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9" r:id="rId4"/>
    <p:sldId id="267" r:id="rId5"/>
    <p:sldId id="275" r:id="rId6"/>
    <p:sldId id="269" r:id="rId7"/>
    <p:sldId id="495" r:id="rId8"/>
    <p:sldId id="260" r:id="rId9"/>
    <p:sldId id="271" r:id="rId10"/>
    <p:sldId id="496" r:id="rId11"/>
    <p:sldId id="422" r:id="rId12"/>
    <p:sldId id="491" r:id="rId13"/>
    <p:sldId id="492" r:id="rId14"/>
    <p:sldId id="268" r:id="rId15"/>
    <p:sldId id="270" r:id="rId16"/>
    <p:sldId id="273" r:id="rId17"/>
    <p:sldId id="276" r:id="rId18"/>
    <p:sldId id="278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8AD8E-9FA6-45F8-8CCE-A55500A65B34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29821-1DEF-4F01-A60D-1B6F60BD22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46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43EA-FD2D-4778-99F8-BD6FE91AC7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6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43EA-FD2D-4778-99F8-BD6FE91AC7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8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43EA-FD2D-4778-99F8-BD6FE91AC78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0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5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97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18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944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090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31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210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081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3609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5003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652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410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6997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0889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800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3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91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40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25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0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2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62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ECD26-97FD-4DFD-9DDD-CFCBE6CC11A1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0BF55-11E5-48FC-B458-601C6EDDF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1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B469-439F-F543-9A01-7629CF1159B2}" type="datetimeFigureOut">
              <a:rPr lang="es-ES_tradnl" smtClean="0"/>
              <a:t>19/01/2026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2B12-4AB1-584E-9C7F-29DD82699A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91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A9EB1567-31BE-DC17-8E61-D415E56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5" y="4740639"/>
            <a:ext cx="4328791" cy="17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BC160A7-75C2-4A6F-90EC-F74EC6B44A04}"/>
              </a:ext>
            </a:extLst>
          </p:cNvPr>
          <p:cNvSpPr txBox="1"/>
          <p:nvPr/>
        </p:nvSpPr>
        <p:spPr>
          <a:xfrm>
            <a:off x="4736976" y="6384330"/>
            <a:ext cx="519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detallada en </a:t>
            </a:r>
            <a:r>
              <a:rPr lang="es-ES_tradnl" sz="1400" dirty="0">
                <a:solidFill>
                  <a:srgbClr val="C60101"/>
                </a:solidFill>
                <a:latin typeface="Arial Black"/>
                <a:cs typeface="Arial"/>
              </a:rPr>
              <a:t>: https://prestamos.ivf.es</a:t>
            </a:r>
            <a:endParaRPr lang="es-ES" sz="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FCDA6E-C05F-424D-68AF-C6987190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93" y="3081910"/>
            <a:ext cx="1905001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81EC178-4688-698B-6BC2-FA216CE6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3" y="1882012"/>
            <a:ext cx="2113871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D38593D-0738-8C6B-418F-9D61919E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24" y="3794253"/>
            <a:ext cx="1817567" cy="6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E394BCD-1166-0801-BB4C-9D1783B8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06" y="2467207"/>
            <a:ext cx="1774771" cy="9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B3CFCC2-94A6-A539-7F25-30E2F0E0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79" y="4701407"/>
            <a:ext cx="1817568" cy="7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D9277B1-292A-B887-DF6A-73A5B8B0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56" y="3860532"/>
            <a:ext cx="1773020" cy="5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FF1F705-9350-61BD-39C5-4E157660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40" y="4351406"/>
            <a:ext cx="1859331" cy="18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8B22EB-CE5B-D19B-A849-9B9C1F941915}"/>
              </a:ext>
            </a:extLst>
          </p:cNvPr>
          <p:cNvSpPr txBox="1"/>
          <p:nvPr/>
        </p:nvSpPr>
        <p:spPr>
          <a:xfrm>
            <a:off x="776536" y="278723"/>
            <a:ext cx="42421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CC0000"/>
                </a:solidFill>
                <a:latin typeface="Campton-ExtraBold" pitchFamily="2" charset="0"/>
              </a:rPr>
              <a:t>Instrumentos financieros FEDER</a:t>
            </a:r>
          </a:p>
          <a:p>
            <a:pPr>
              <a:defRPr/>
            </a:pPr>
            <a:endParaRPr lang="es-ES_tradnl" sz="1400" dirty="0">
              <a:solidFill>
                <a:srgbClr val="C60101"/>
              </a:solidFill>
              <a:latin typeface="Arial Black"/>
              <a:cs typeface="Arial Black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7A0E70-481D-1EB8-6B6F-5843EB2933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520" y="5777139"/>
            <a:ext cx="3978364" cy="761078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0846B630-418C-282D-0603-B1519550F7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9" y="960306"/>
            <a:ext cx="8408881" cy="6203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58B13E-17F5-4DAE-9D55-B7E2C9BF5FEC}"/>
              </a:ext>
            </a:extLst>
          </p:cNvPr>
          <p:cNvSpPr txBox="1"/>
          <p:nvPr/>
        </p:nvSpPr>
        <p:spPr>
          <a:xfrm>
            <a:off x="923028" y="1057088"/>
            <a:ext cx="836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bg1"/>
                </a:solidFill>
                <a:latin typeface="Campton-ExtraBold" pitchFamily="2" charset="0"/>
              </a:rPr>
              <a:t>Línea de préstamos participativos en coinversión – Colaboradores</a:t>
            </a:r>
          </a:p>
        </p:txBody>
      </p:sp>
    </p:spTree>
    <p:extLst>
      <p:ext uri="{BB962C8B-B14F-4D97-AF65-F5344CB8AC3E}">
        <p14:creationId xmlns:p14="http://schemas.microsoft.com/office/powerpoint/2010/main" val="403597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BC160A7-75C2-4A6F-90EC-F74EC6B44A04}"/>
              </a:ext>
            </a:extLst>
          </p:cNvPr>
          <p:cNvSpPr txBox="1"/>
          <p:nvPr/>
        </p:nvSpPr>
        <p:spPr>
          <a:xfrm>
            <a:off x="4736976" y="6384330"/>
            <a:ext cx="519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Información detallada en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C60101"/>
                </a:solidFill>
                <a:effectLst/>
                <a:uLnTx/>
                <a:uFillTx/>
                <a:latin typeface="Arial Black"/>
                <a:ea typeface="+mn-ea"/>
                <a:cs typeface="Arial"/>
              </a:rPr>
              <a:t>: https://prestamos.ivf.es</a:t>
            </a: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8B22EB-CE5B-D19B-A849-9B9C1F941915}"/>
              </a:ext>
            </a:extLst>
          </p:cNvPr>
          <p:cNvSpPr txBox="1"/>
          <p:nvPr/>
        </p:nvSpPr>
        <p:spPr>
          <a:xfrm>
            <a:off x="776536" y="278723"/>
            <a:ext cx="42421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pton-ExtraBold" pitchFamily="2" charset="0"/>
                <a:ea typeface="+mn-ea"/>
                <a:cs typeface="+mn-cs"/>
              </a:rPr>
              <a:t>Instrumentos financieros FEDER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rgbClr val="C60101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7A0E70-481D-1EB8-6B6F-5843EB29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777139"/>
            <a:ext cx="3978364" cy="761078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0846B630-418C-282D-0603-B1519550F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9" y="960306"/>
            <a:ext cx="8408881" cy="6203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58B13E-17F5-4DAE-9D55-B7E2C9BF5FEC}"/>
              </a:ext>
            </a:extLst>
          </p:cNvPr>
          <p:cNvSpPr txBox="1"/>
          <p:nvPr/>
        </p:nvSpPr>
        <p:spPr>
          <a:xfrm>
            <a:off x="923028" y="1057088"/>
            <a:ext cx="836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pton-ExtraBold" pitchFamily="2" charset="0"/>
                <a:ea typeface="+mn-ea"/>
                <a:cs typeface="+mn-cs"/>
              </a:rPr>
              <a:t>Capital riesgo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EACA75-41CC-96C1-0A80-37B253EE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96817"/>
              </p:ext>
            </p:extLst>
          </p:nvPr>
        </p:nvGraphicFramePr>
        <p:xfrm>
          <a:off x="1221236" y="2091916"/>
          <a:ext cx="7340600" cy="2674168"/>
        </p:xfrm>
        <a:graphic>
          <a:graphicData uri="http://schemas.openxmlformats.org/drawingml/2006/table">
            <a:tbl>
              <a:tblPr/>
              <a:tblGrid>
                <a:gridCol w="7340600">
                  <a:extLst>
                    <a:ext uri="{9D8B030D-6E8A-4147-A177-3AD203B41FA5}">
                      <a16:colId xmlns:a16="http://schemas.microsoft.com/office/drawing/2014/main" val="1063490452"/>
                    </a:ext>
                  </a:extLst>
                </a:gridCol>
              </a:tblGrid>
              <a:tr h="4338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1143000" lvl="2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s-ES" altLang="es-E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ampton-ExtraBold" pitchFamily="2" charset="0"/>
                          <a:ea typeface="+mn-ea"/>
                          <a:cs typeface="+mn-cs"/>
                        </a:rPr>
                        <a:t>Principios que regulan la actuación del IVF</a:t>
                      </a:r>
                    </a:p>
                  </a:txBody>
                  <a:tcPr marL="9068" marR="9068" marT="9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649261"/>
                  </a:ext>
                </a:extLst>
              </a:tr>
              <a:tr h="2240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1657350" lvl="3" indent="-2857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s-ES" altLang="es-ES" sz="1800" dirty="0">
                          <a:latin typeface="Campton-Light"/>
                          <a:cs typeface="Arial" panose="020B0604020202020204" pitchFamily="34" charset="0"/>
                        </a:rPr>
                        <a:t>Convocatorias abiertas</a:t>
                      </a:r>
                    </a:p>
                    <a:p>
                      <a:pPr marL="1657350" lvl="3" indent="-2857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s-ES" altLang="es-ES" sz="1800" dirty="0">
                          <a:latin typeface="Campton-Light"/>
                          <a:cs typeface="Arial" panose="020B0604020202020204" pitchFamily="34" charset="0"/>
                        </a:rPr>
                        <a:t>Gestión independiente. </a:t>
                      </a:r>
                    </a:p>
                    <a:p>
                      <a:pPr marL="1657350" lvl="3" indent="-2857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s-ES" altLang="es-ES" sz="1800" dirty="0">
                          <a:latin typeface="Campton-Light"/>
                          <a:cs typeface="Arial" panose="020B0604020202020204" pitchFamily="34" charset="0"/>
                        </a:rPr>
                        <a:t>Participación minoritaria. </a:t>
                      </a:r>
                    </a:p>
                    <a:p>
                      <a:pPr marL="1657350" lvl="3" indent="-2857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s-ES" altLang="es-ES" sz="1800" dirty="0">
                          <a:latin typeface="Campton-Light"/>
                          <a:cs typeface="Arial" panose="020B0604020202020204" pitchFamily="34" charset="0"/>
                        </a:rPr>
                        <a:t>Inversiones en la Comunidad Valenciana.</a:t>
                      </a:r>
                    </a:p>
                    <a:p>
                      <a:pPr marL="1657350" lvl="3" indent="-2857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s-ES" altLang="es-ES" sz="1800" dirty="0">
                          <a:latin typeface="Campton-Light"/>
                          <a:cs typeface="Arial" panose="020B0604020202020204" pitchFamily="34" charset="0"/>
                        </a:rPr>
                        <a:t>Complementariedad con la iniciativa privada.</a:t>
                      </a:r>
                    </a:p>
                  </a:txBody>
                  <a:tcPr marL="9068" marR="9068" marT="9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98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38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BC160A7-75C2-4A6F-90EC-F74EC6B44A04}"/>
              </a:ext>
            </a:extLst>
          </p:cNvPr>
          <p:cNvSpPr txBox="1"/>
          <p:nvPr/>
        </p:nvSpPr>
        <p:spPr>
          <a:xfrm>
            <a:off x="4736976" y="6384330"/>
            <a:ext cx="519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Información detallada en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C60101"/>
                </a:solidFill>
                <a:effectLst/>
                <a:uLnTx/>
                <a:uFillTx/>
                <a:latin typeface="Arial Black"/>
                <a:ea typeface="+mn-ea"/>
                <a:cs typeface="Arial"/>
              </a:rPr>
              <a:t>: https://prestamos.ivf.es</a:t>
            </a: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8B22EB-CE5B-D19B-A849-9B9C1F941915}"/>
              </a:ext>
            </a:extLst>
          </p:cNvPr>
          <p:cNvSpPr txBox="1"/>
          <p:nvPr/>
        </p:nvSpPr>
        <p:spPr>
          <a:xfrm>
            <a:off x="776536" y="278723"/>
            <a:ext cx="42421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pton-ExtraBold" pitchFamily="2" charset="0"/>
                <a:ea typeface="+mn-ea"/>
                <a:cs typeface="+mn-cs"/>
              </a:rPr>
              <a:t>Instrumentos financieros FEDER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rgbClr val="C60101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7A0E70-481D-1EB8-6B6F-5843EB29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777139"/>
            <a:ext cx="3978364" cy="761078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0846B630-418C-282D-0603-B1519550F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9" y="960306"/>
            <a:ext cx="8408881" cy="6203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58B13E-17F5-4DAE-9D55-B7E2C9BF5FEC}"/>
              </a:ext>
            </a:extLst>
          </p:cNvPr>
          <p:cNvSpPr txBox="1"/>
          <p:nvPr/>
        </p:nvSpPr>
        <p:spPr>
          <a:xfrm>
            <a:off x="923028" y="1057088"/>
            <a:ext cx="8360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pton-ExtraBold" pitchFamily="2" charset="0"/>
                <a:ea typeface="+mn-ea"/>
                <a:cs typeface="+mn-cs"/>
              </a:rPr>
              <a:t>Capital riesgo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3175CD0-2982-9E6F-27F2-F8C39DFF9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56964"/>
              </p:ext>
            </p:extLst>
          </p:nvPr>
        </p:nvGraphicFramePr>
        <p:xfrm>
          <a:off x="776536" y="1758684"/>
          <a:ext cx="8269742" cy="2779102"/>
        </p:xfrm>
        <a:graphic>
          <a:graphicData uri="http://schemas.openxmlformats.org/drawingml/2006/table">
            <a:tbl>
              <a:tblPr firstRow="1" firstCol="1" bandRow="1"/>
              <a:tblGrid>
                <a:gridCol w="2634204">
                  <a:extLst>
                    <a:ext uri="{9D8B030D-6E8A-4147-A177-3AD203B41FA5}">
                      <a16:colId xmlns:a16="http://schemas.microsoft.com/office/drawing/2014/main" val="2683787433"/>
                    </a:ext>
                  </a:extLst>
                </a:gridCol>
                <a:gridCol w="2518312">
                  <a:extLst>
                    <a:ext uri="{9D8B030D-6E8A-4147-A177-3AD203B41FA5}">
                      <a16:colId xmlns:a16="http://schemas.microsoft.com/office/drawing/2014/main" val="2177317055"/>
                    </a:ext>
                  </a:extLst>
                </a:gridCol>
                <a:gridCol w="3117226">
                  <a:extLst>
                    <a:ext uri="{9D8B030D-6E8A-4147-A177-3AD203B41FA5}">
                      <a16:colId xmlns:a16="http://schemas.microsoft.com/office/drawing/2014/main" val="2805242456"/>
                    </a:ext>
                  </a:extLst>
                </a:gridCol>
              </a:tblGrid>
              <a:tr h="5047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b="1" dirty="0">
                          <a:solidFill>
                            <a:srgbClr val="C00000"/>
                          </a:solidFill>
                          <a:effectLst/>
                          <a:latin typeface="Campton-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IVF - FEDER</a:t>
                      </a:r>
                      <a:endParaRPr lang="es-ES" sz="1800" dirty="0">
                        <a:solidFill>
                          <a:srgbClr val="C00000"/>
                        </a:solidFill>
                        <a:effectLst/>
                        <a:latin typeface="Campton-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23" marR="67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08431"/>
                  </a:ext>
                </a:extLst>
              </a:tr>
              <a:tr h="65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INTERNET Y APLICACIONES MÓVILES</a:t>
                      </a:r>
                    </a:p>
                  </a:txBody>
                  <a:tcPr marL="67123" marR="67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SECTOR SALUD Y CIENCIAS DE LA VIDA</a:t>
                      </a:r>
                      <a:endParaRPr lang="es-ES" sz="1100" dirty="0">
                        <a:effectLst/>
                        <a:latin typeface="Campton-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23" marR="67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TECNOLÓGICA DE CUALQUIER SECTOR</a:t>
                      </a:r>
                      <a:endParaRPr lang="es-ES" sz="1100" dirty="0">
                        <a:effectLst/>
                        <a:latin typeface="Campton-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23" marR="67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451386"/>
                  </a:ext>
                </a:extLst>
              </a:tr>
              <a:tr h="155297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LAB VENTURES FUND I, FCR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endParaRPr lang="es-ES" sz="1200" dirty="0"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ES" sz="1100" dirty="0">
                        <a:effectLst/>
                        <a:latin typeface="Campton-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23" marR="67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SABADELL ASABYS HEALTH INNOVATION INVESTMENTS, SCR, SA</a:t>
                      </a:r>
                      <a:endParaRPr lang="es-ES" sz="1200" dirty="0"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COLUMBUS LIFE SCIENCE FUND II, F.C.R.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INVIVO VENTURES, F.C.R. </a:t>
                      </a:r>
                      <a:endParaRPr lang="es-ES" sz="1200" dirty="0"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3" marR="67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DRAPER B1 III FCR PYME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THINK BIGGER FUND I, FCRE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CONEXO VENTURES, F.C.R.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mpton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FUND II, F.C.R.E. 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es-ES" sz="1200" dirty="0">
                        <a:effectLst/>
                        <a:latin typeface="Campton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23" marR="67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8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95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094280-FE0E-A091-6A5B-2CE7EDE88325}"/>
              </a:ext>
            </a:extLst>
          </p:cNvPr>
          <p:cNvSpPr txBox="1"/>
          <p:nvPr/>
        </p:nvSpPr>
        <p:spPr>
          <a:xfrm>
            <a:off x="4709651" y="5055184"/>
            <a:ext cx="4532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bg1"/>
                </a:solidFill>
                <a:latin typeface="Campton-SemiBold" pitchFamily="2" charset="0"/>
              </a:rPr>
              <a:t>¿Cómo solicitar </a:t>
            </a:r>
          </a:p>
          <a:p>
            <a:pPr algn="r"/>
            <a:r>
              <a:rPr lang="es-ES" sz="2800" dirty="0">
                <a:solidFill>
                  <a:schemeClr val="bg1"/>
                </a:solidFill>
                <a:latin typeface="Campton-SemiBold" pitchFamily="2" charset="0"/>
              </a:rPr>
              <a:t>la financiación al IVF?</a:t>
            </a:r>
          </a:p>
        </p:txBody>
      </p:sp>
    </p:spTree>
    <p:extLst>
      <p:ext uri="{BB962C8B-B14F-4D97-AF65-F5344CB8AC3E}">
        <p14:creationId xmlns:p14="http://schemas.microsoft.com/office/powerpoint/2010/main" val="29178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ABD85A-0687-9083-64E0-8B26F5148187}"/>
              </a:ext>
            </a:extLst>
          </p:cNvPr>
          <p:cNvSpPr txBox="1"/>
          <p:nvPr/>
        </p:nvSpPr>
        <p:spPr>
          <a:xfrm>
            <a:off x="-231777" y="548708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pton-Light" pitchFamily="2" charset="0"/>
                <a:cs typeface="Arial" panose="020B0604020202020204" pitchFamily="34" charset="0"/>
              </a:rPr>
              <a:t>https://prestamos.ivf.es/</a:t>
            </a:r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3C1D735F-6928-3753-0DC2-1724E892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8" y="1552524"/>
            <a:ext cx="8292444" cy="3596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236CE8-939A-0021-8291-5579B6252506}"/>
              </a:ext>
            </a:extLst>
          </p:cNvPr>
          <p:cNvSpPr txBox="1"/>
          <p:nvPr/>
        </p:nvSpPr>
        <p:spPr>
          <a:xfrm>
            <a:off x="727586" y="539922"/>
            <a:ext cx="8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Campton-ExtraBold" pitchFamily="2" charset="0"/>
              </a:rPr>
              <a:t>¿Cómo solicitar información al IVF?</a:t>
            </a:r>
          </a:p>
        </p:txBody>
      </p:sp>
      <p:pic>
        <p:nvPicPr>
          <p:cNvPr id="7" name="Imagen 6" descr="Captura de pantalla de un celular con texto e imagen&#10;&#10;Descripción generada automáticamente">
            <a:extLst>
              <a:ext uri="{FF2B5EF4-FFF2-40B4-BE49-F238E27FC236}">
                <a16:creationId xmlns:a16="http://schemas.microsoft.com/office/drawing/2014/main" id="{4A7FADF8-3C92-A599-67A1-84603B951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1" y="1734621"/>
            <a:ext cx="8003273" cy="32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3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ABD85A-0687-9083-64E0-8B26F5148187}"/>
              </a:ext>
            </a:extLst>
          </p:cNvPr>
          <p:cNvSpPr txBox="1"/>
          <p:nvPr/>
        </p:nvSpPr>
        <p:spPr>
          <a:xfrm>
            <a:off x="-231777" y="548708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pton-Light" pitchFamily="2" charset="0"/>
                <a:cs typeface="Arial" panose="020B0604020202020204" pitchFamily="34" charset="0"/>
              </a:rPr>
              <a:t>https://prestamos.ivf.es/</a:t>
            </a:r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3C1D735F-6928-3753-0DC2-1724E892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8" y="1552524"/>
            <a:ext cx="8292444" cy="35964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236CE8-939A-0021-8291-5579B6252506}"/>
              </a:ext>
            </a:extLst>
          </p:cNvPr>
          <p:cNvSpPr txBox="1"/>
          <p:nvPr/>
        </p:nvSpPr>
        <p:spPr>
          <a:xfrm>
            <a:off x="727586" y="539922"/>
            <a:ext cx="8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Campton-ExtraBold" pitchFamily="2" charset="0"/>
              </a:rPr>
              <a:t>¿Cómo solicitar información al IVF?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B7DF865-FE34-FA24-A32F-441B71F2C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28" y="1709057"/>
            <a:ext cx="6560344" cy="32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1236CE8-939A-0021-8291-5579B6252506}"/>
              </a:ext>
            </a:extLst>
          </p:cNvPr>
          <p:cNvSpPr txBox="1"/>
          <p:nvPr/>
        </p:nvSpPr>
        <p:spPr>
          <a:xfrm>
            <a:off x="785380" y="1248975"/>
            <a:ext cx="8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Campton-ExtraBold" pitchFamily="2" charset="0"/>
              </a:rPr>
              <a:t>Contacto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E02F39-48B5-D0A6-B361-01EEEE8F7DDC}"/>
              </a:ext>
            </a:extLst>
          </p:cNvPr>
          <p:cNvSpPr txBox="1"/>
          <p:nvPr/>
        </p:nvSpPr>
        <p:spPr>
          <a:xfrm>
            <a:off x="1129028" y="647599"/>
            <a:ext cx="8504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Campton-SemiBold" pitchFamily="2" charset="0"/>
              </a:rPr>
              <a:t>BALANCE 2023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376CE83-F2B5-0D3A-718E-F1B226983066}"/>
              </a:ext>
            </a:extLst>
          </p:cNvPr>
          <p:cNvGrpSpPr/>
          <p:nvPr/>
        </p:nvGrpSpPr>
        <p:grpSpPr>
          <a:xfrm>
            <a:off x="912644" y="2260351"/>
            <a:ext cx="7509240" cy="2795079"/>
            <a:chOff x="727586" y="2672180"/>
            <a:chExt cx="7509240" cy="2795079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F0B6539-BD7D-B9B9-FFA4-1F79E0E92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683" y="2690336"/>
              <a:ext cx="27007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rgbClr val="211915"/>
                  </a:solidFill>
                  <a:latin typeface="Campton-SemiBold" pitchFamily="2" charset="0"/>
                </a:rPr>
                <a:t>Palau de los </a:t>
              </a:r>
              <a:r>
                <a:rPr lang="es-ES" sz="1400" b="1" i="0" u="none" strike="noStrike" baseline="0" dirty="0" err="1">
                  <a:solidFill>
                    <a:srgbClr val="211915"/>
                  </a:solidFill>
                  <a:latin typeface="Campton-SemiBold" pitchFamily="2" charset="0"/>
                </a:rPr>
                <a:t>Boïl</a:t>
              </a:r>
              <a:r>
                <a:rPr lang="es-ES" sz="1400" b="1" i="0" u="none" strike="noStrike" baseline="0" dirty="0">
                  <a:solidFill>
                    <a:srgbClr val="211915"/>
                  </a:solidFill>
                  <a:latin typeface="Campton-SemiBold" pitchFamily="2" charset="0"/>
                </a:rPr>
                <a:t> </a:t>
              </a:r>
              <a:r>
                <a:rPr lang="es-ES" sz="1400" b="1" i="0" u="none" strike="noStrike" baseline="0" dirty="0" err="1">
                  <a:solidFill>
                    <a:srgbClr val="211915"/>
                  </a:solidFill>
                  <a:latin typeface="Campton-SemiBold" pitchFamily="2" charset="0"/>
                </a:rPr>
                <a:t>d’Arenós</a:t>
              </a:r>
              <a:endParaRPr lang="es-ES" sz="1400" b="1" i="0" u="none" strike="noStrike" baseline="0" dirty="0">
                <a:solidFill>
                  <a:srgbClr val="211915"/>
                </a:solidFill>
                <a:latin typeface="Campton-SemiBold" pitchFamily="2" charset="0"/>
              </a:endParaRPr>
            </a:p>
            <a:p>
              <a:pPr algn="l"/>
              <a:r>
                <a:rPr lang="es-ES" sz="1400" b="1" i="0" u="none" strike="noStrike" baseline="0" dirty="0">
                  <a:solidFill>
                    <a:srgbClr val="211915"/>
                  </a:solidFill>
                  <a:latin typeface="Campton-SemiBold" pitchFamily="2" charset="0"/>
                </a:rPr>
                <a:t>C/ Libreros 2 y 4</a:t>
              </a:r>
            </a:p>
            <a:p>
              <a:pPr algn="l"/>
              <a:r>
                <a:rPr lang="es-ES" sz="1400" b="1" i="0" u="none" strike="noStrike" baseline="0" dirty="0">
                  <a:solidFill>
                    <a:srgbClr val="211915"/>
                  </a:solidFill>
                  <a:latin typeface="Campton-SemiBold" pitchFamily="2" charset="0"/>
                </a:rPr>
                <a:t>46002 · Valencia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4DB0365-495D-CD2B-2785-38BADF77FCF6}"/>
                </a:ext>
              </a:extLst>
            </p:cNvPr>
            <p:cNvSpPr txBox="1"/>
            <p:nvPr/>
          </p:nvSpPr>
          <p:spPr>
            <a:xfrm>
              <a:off x="1468722" y="4928415"/>
              <a:ext cx="6768104" cy="38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sz="1400" b="1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Información detallada en : </a:t>
              </a:r>
              <a:r>
                <a:rPr lang="es-ES" sz="1400" b="1" i="0" u="none" strike="noStrike" baseline="0" dirty="0">
                  <a:solidFill>
                    <a:srgbClr val="C00000"/>
                  </a:solidFill>
                  <a:latin typeface="Campton-Light" pitchFamily="2" charset="0"/>
                </a:rPr>
                <a:t>https://prestamos.ivf.es</a:t>
              </a:r>
              <a:endParaRPr lang="es-ES" sz="1400" dirty="0">
                <a:solidFill>
                  <a:srgbClr val="C00000"/>
                </a:solidFill>
                <a:latin typeface="Campton-Light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1419C14-0926-C349-5898-F08FD6A0E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722" y="3691822"/>
              <a:ext cx="2700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rgbClr val="211915"/>
                  </a:solidFill>
                  <a:latin typeface="Campton-SemiBold" pitchFamily="2" charset="0"/>
                </a:rPr>
                <a:t>960 992 544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6CCA5F0-574C-3508-F592-2EC5000539EE}"/>
                </a:ext>
              </a:extLst>
            </p:cNvPr>
            <p:cNvSpPr txBox="1"/>
            <p:nvPr/>
          </p:nvSpPr>
          <p:spPr>
            <a:xfrm>
              <a:off x="1441683" y="4260933"/>
              <a:ext cx="2254398" cy="38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sz="1400" b="1" i="0" u="none" strike="noStrike" baseline="0" dirty="0">
                  <a:solidFill>
                    <a:srgbClr val="C00000"/>
                  </a:solidFill>
                  <a:latin typeface="Campton-Light" pitchFamily="2" charset="0"/>
                </a:rPr>
                <a:t>financiacion@ivf.es</a:t>
              </a:r>
              <a:endParaRPr lang="es-ES" sz="1400" dirty="0">
                <a:solidFill>
                  <a:srgbClr val="C00000"/>
                </a:solidFill>
                <a:latin typeface="Campton-Light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n 18" descr="Icono&#10;&#10;Descripción generada automáticamente">
              <a:extLst>
                <a:ext uri="{FF2B5EF4-FFF2-40B4-BE49-F238E27FC236}">
                  <a16:creationId xmlns:a16="http://schemas.microsoft.com/office/drawing/2014/main" id="{5AADDEB7-148E-FEFF-7DBF-9E3D0ECE8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86" y="2672180"/>
              <a:ext cx="780223" cy="755006"/>
            </a:xfrm>
            <a:prstGeom prst="rect">
              <a:avLst/>
            </a:prstGeom>
          </p:spPr>
        </p:pic>
        <p:pic>
          <p:nvPicPr>
            <p:cNvPr id="21" name="Imagen 20" descr="Logotipo, Icono&#10;&#10;Descripción generada automáticamente">
              <a:extLst>
                <a:ext uri="{FF2B5EF4-FFF2-40B4-BE49-F238E27FC236}">
                  <a16:creationId xmlns:a16="http://schemas.microsoft.com/office/drawing/2014/main" id="{799B764E-5682-44AB-DD90-03F9EF1A5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59" y="3589707"/>
              <a:ext cx="590952" cy="526860"/>
            </a:xfrm>
            <a:prstGeom prst="rect">
              <a:avLst/>
            </a:prstGeom>
          </p:spPr>
        </p:pic>
        <p:pic>
          <p:nvPicPr>
            <p:cNvPr id="23" name="Imagen 22" descr="Icono&#10;&#10;Descripción generada automáticamente">
              <a:extLst>
                <a:ext uri="{FF2B5EF4-FFF2-40B4-BE49-F238E27FC236}">
                  <a16:creationId xmlns:a16="http://schemas.microsoft.com/office/drawing/2014/main" id="{1F462A7A-0F27-8A8D-29E0-137E61C27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39" y="4218178"/>
              <a:ext cx="715519" cy="539429"/>
            </a:xfrm>
            <a:prstGeom prst="rect">
              <a:avLst/>
            </a:prstGeom>
          </p:spPr>
        </p:pic>
        <p:pic>
          <p:nvPicPr>
            <p:cNvPr id="25" name="Imagen 24" descr="Logotipo&#10;&#10;Descripción generada automáticamente">
              <a:extLst>
                <a:ext uri="{FF2B5EF4-FFF2-40B4-BE49-F238E27FC236}">
                  <a16:creationId xmlns:a16="http://schemas.microsoft.com/office/drawing/2014/main" id="{37DA8149-C130-CC69-33BF-D8EDA5E55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03" y="4822326"/>
              <a:ext cx="731319" cy="644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96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094280-FE0E-A091-6A5B-2CE7EDE88325}"/>
              </a:ext>
            </a:extLst>
          </p:cNvPr>
          <p:cNvSpPr txBox="1"/>
          <p:nvPr/>
        </p:nvSpPr>
        <p:spPr>
          <a:xfrm>
            <a:off x="7042974" y="6002241"/>
            <a:ext cx="23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  <a:latin typeface="Campton-SemiBold" pitchFamily="2" charset="0"/>
              </a:rPr>
              <a:t>Prestamos.ivf.es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B4639-7126-8BAD-3F79-B7EB350A475A}"/>
              </a:ext>
            </a:extLst>
          </p:cNvPr>
          <p:cNvSpPr txBox="1"/>
          <p:nvPr/>
        </p:nvSpPr>
        <p:spPr>
          <a:xfrm>
            <a:off x="2163847" y="1926522"/>
            <a:ext cx="560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pton-Light" pitchFamily="2" charset="0"/>
              </a:rPr>
              <a:t>GRACIAS ¡¡</a:t>
            </a:r>
          </a:p>
        </p:txBody>
      </p:sp>
    </p:spTree>
    <p:extLst>
      <p:ext uri="{BB962C8B-B14F-4D97-AF65-F5344CB8AC3E}">
        <p14:creationId xmlns:p14="http://schemas.microsoft.com/office/powerpoint/2010/main" val="27413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24277E5-7BB2-2EDE-D82D-F9013B68C203}"/>
              </a:ext>
            </a:extLst>
          </p:cNvPr>
          <p:cNvSpPr txBox="1"/>
          <p:nvPr/>
        </p:nvSpPr>
        <p:spPr>
          <a:xfrm>
            <a:off x="727586" y="539922"/>
            <a:ext cx="362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Campton-ExtraBold" pitchFamily="2" charset="0"/>
              </a:rPr>
              <a:t>¿Qué es el IVF?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BEB48E-E937-F908-A942-E784BE68E404}"/>
              </a:ext>
            </a:extLst>
          </p:cNvPr>
          <p:cNvSpPr txBox="1"/>
          <p:nvPr/>
        </p:nvSpPr>
        <p:spPr>
          <a:xfrm>
            <a:off x="1907457" y="1379324"/>
            <a:ext cx="7000569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latin typeface="Campton-Light" pitchFamily="2" charset="0"/>
              </a:rPr>
              <a:t>Entidad de derecho público de carácter empresarial 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chemeClr val="tx1"/>
                </a:solidFill>
                <a:latin typeface="Campton-Light" pitchFamily="2" charset="0"/>
              </a:rPr>
              <a:t>Adscrito a la Conselleria de Hacienda.</a:t>
            </a:r>
          </a:p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tx1"/>
                </a:solidFill>
                <a:latin typeface="Campton-Light" pitchFamily="2" charset="0"/>
              </a:rPr>
              <a:t>Dedicada a la concesión directa de financiación a las empresas de la CV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buClrTx/>
              <a:buSzTx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rPr>
              <a:t>Principal instrumento de la política financiera del Consell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rPr>
              <a:t>Trayectoria de más de 30 años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316979-36D8-BCD3-6C2D-617547B5E835}"/>
              </a:ext>
            </a:extLst>
          </p:cNvPr>
          <p:cNvSpPr txBox="1"/>
          <p:nvPr/>
        </p:nvSpPr>
        <p:spPr>
          <a:xfrm>
            <a:off x="1907457" y="3789529"/>
            <a:ext cx="7187382" cy="152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Bold" pitchFamily="2" charset="0"/>
              </a:rPr>
              <a:t>Principales funciones: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rPr>
              <a:t>Corregir fallos de mercado en la prestación de servicios financieros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rPr>
              <a:t>Canalizar la oferta pública de financiación hacia proyectos de la CV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rPr>
              <a:t>Actuar con un marcado carácter social</a:t>
            </a:r>
            <a:endParaRPr lang="es-ES" sz="1600" dirty="0">
              <a:solidFill>
                <a:schemeClr val="tx1"/>
              </a:solidFill>
              <a:latin typeface="Campton-Light" pitchFamily="2" charset="0"/>
            </a:endParaRPr>
          </a:p>
        </p:txBody>
      </p:sp>
      <p:pic>
        <p:nvPicPr>
          <p:cNvPr id="7" name="Imagen 6" descr="Forma, Flecha&#10;&#10;Descripción generada automáticamente">
            <a:extLst>
              <a:ext uri="{FF2B5EF4-FFF2-40B4-BE49-F238E27FC236}">
                <a16:creationId xmlns:a16="http://schemas.microsoft.com/office/drawing/2014/main" id="{88718F28-929F-0156-AFCC-F59D112FB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13">
            <a:off x="1634021" y="1502756"/>
            <a:ext cx="352941" cy="307099"/>
          </a:xfrm>
          <a:prstGeom prst="rect">
            <a:avLst/>
          </a:prstGeom>
        </p:spPr>
      </p:pic>
      <p:pic>
        <p:nvPicPr>
          <p:cNvPr id="8" name="Imagen 7" descr="Forma, Flecha&#10;&#10;Descripción generada automáticamente">
            <a:extLst>
              <a:ext uri="{FF2B5EF4-FFF2-40B4-BE49-F238E27FC236}">
                <a16:creationId xmlns:a16="http://schemas.microsoft.com/office/drawing/2014/main" id="{19840A41-D61D-7F8D-0B34-AAB524E10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13">
            <a:off x="1634022" y="1878913"/>
            <a:ext cx="352941" cy="307099"/>
          </a:xfrm>
          <a:prstGeom prst="rect">
            <a:avLst/>
          </a:prstGeom>
        </p:spPr>
      </p:pic>
      <p:pic>
        <p:nvPicPr>
          <p:cNvPr id="9" name="Imagen 8" descr="Forma, Flecha&#10;&#10;Descripción generada automáticamente">
            <a:extLst>
              <a:ext uri="{FF2B5EF4-FFF2-40B4-BE49-F238E27FC236}">
                <a16:creationId xmlns:a16="http://schemas.microsoft.com/office/drawing/2014/main" id="{60B3A0ED-9861-5B6A-CD0C-78D103C9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13">
            <a:off x="1617588" y="2240845"/>
            <a:ext cx="352941" cy="307099"/>
          </a:xfrm>
          <a:prstGeom prst="rect">
            <a:avLst/>
          </a:prstGeom>
        </p:spPr>
      </p:pic>
      <p:pic>
        <p:nvPicPr>
          <p:cNvPr id="10" name="Imagen 9" descr="Forma, Flecha&#10;&#10;Descripción generada automáticamente">
            <a:extLst>
              <a:ext uri="{FF2B5EF4-FFF2-40B4-BE49-F238E27FC236}">
                <a16:creationId xmlns:a16="http://schemas.microsoft.com/office/drawing/2014/main" id="{74FBBCCA-13C9-5715-7545-82E37B335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13">
            <a:off x="1617709" y="2630758"/>
            <a:ext cx="352941" cy="303858"/>
          </a:xfrm>
          <a:prstGeom prst="rect">
            <a:avLst/>
          </a:prstGeom>
        </p:spPr>
      </p:pic>
      <p:pic>
        <p:nvPicPr>
          <p:cNvPr id="11" name="Imagen 10" descr="Forma, Flecha&#10;&#10;Descripción generada automáticamente">
            <a:extLst>
              <a:ext uri="{FF2B5EF4-FFF2-40B4-BE49-F238E27FC236}">
                <a16:creationId xmlns:a16="http://schemas.microsoft.com/office/drawing/2014/main" id="{817ABD00-B361-F780-B89A-6C778DC4E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13">
            <a:off x="1629672" y="2979171"/>
            <a:ext cx="352941" cy="307099"/>
          </a:xfrm>
          <a:prstGeom prst="rect">
            <a:avLst/>
          </a:prstGeom>
        </p:spPr>
      </p:pic>
      <p:pic>
        <p:nvPicPr>
          <p:cNvPr id="12" name="Imagen 11" descr="Forma, Flecha&#10;&#10;Descripción generada automáticamente">
            <a:extLst>
              <a:ext uri="{FF2B5EF4-FFF2-40B4-BE49-F238E27FC236}">
                <a16:creationId xmlns:a16="http://schemas.microsoft.com/office/drawing/2014/main" id="{468CFFC0-F7B7-516D-E54F-FF55704D8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36" y="4262788"/>
            <a:ext cx="352941" cy="307099"/>
          </a:xfrm>
          <a:prstGeom prst="rect">
            <a:avLst/>
          </a:prstGeom>
        </p:spPr>
      </p:pic>
      <p:pic>
        <p:nvPicPr>
          <p:cNvPr id="13" name="Imagen 12" descr="Forma, Flecha&#10;&#10;Descripción generada automáticamente">
            <a:extLst>
              <a:ext uri="{FF2B5EF4-FFF2-40B4-BE49-F238E27FC236}">
                <a16:creationId xmlns:a16="http://schemas.microsoft.com/office/drawing/2014/main" id="{0B292D6A-A1D8-D9BE-E82C-7036E56A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25" y="4628532"/>
            <a:ext cx="352941" cy="307099"/>
          </a:xfrm>
          <a:prstGeom prst="rect">
            <a:avLst/>
          </a:prstGeom>
        </p:spPr>
      </p:pic>
      <p:pic>
        <p:nvPicPr>
          <p:cNvPr id="14" name="Imagen 13" descr="Forma, Flecha&#10;&#10;Descripción generada automáticamente">
            <a:extLst>
              <a:ext uri="{FF2B5EF4-FFF2-40B4-BE49-F238E27FC236}">
                <a16:creationId xmlns:a16="http://schemas.microsoft.com/office/drawing/2014/main" id="{A1487BA3-94E9-4655-9FB0-DC477B5A2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90" y="5011888"/>
            <a:ext cx="352941" cy="3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6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&#10;&#10;Descripción generada automáticamente">
            <a:extLst>
              <a:ext uri="{FF2B5EF4-FFF2-40B4-BE49-F238E27FC236}">
                <a16:creationId xmlns:a16="http://schemas.microsoft.com/office/drawing/2014/main" id="{6C518466-8C3C-0AD6-BD8E-CA4049E2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272"/>
            <a:ext cx="6435850" cy="24987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A556DF-7C3C-3393-B55F-A9C7307A7901}"/>
              </a:ext>
            </a:extLst>
          </p:cNvPr>
          <p:cNvSpPr txBox="1"/>
          <p:nvPr/>
        </p:nvSpPr>
        <p:spPr>
          <a:xfrm>
            <a:off x="727586" y="539922"/>
            <a:ext cx="8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Campton-ExtraBold" pitchFamily="2" charset="0"/>
              </a:rPr>
              <a:t>Características principales de nuestra actuación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BB35E6-D7BD-E838-DCAB-DF1B05F3BF86}"/>
              </a:ext>
            </a:extLst>
          </p:cNvPr>
          <p:cNvSpPr txBox="1"/>
          <p:nvPr/>
        </p:nvSpPr>
        <p:spPr>
          <a:xfrm>
            <a:off x="1544923" y="1229968"/>
            <a:ext cx="6912768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latin typeface="Campton-Light" pitchFamily="2" charset="0"/>
                <a:cs typeface="Arial" panose="020B0604020202020204" pitchFamily="34" charset="0"/>
              </a:rPr>
              <a:t>Proyectos en la CV</a:t>
            </a:r>
          </a:p>
          <a:p>
            <a:pPr algn="just">
              <a:lnSpc>
                <a:spcPct val="150000"/>
              </a:lnSpc>
            </a:pPr>
            <a:r>
              <a:rPr lang="es-ES" sz="1600" dirty="0">
                <a:latin typeface="Campton-Light" pitchFamily="2" charset="0"/>
                <a:cs typeface="Arial" panose="020B0604020202020204" pitchFamily="34" charset="0"/>
              </a:rPr>
              <a:t>Multisectorial</a:t>
            </a:r>
          </a:p>
          <a:p>
            <a:pPr algn="just">
              <a:lnSpc>
                <a:spcPct val="150000"/>
              </a:lnSpc>
            </a:pPr>
            <a:r>
              <a:rPr lang="es-ES" sz="1600" dirty="0">
                <a:latin typeface="Campton-Light" pitchFamily="2" charset="0"/>
                <a:cs typeface="Arial" panose="020B0604020202020204" pitchFamily="34" charset="0"/>
              </a:rPr>
              <a:t>Préstamos a largo plazo con carencia para la devolución del préstamo. </a:t>
            </a:r>
          </a:p>
          <a:p>
            <a:pPr algn="just">
              <a:lnSpc>
                <a:spcPct val="150000"/>
              </a:lnSpc>
            </a:pPr>
            <a:r>
              <a:rPr lang="es-ES" sz="1600" dirty="0">
                <a:latin typeface="Campton-Light" pitchFamily="2" charset="0"/>
                <a:cs typeface="Arial" panose="020B0604020202020204" pitchFamily="34" charset="0"/>
              </a:rPr>
              <a:t>Financiación de inversión (hasta 80%) y circulante (hasta el 100%)</a:t>
            </a:r>
          </a:p>
          <a:p>
            <a:pPr algn="just">
              <a:lnSpc>
                <a:spcPct val="150000"/>
              </a:lnSpc>
            </a:pPr>
            <a:r>
              <a:rPr lang="es-ES" sz="1600" dirty="0">
                <a:latin typeface="Campton-Light" pitchFamily="2" charset="0"/>
                <a:cs typeface="Arial" panose="020B0604020202020204" pitchFamily="34" charset="0"/>
              </a:rPr>
              <a:t>Préstamos finalistas</a:t>
            </a:r>
          </a:p>
          <a:p>
            <a:pPr algn="just">
              <a:lnSpc>
                <a:spcPct val="150000"/>
              </a:lnSpc>
            </a:pPr>
            <a:r>
              <a:rPr lang="es-ES" sz="1600" dirty="0">
                <a:latin typeface="Campton-Light" pitchFamily="2" charset="0"/>
                <a:cs typeface="Arial" panose="020B0604020202020204" pitchFamily="34" charset="0"/>
              </a:rPr>
              <a:t>Acreditar actividad en la CV y empleo.</a:t>
            </a:r>
          </a:p>
          <a:p>
            <a:pPr algn="just">
              <a:lnSpc>
                <a:spcPct val="150000"/>
              </a:lnSpc>
            </a:pPr>
            <a:r>
              <a:rPr lang="es-ES" sz="1600" dirty="0">
                <a:latin typeface="Campton-Light" pitchFamily="2" charset="0"/>
                <a:cs typeface="Arial" panose="020B0604020202020204" pitchFamily="34" charset="0"/>
              </a:rPr>
              <a:t>Acreditar solvencia</a:t>
            </a:r>
          </a:p>
        </p:txBody>
      </p:sp>
      <p:pic>
        <p:nvPicPr>
          <p:cNvPr id="10" name="Imagen 9" descr="Un hombre parado en la mano&#10;&#10;Descripción generada automáticamente con confianza baja">
            <a:extLst>
              <a:ext uri="{FF2B5EF4-FFF2-40B4-BE49-F238E27FC236}">
                <a16:creationId xmlns:a16="http://schemas.microsoft.com/office/drawing/2014/main" id="{27C1B9B0-D372-21F2-7BC3-FF6B45D29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59272"/>
            <a:ext cx="3760397" cy="2506931"/>
          </a:xfrm>
          <a:prstGeom prst="rect">
            <a:avLst/>
          </a:prstGeom>
        </p:spPr>
      </p:pic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0641DBB2-940E-0AB7-4370-B0D1B75587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75" y="4351068"/>
            <a:ext cx="881939" cy="2498727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83A921F-1DD7-F5D4-F2D8-E99F0C614A8C}"/>
              </a:ext>
            </a:extLst>
          </p:cNvPr>
          <p:cNvGrpSpPr/>
          <p:nvPr/>
        </p:nvGrpSpPr>
        <p:grpSpPr>
          <a:xfrm>
            <a:off x="1182151" y="1321949"/>
            <a:ext cx="362772" cy="2517987"/>
            <a:chOff x="1719623" y="1768679"/>
            <a:chExt cx="362772" cy="2517987"/>
          </a:xfrm>
        </p:grpSpPr>
        <p:pic>
          <p:nvPicPr>
            <p:cNvPr id="3" name="Imagen 2" descr="Forma, Flecha&#10;&#10;Descripción generada automáticamente">
              <a:extLst>
                <a:ext uri="{FF2B5EF4-FFF2-40B4-BE49-F238E27FC236}">
                  <a16:creationId xmlns:a16="http://schemas.microsoft.com/office/drawing/2014/main" id="{DB2C3983-A28C-AE26-3FD5-808952E92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26" y="1768679"/>
              <a:ext cx="352941" cy="307099"/>
            </a:xfrm>
            <a:prstGeom prst="rect">
              <a:avLst/>
            </a:prstGeom>
          </p:spPr>
        </p:pic>
        <p:pic>
          <p:nvPicPr>
            <p:cNvPr id="5" name="Imagen 4" descr="Forma, Flecha&#10;&#10;Descripción generada automáticamente">
              <a:extLst>
                <a:ext uri="{FF2B5EF4-FFF2-40B4-BE49-F238E27FC236}">
                  <a16:creationId xmlns:a16="http://schemas.microsoft.com/office/drawing/2014/main" id="{D09A48EF-238F-3E54-87BB-C45439384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25" y="2507557"/>
              <a:ext cx="352941" cy="307099"/>
            </a:xfrm>
            <a:prstGeom prst="rect">
              <a:avLst/>
            </a:prstGeom>
          </p:spPr>
        </p:pic>
        <p:pic>
          <p:nvPicPr>
            <p:cNvPr id="6" name="Imagen 5" descr="Forma, Flecha&#10;&#10;Descripción generada automáticamente">
              <a:extLst>
                <a:ext uri="{FF2B5EF4-FFF2-40B4-BE49-F238E27FC236}">
                  <a16:creationId xmlns:a16="http://schemas.microsoft.com/office/drawing/2014/main" id="{163216C8-9D88-D7EC-1629-2AF8295E5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24" y="3234875"/>
              <a:ext cx="352941" cy="307099"/>
            </a:xfrm>
            <a:prstGeom prst="rect">
              <a:avLst/>
            </a:prstGeom>
          </p:spPr>
        </p:pic>
        <p:pic>
          <p:nvPicPr>
            <p:cNvPr id="7" name="Imagen 6" descr="Forma, Flecha&#10;&#10;Descripción generada automáticamente">
              <a:extLst>
                <a:ext uri="{FF2B5EF4-FFF2-40B4-BE49-F238E27FC236}">
                  <a16:creationId xmlns:a16="http://schemas.microsoft.com/office/drawing/2014/main" id="{96EF75A5-C4B2-1AB2-8F78-1923A43D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454" y="2130241"/>
              <a:ext cx="352941" cy="307099"/>
            </a:xfrm>
            <a:prstGeom prst="rect">
              <a:avLst/>
            </a:prstGeom>
          </p:spPr>
        </p:pic>
        <p:pic>
          <p:nvPicPr>
            <p:cNvPr id="8" name="Imagen 7" descr="Forma, Flecha&#10;&#10;Descripción generada automáticamente">
              <a:extLst>
                <a:ext uri="{FF2B5EF4-FFF2-40B4-BE49-F238E27FC236}">
                  <a16:creationId xmlns:a16="http://schemas.microsoft.com/office/drawing/2014/main" id="{67B1E26D-EAE0-DD91-60E2-AA008237F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23" y="2842870"/>
              <a:ext cx="352941" cy="307099"/>
            </a:xfrm>
            <a:prstGeom prst="rect">
              <a:avLst/>
            </a:prstGeom>
          </p:spPr>
        </p:pic>
        <p:pic>
          <p:nvPicPr>
            <p:cNvPr id="9" name="Imagen 8" descr="Forma, Flecha&#10;&#10;Descripción generada automáticamente">
              <a:extLst>
                <a:ext uri="{FF2B5EF4-FFF2-40B4-BE49-F238E27FC236}">
                  <a16:creationId xmlns:a16="http://schemas.microsoft.com/office/drawing/2014/main" id="{9FB2B561-B2BB-9009-3479-284D8FFB6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454" y="3592058"/>
              <a:ext cx="352941" cy="307099"/>
            </a:xfrm>
            <a:prstGeom prst="rect">
              <a:avLst/>
            </a:prstGeom>
          </p:spPr>
        </p:pic>
        <p:pic>
          <p:nvPicPr>
            <p:cNvPr id="11" name="Imagen 10" descr="Forma, Flecha&#10;&#10;Descripción generada automáticamente">
              <a:extLst>
                <a:ext uri="{FF2B5EF4-FFF2-40B4-BE49-F238E27FC236}">
                  <a16:creationId xmlns:a16="http://schemas.microsoft.com/office/drawing/2014/main" id="{5163F0AA-2084-D019-0BCB-6894A81A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454" y="3979567"/>
              <a:ext cx="352941" cy="307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10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A58C1DE3-8D43-68C7-760F-8D0B0E235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4" y="799088"/>
            <a:ext cx="8408881" cy="5388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F1731A-BFB2-AB6F-512C-36DF2339D273}"/>
              </a:ext>
            </a:extLst>
          </p:cNvPr>
          <p:cNvSpPr txBox="1"/>
          <p:nvPr/>
        </p:nvSpPr>
        <p:spPr>
          <a:xfrm>
            <a:off x="851859" y="894618"/>
            <a:ext cx="8504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pton-SemiBold" pitchFamily="2" charset="0"/>
                <a:ea typeface="+mn-ea"/>
                <a:cs typeface="+mn-cs"/>
              </a:rPr>
              <a:t>LÍNEAS DE FINANCIACIÓN 2026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6D35AC6-CD74-D3EF-3120-A7570F400158}"/>
              </a:ext>
            </a:extLst>
          </p:cNvPr>
          <p:cNvGrpSpPr/>
          <p:nvPr/>
        </p:nvGrpSpPr>
        <p:grpSpPr>
          <a:xfrm>
            <a:off x="685636" y="1968364"/>
            <a:ext cx="8615105" cy="4090548"/>
            <a:chOff x="727585" y="2257361"/>
            <a:chExt cx="8615105" cy="4090548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9BD3BCE6-151C-3976-0E29-0E0FA550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48" y="2258893"/>
              <a:ext cx="2547037" cy="38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Préstamos ordinarios</a:t>
              </a:r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645C0850-DFA0-E05F-8F0B-3E541871B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48" y="3307857"/>
              <a:ext cx="3125957" cy="70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Préstamos participativos y subordinados</a:t>
              </a: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48FE8012-713A-1569-DC81-7959EE6A9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85" y="4311742"/>
              <a:ext cx="3125957" cy="38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Anticipos de concierto social</a:t>
              </a:r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7A1BE8D5-71E8-FD35-279E-7A73D2305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85" y="5093108"/>
              <a:ext cx="2189786" cy="38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Capital riesgo</a:t>
              </a:r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34B68F63-BBA9-EF86-C588-AD515BCA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949" y="2257361"/>
              <a:ext cx="43477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Línea GENERAL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Línea préstamos para empresas zona DANA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alt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Línea INDUSTRIA AGROALIMENTARIA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alt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Línea INVERSIÓN PYME</a:t>
              </a:r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0B929C0E-DD07-EA07-3FE9-0AD285D3F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047" y="3323598"/>
              <a:ext cx="3683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Préstamos participativos en coinversión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Préstamos subordinados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  <a:ea typeface="+mn-ea"/>
                <a:cs typeface="+mn-cs"/>
              </a:endParaRPr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805B9A70-5D80-4FC4-1D0D-09A38D567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311" y="4280053"/>
              <a:ext cx="3541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Línea IVF ENTIDADES SOCIALES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alt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Línea LABORA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  <a:ea typeface="+mn-ea"/>
                <a:cs typeface="+mn-cs"/>
              </a:endParaRPr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0C6F0A02-49A7-FC5A-EC60-C84334714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971" y="5099254"/>
              <a:ext cx="4013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Capital Semilla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Capital Crecimiento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  <a:ea typeface="+mn-ea"/>
                <a:cs typeface="+mn-cs"/>
              </a:endParaRPr>
            </a:p>
          </p:txBody>
        </p:sp>
        <p:pic>
          <p:nvPicPr>
            <p:cNvPr id="15" name="Imagen 14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1DFDAD51-7F1B-C556-6911-1024EE162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053" y="2284648"/>
              <a:ext cx="744905" cy="523220"/>
            </a:xfrm>
            <a:prstGeom prst="rect">
              <a:avLst/>
            </a:prstGeom>
          </p:spPr>
        </p:pic>
        <p:pic>
          <p:nvPicPr>
            <p:cNvPr id="16" name="Imagen 15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C60238C1-1C65-9D9A-0D8B-86833068F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391" y="3307857"/>
              <a:ext cx="744905" cy="523220"/>
            </a:xfrm>
            <a:prstGeom prst="rect">
              <a:avLst/>
            </a:prstGeom>
          </p:spPr>
        </p:pic>
        <p:pic>
          <p:nvPicPr>
            <p:cNvPr id="17" name="Imagen 1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1236D90D-2A43-3B5B-E45C-C05C3E55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991" y="4280053"/>
              <a:ext cx="744905" cy="523220"/>
            </a:xfrm>
            <a:prstGeom prst="rect">
              <a:avLst/>
            </a:prstGeom>
          </p:spPr>
        </p:pic>
        <p:pic>
          <p:nvPicPr>
            <p:cNvPr id="18" name="Imagen 17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F314984B-1C1D-6F73-E1EF-0C312A0FD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990" y="5071554"/>
              <a:ext cx="744905" cy="523220"/>
            </a:xfrm>
            <a:prstGeom prst="rect">
              <a:avLst/>
            </a:prstGeom>
          </p:spPr>
        </p:pic>
        <p:pic>
          <p:nvPicPr>
            <p:cNvPr id="20" name="Imagen 19" descr="Forma&#10;&#10;Descripción generada automáticamente">
              <a:extLst>
                <a:ext uri="{FF2B5EF4-FFF2-40B4-BE49-F238E27FC236}">
                  <a16:creationId xmlns:a16="http://schemas.microsoft.com/office/drawing/2014/main" id="{E5073C82-D153-C853-ED93-B7406C47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064" y="2312160"/>
              <a:ext cx="88028" cy="629067"/>
            </a:xfrm>
            <a:prstGeom prst="rect">
              <a:avLst/>
            </a:prstGeom>
          </p:spPr>
        </p:pic>
        <p:pic>
          <p:nvPicPr>
            <p:cNvPr id="21" name="Imagen 20" descr="Forma&#10;&#10;Descripción generada automáticamente">
              <a:extLst>
                <a:ext uri="{FF2B5EF4-FFF2-40B4-BE49-F238E27FC236}">
                  <a16:creationId xmlns:a16="http://schemas.microsoft.com/office/drawing/2014/main" id="{889DB781-1707-F860-0D3F-DEFC854DB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940" y="3282024"/>
              <a:ext cx="99090" cy="493051"/>
            </a:xfrm>
            <a:prstGeom prst="rect">
              <a:avLst/>
            </a:prstGeom>
          </p:spPr>
        </p:pic>
        <p:pic>
          <p:nvPicPr>
            <p:cNvPr id="22" name="Imagen 21" descr="Forma&#10;&#10;Descripción generada automáticamente">
              <a:extLst>
                <a:ext uri="{FF2B5EF4-FFF2-40B4-BE49-F238E27FC236}">
                  <a16:creationId xmlns:a16="http://schemas.microsoft.com/office/drawing/2014/main" id="{D1EB56B9-3A28-E85C-9076-342262BAB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02" y="4280053"/>
              <a:ext cx="99090" cy="493051"/>
            </a:xfrm>
            <a:prstGeom prst="rect">
              <a:avLst/>
            </a:prstGeom>
          </p:spPr>
        </p:pic>
        <p:pic>
          <p:nvPicPr>
            <p:cNvPr id="23" name="Imagen 22" descr="Forma&#10;&#10;Descripción generada automáticamente">
              <a:extLst>
                <a:ext uri="{FF2B5EF4-FFF2-40B4-BE49-F238E27FC236}">
                  <a16:creationId xmlns:a16="http://schemas.microsoft.com/office/drawing/2014/main" id="{4CE7BD9B-278F-C17C-188D-C72E0EB8A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02" y="5093108"/>
              <a:ext cx="99090" cy="493051"/>
            </a:xfrm>
            <a:prstGeom prst="rect">
              <a:avLst/>
            </a:prstGeom>
          </p:spPr>
        </p:pic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5D96B774-341F-0F50-E2F6-3631753DF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85" y="5824689"/>
              <a:ext cx="2189786" cy="38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Avales</a:t>
              </a:r>
            </a:p>
          </p:txBody>
        </p:sp>
        <p:pic>
          <p:nvPicPr>
            <p:cNvPr id="14" name="Imagen 13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B0982031-97D7-4474-3D85-E9F7301D0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03" y="5824689"/>
              <a:ext cx="744905" cy="523220"/>
            </a:xfrm>
            <a:prstGeom prst="rect">
              <a:avLst/>
            </a:prstGeom>
          </p:spPr>
        </p:pic>
        <p:pic>
          <p:nvPicPr>
            <p:cNvPr id="19" name="Imagen 18" descr="Forma&#10;&#10;Descripción generada automáticamente">
              <a:extLst>
                <a:ext uri="{FF2B5EF4-FFF2-40B4-BE49-F238E27FC236}">
                  <a16:creationId xmlns:a16="http://schemas.microsoft.com/office/drawing/2014/main" id="{317A2B7C-7371-E5A9-64F4-42056DD9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02" y="5787813"/>
              <a:ext cx="99090" cy="493051"/>
            </a:xfrm>
            <a:prstGeom prst="rect">
              <a:avLst/>
            </a:prstGeom>
          </p:spPr>
        </p:pic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D3B49B93-BFEA-ABAF-82E1-032D4662E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971" y="5824689"/>
              <a:ext cx="4013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  <a:ea typeface="+mn-ea"/>
                  <a:cs typeface="+mn-cs"/>
                </a:rPr>
                <a:t>Programa de avales para adquisición de vivienda</a:t>
              </a: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537F5397-1533-F868-632A-2D912BCF0C6A}"/>
              </a:ext>
            </a:extLst>
          </p:cNvPr>
          <p:cNvSpPr/>
          <p:nvPr/>
        </p:nvSpPr>
        <p:spPr>
          <a:xfrm>
            <a:off x="730982" y="2883652"/>
            <a:ext cx="8087232" cy="83867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13A88F7-BBDD-0CAA-CD7B-23A2F6F181A1}"/>
              </a:ext>
            </a:extLst>
          </p:cNvPr>
          <p:cNvSpPr/>
          <p:nvPr/>
        </p:nvSpPr>
        <p:spPr>
          <a:xfrm>
            <a:off x="727584" y="4782557"/>
            <a:ext cx="8087232" cy="57289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53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AC9829-AA06-2E5C-CE4F-9EE11968A22E}"/>
              </a:ext>
            </a:extLst>
          </p:cNvPr>
          <p:cNvSpPr txBox="1"/>
          <p:nvPr/>
        </p:nvSpPr>
        <p:spPr>
          <a:xfrm>
            <a:off x="727586" y="539922"/>
            <a:ext cx="8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Campton-ExtraBold" pitchFamily="2" charset="0"/>
              </a:rPr>
              <a:t>Instrumentos financieros FEDER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847101D-39DD-8BD1-4D00-F2395E1B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608" y="1344453"/>
            <a:ext cx="8115300" cy="79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SemiBold" pitchFamily="2" charset="0"/>
              </a:rPr>
              <a:t>La estrategia de inversión se articula a través de dos instrumentos de deuda y dos de capital que atienden las distintas fases de madurez de las empresas.</a:t>
            </a:r>
          </a:p>
        </p:txBody>
      </p:sp>
      <p:pic>
        <p:nvPicPr>
          <p:cNvPr id="6" name="Imagen 5" descr="Forma, Flecha&#10;&#10;Descripción generada automáticamente">
            <a:extLst>
              <a:ext uri="{FF2B5EF4-FFF2-40B4-BE49-F238E27FC236}">
                <a16:creationId xmlns:a16="http://schemas.microsoft.com/office/drawing/2014/main" id="{2A48A602-4426-BC2D-8E7A-F97450C2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7" y="1486942"/>
            <a:ext cx="352941" cy="307099"/>
          </a:xfrm>
          <a:prstGeom prst="rect">
            <a:avLst/>
          </a:prstGeom>
        </p:spPr>
      </p:pic>
      <p:pic>
        <p:nvPicPr>
          <p:cNvPr id="8" name="Imagen 7" descr="Forma, Rectángulo&#10;&#10;Descripción generada automáticamente">
            <a:extLst>
              <a:ext uri="{FF2B5EF4-FFF2-40B4-BE49-F238E27FC236}">
                <a16:creationId xmlns:a16="http://schemas.microsoft.com/office/drawing/2014/main" id="{97E5A951-26F8-0F4B-64D2-CAAE42178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36" y="3845803"/>
            <a:ext cx="1881542" cy="812673"/>
          </a:xfrm>
          <a:prstGeom prst="rect">
            <a:avLst/>
          </a:prstGeom>
        </p:spPr>
      </p:pic>
      <p:pic>
        <p:nvPicPr>
          <p:cNvPr id="9" name="Imagen 8" descr="Forma, Rectángulo&#10;&#10;Descripción generada automáticamente">
            <a:extLst>
              <a:ext uri="{FF2B5EF4-FFF2-40B4-BE49-F238E27FC236}">
                <a16:creationId xmlns:a16="http://schemas.microsoft.com/office/drawing/2014/main" id="{0B600BBE-9A5F-8A60-233D-D767F8D17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6" y="3845802"/>
            <a:ext cx="1881542" cy="812673"/>
          </a:xfrm>
          <a:prstGeom prst="rect">
            <a:avLst/>
          </a:prstGeom>
        </p:spPr>
      </p:pic>
      <p:pic>
        <p:nvPicPr>
          <p:cNvPr id="10" name="Imagen 9" descr="Forma, Rectángulo&#10;&#10;Descripción generada automáticamente">
            <a:extLst>
              <a:ext uri="{FF2B5EF4-FFF2-40B4-BE49-F238E27FC236}">
                <a16:creationId xmlns:a16="http://schemas.microsoft.com/office/drawing/2014/main" id="{2568D207-7AE6-A3EE-780F-E19F04CA9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3845801"/>
            <a:ext cx="1881542" cy="812673"/>
          </a:xfrm>
          <a:prstGeom prst="rect">
            <a:avLst/>
          </a:prstGeom>
        </p:spPr>
      </p:pic>
      <p:pic>
        <p:nvPicPr>
          <p:cNvPr id="11" name="Imagen 10" descr="Forma, Rectángulo&#10;&#10;Descripción generada automáticamente">
            <a:extLst>
              <a:ext uri="{FF2B5EF4-FFF2-40B4-BE49-F238E27FC236}">
                <a16:creationId xmlns:a16="http://schemas.microsoft.com/office/drawing/2014/main" id="{FFBF10B7-99E6-835A-E0C5-14B231BBC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16" y="3845801"/>
            <a:ext cx="1881542" cy="812673"/>
          </a:xfrm>
          <a:prstGeom prst="rect">
            <a:avLst/>
          </a:prstGeom>
        </p:spPr>
      </p:pic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8FABE240-29E9-EBDD-5C7A-D405710BF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36" y="3845803"/>
            <a:ext cx="1881542" cy="81267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576E639-1B70-6269-93C2-5C2D7552B532}"/>
              </a:ext>
            </a:extLst>
          </p:cNvPr>
          <p:cNvSpPr txBox="1"/>
          <p:nvPr/>
        </p:nvSpPr>
        <p:spPr>
          <a:xfrm>
            <a:off x="1561378" y="4068261"/>
            <a:ext cx="1284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Campton-Bold" pitchFamily="2" charset="0"/>
              </a:rPr>
              <a:t>Semilla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D5E73B-8E22-0AC1-46A7-1DDF212A9A7E}"/>
              </a:ext>
            </a:extLst>
          </p:cNvPr>
          <p:cNvSpPr txBox="1"/>
          <p:nvPr/>
        </p:nvSpPr>
        <p:spPr>
          <a:xfrm>
            <a:off x="3039958" y="4068260"/>
            <a:ext cx="1284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 err="1">
                <a:solidFill>
                  <a:schemeClr val="bg1"/>
                </a:solidFill>
                <a:latin typeface="Campton-Bold" pitchFamily="2" charset="0"/>
              </a:rPr>
              <a:t>Start</a:t>
            </a:r>
            <a:r>
              <a:rPr lang="es-ES" sz="1400" b="1" dirty="0">
                <a:solidFill>
                  <a:schemeClr val="bg1"/>
                </a:solidFill>
                <a:latin typeface="Campton-Bold" pitchFamily="2" charset="0"/>
              </a:rPr>
              <a:t>-up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E4554F-2023-A07D-759C-DB1BB391C051}"/>
              </a:ext>
            </a:extLst>
          </p:cNvPr>
          <p:cNvSpPr txBox="1"/>
          <p:nvPr/>
        </p:nvSpPr>
        <p:spPr>
          <a:xfrm>
            <a:off x="4556345" y="4098248"/>
            <a:ext cx="1284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Campton-Bold" pitchFamily="2" charset="0"/>
              </a:rPr>
              <a:t>Crecimiento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0339818-E561-88E0-489A-5DE9C9C03E23}"/>
              </a:ext>
            </a:extLst>
          </p:cNvPr>
          <p:cNvSpPr txBox="1"/>
          <p:nvPr/>
        </p:nvSpPr>
        <p:spPr>
          <a:xfrm>
            <a:off x="6071193" y="4098248"/>
            <a:ext cx="1284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Campton-Bold" pitchFamily="2" charset="0"/>
              </a:rPr>
              <a:t>Expansión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4E99847-2D64-1C7D-E9B7-1A6C12AB11B0}"/>
              </a:ext>
            </a:extLst>
          </p:cNvPr>
          <p:cNvSpPr txBox="1"/>
          <p:nvPr/>
        </p:nvSpPr>
        <p:spPr>
          <a:xfrm>
            <a:off x="7513849" y="4098248"/>
            <a:ext cx="1284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 err="1">
                <a:solidFill>
                  <a:schemeClr val="bg1"/>
                </a:solidFill>
                <a:latin typeface="Campton-Bold" pitchFamily="2" charset="0"/>
              </a:rPr>
              <a:t>Buyout</a:t>
            </a:r>
            <a:endParaRPr lang="es-ES" sz="1400" b="1" dirty="0">
              <a:solidFill>
                <a:schemeClr val="bg1"/>
              </a:solidFill>
              <a:latin typeface="Campton-Bold" pitchFamily="2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3249961-A204-F1A9-F682-05D82A664DEC}"/>
              </a:ext>
            </a:extLst>
          </p:cNvPr>
          <p:cNvSpPr/>
          <p:nvPr/>
        </p:nvSpPr>
        <p:spPr>
          <a:xfrm>
            <a:off x="2436963" y="3085240"/>
            <a:ext cx="2310889" cy="504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8AB2578-2A65-6AD5-8AB4-BACB6C1CA546}"/>
              </a:ext>
            </a:extLst>
          </p:cNvPr>
          <p:cNvSpPr txBox="1"/>
          <p:nvPr/>
        </p:nvSpPr>
        <p:spPr>
          <a:xfrm>
            <a:off x="2252314" y="3115399"/>
            <a:ext cx="2680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Campton-Light" pitchFamily="2" charset="0"/>
              </a:rPr>
              <a:t>PRÉSTAMO PARTICIPATIVO FEDER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BA4DCAE-F806-6F6B-9FD0-2F121EA507C4}"/>
              </a:ext>
            </a:extLst>
          </p:cNvPr>
          <p:cNvSpPr/>
          <p:nvPr/>
        </p:nvSpPr>
        <p:spPr>
          <a:xfrm>
            <a:off x="5218337" y="3098241"/>
            <a:ext cx="2310889" cy="504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C4917E9-F402-EE48-5E58-9B6EC6124FD0}"/>
              </a:ext>
            </a:extLst>
          </p:cNvPr>
          <p:cNvSpPr txBox="1"/>
          <p:nvPr/>
        </p:nvSpPr>
        <p:spPr>
          <a:xfrm>
            <a:off x="5033688" y="3128400"/>
            <a:ext cx="2680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Campton-Light" pitchFamily="2" charset="0"/>
              </a:rPr>
              <a:t>PRÉSTAMO SUBORDINADO FEDER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A07753E-41C9-DAA6-5887-FFBE7C31CECA}"/>
              </a:ext>
            </a:extLst>
          </p:cNvPr>
          <p:cNvSpPr/>
          <p:nvPr/>
        </p:nvSpPr>
        <p:spPr>
          <a:xfrm>
            <a:off x="2394081" y="4901209"/>
            <a:ext cx="1693253" cy="3905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716C2F3-5E39-A556-4FED-46DFF4E93161}"/>
              </a:ext>
            </a:extLst>
          </p:cNvPr>
          <p:cNvSpPr txBox="1"/>
          <p:nvPr/>
        </p:nvSpPr>
        <p:spPr>
          <a:xfrm>
            <a:off x="2252314" y="4957370"/>
            <a:ext cx="19767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Campton-Light" pitchFamily="2" charset="0"/>
              </a:rPr>
              <a:t>CAPITAL SEMILLA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82A9B73-F486-850C-48EF-8440280C50A4}"/>
              </a:ext>
            </a:extLst>
          </p:cNvPr>
          <p:cNvSpPr/>
          <p:nvPr/>
        </p:nvSpPr>
        <p:spPr>
          <a:xfrm>
            <a:off x="5146973" y="4914211"/>
            <a:ext cx="1976786" cy="3905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5E71B5B-5413-603E-DD81-6343DC856FE4}"/>
              </a:ext>
            </a:extLst>
          </p:cNvPr>
          <p:cNvSpPr txBox="1"/>
          <p:nvPr/>
        </p:nvSpPr>
        <p:spPr>
          <a:xfrm>
            <a:off x="5048183" y="4970999"/>
            <a:ext cx="2174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Campton-Light" pitchFamily="2" charset="0"/>
              </a:rPr>
              <a:t>CAPITAL EXPANSIÓN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4364320-AEBE-7291-27EA-A68F9EDE1C0D}"/>
              </a:ext>
            </a:extLst>
          </p:cNvPr>
          <p:cNvCxnSpPr>
            <a:cxnSpLocks/>
          </p:cNvCxnSpPr>
          <p:nvPr/>
        </p:nvCxnSpPr>
        <p:spPr>
          <a:xfrm>
            <a:off x="1981200" y="3283978"/>
            <a:ext cx="0" cy="56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6FE0162-3051-DF60-E7F7-211B1E3DD739}"/>
              </a:ext>
            </a:extLst>
          </p:cNvPr>
          <p:cNvCxnSpPr>
            <a:cxnSpLocks/>
          </p:cNvCxnSpPr>
          <p:nvPr/>
        </p:nvCxnSpPr>
        <p:spPr>
          <a:xfrm>
            <a:off x="7877175" y="3283978"/>
            <a:ext cx="0" cy="56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DB1AFB9-AC9D-589B-ED9E-73F2C9DC98C2}"/>
              </a:ext>
            </a:extLst>
          </p:cNvPr>
          <p:cNvCxnSpPr>
            <a:cxnSpLocks/>
          </p:cNvCxnSpPr>
          <p:nvPr/>
        </p:nvCxnSpPr>
        <p:spPr>
          <a:xfrm>
            <a:off x="5070987" y="3283978"/>
            <a:ext cx="0" cy="561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1B2D80C-7EF5-A7F2-00D9-F21476C6241E}"/>
              </a:ext>
            </a:extLst>
          </p:cNvPr>
          <p:cNvCxnSpPr>
            <a:cxnSpLocks/>
          </p:cNvCxnSpPr>
          <p:nvPr/>
        </p:nvCxnSpPr>
        <p:spPr>
          <a:xfrm>
            <a:off x="4922975" y="3128400"/>
            <a:ext cx="0" cy="717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4B02DA63-7E0B-2393-9473-A6CA17A06644}"/>
              </a:ext>
            </a:extLst>
          </p:cNvPr>
          <p:cNvCxnSpPr/>
          <p:nvPr/>
        </p:nvCxnSpPr>
        <p:spPr>
          <a:xfrm>
            <a:off x="1981200" y="3283978"/>
            <a:ext cx="455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71D45960-095D-D875-36B0-06275393EE4F}"/>
              </a:ext>
            </a:extLst>
          </p:cNvPr>
          <p:cNvCxnSpPr/>
          <p:nvPr/>
        </p:nvCxnSpPr>
        <p:spPr>
          <a:xfrm>
            <a:off x="4922975" y="3128400"/>
            <a:ext cx="295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95B912DE-B773-ED66-239E-059AAE7B84C2}"/>
              </a:ext>
            </a:extLst>
          </p:cNvPr>
          <p:cNvCxnSpPr>
            <a:cxnSpLocks/>
          </p:cNvCxnSpPr>
          <p:nvPr/>
        </p:nvCxnSpPr>
        <p:spPr>
          <a:xfrm>
            <a:off x="4747852" y="3283978"/>
            <a:ext cx="322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90F2DB96-83F3-54DB-F1CF-35442F2FF512}"/>
              </a:ext>
            </a:extLst>
          </p:cNvPr>
          <p:cNvCxnSpPr>
            <a:cxnSpLocks/>
          </p:cNvCxnSpPr>
          <p:nvPr/>
        </p:nvCxnSpPr>
        <p:spPr>
          <a:xfrm>
            <a:off x="7529226" y="3283978"/>
            <a:ext cx="3479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6E7A7B2B-F539-C842-BB94-0592334632DE}"/>
              </a:ext>
            </a:extLst>
          </p:cNvPr>
          <p:cNvCxnSpPr>
            <a:cxnSpLocks/>
          </p:cNvCxnSpPr>
          <p:nvPr/>
        </p:nvCxnSpPr>
        <p:spPr>
          <a:xfrm>
            <a:off x="1981200" y="5036578"/>
            <a:ext cx="4128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0AC9EC7B-4980-BF23-1B5E-26FD0DA411FB}"/>
              </a:ext>
            </a:extLst>
          </p:cNvPr>
          <p:cNvCxnSpPr>
            <a:cxnSpLocks/>
          </p:cNvCxnSpPr>
          <p:nvPr/>
        </p:nvCxnSpPr>
        <p:spPr>
          <a:xfrm>
            <a:off x="1981200" y="4658474"/>
            <a:ext cx="0" cy="378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57179E1-CCD7-5255-FCB5-F35D823ED8A1}"/>
              </a:ext>
            </a:extLst>
          </p:cNvPr>
          <p:cNvCxnSpPr>
            <a:cxnSpLocks/>
          </p:cNvCxnSpPr>
          <p:nvPr/>
        </p:nvCxnSpPr>
        <p:spPr>
          <a:xfrm>
            <a:off x="4674843" y="4712157"/>
            <a:ext cx="0" cy="324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B18822E-B28A-C924-E32E-C908B5895431}"/>
              </a:ext>
            </a:extLst>
          </p:cNvPr>
          <p:cNvCxnSpPr>
            <a:cxnSpLocks/>
          </p:cNvCxnSpPr>
          <p:nvPr/>
        </p:nvCxnSpPr>
        <p:spPr>
          <a:xfrm>
            <a:off x="4806923" y="4714008"/>
            <a:ext cx="0" cy="322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6308B34E-FA5A-1B4D-71E6-3784276EAFE8}"/>
              </a:ext>
            </a:extLst>
          </p:cNvPr>
          <p:cNvCxnSpPr>
            <a:cxnSpLocks/>
          </p:cNvCxnSpPr>
          <p:nvPr/>
        </p:nvCxnSpPr>
        <p:spPr>
          <a:xfrm>
            <a:off x="7254237" y="4755482"/>
            <a:ext cx="0" cy="283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9EB7FC02-38D4-5CC9-BC8D-0F90F83760C7}"/>
              </a:ext>
            </a:extLst>
          </p:cNvPr>
          <p:cNvCxnSpPr>
            <a:cxnSpLocks/>
          </p:cNvCxnSpPr>
          <p:nvPr/>
        </p:nvCxnSpPr>
        <p:spPr>
          <a:xfrm flipV="1">
            <a:off x="4087334" y="5036578"/>
            <a:ext cx="587509" cy="2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CADF6D77-E593-4B21-001D-8ECD46932CCA}"/>
              </a:ext>
            </a:extLst>
          </p:cNvPr>
          <p:cNvCxnSpPr>
            <a:cxnSpLocks/>
          </p:cNvCxnSpPr>
          <p:nvPr/>
        </p:nvCxnSpPr>
        <p:spPr>
          <a:xfrm>
            <a:off x="4805323" y="5026418"/>
            <a:ext cx="338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81D6F587-11AD-3F39-CC8E-9D1270005709}"/>
              </a:ext>
            </a:extLst>
          </p:cNvPr>
          <p:cNvCxnSpPr>
            <a:cxnSpLocks/>
          </p:cNvCxnSpPr>
          <p:nvPr/>
        </p:nvCxnSpPr>
        <p:spPr>
          <a:xfrm>
            <a:off x="7123759" y="5036578"/>
            <a:ext cx="137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B3816418-6C5B-2992-FF2A-D9687754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20" y="5777139"/>
            <a:ext cx="3978364" cy="7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9F48C-3B31-B889-2759-366ACFE12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037210-5A55-68C5-A000-4D5AF86E6CFF}"/>
              </a:ext>
            </a:extLst>
          </p:cNvPr>
          <p:cNvSpPr txBox="1"/>
          <p:nvPr/>
        </p:nvSpPr>
        <p:spPr>
          <a:xfrm>
            <a:off x="727586" y="539922"/>
            <a:ext cx="850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pton-ExtraBold" pitchFamily="2" charset="0"/>
                <a:ea typeface="+mn-ea"/>
                <a:cs typeface="+mn-cs"/>
              </a:rPr>
              <a:t>Instrumentos financieros FEDER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Fondos FEDER del Programa 21-27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pton-ExtraBold" pitchFamily="2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7E272B-D413-20AC-1A1A-DFBA13B44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5777139"/>
            <a:ext cx="3978364" cy="761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CEDB5D-F8E1-7FD8-8AD5-A249BB88BC6C}"/>
              </a:ext>
            </a:extLst>
          </p:cNvPr>
          <p:cNvSpPr txBox="1"/>
          <p:nvPr/>
        </p:nvSpPr>
        <p:spPr>
          <a:xfrm>
            <a:off x="786005" y="1552532"/>
            <a:ext cx="7177343" cy="315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s-E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Préstamo Participativo: 9 millones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Préstamo Subordinado: 21 millones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b="1" kern="100" dirty="0">
                <a:solidFill>
                  <a:srgbClr val="C00000"/>
                </a:solidFill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Líneas de Préstamo gestionados directamente por el IVF: </a:t>
            </a:r>
            <a:r>
              <a:rPr lang="es-ES" sz="1400" b="1" u="sng" kern="100" dirty="0">
                <a:solidFill>
                  <a:srgbClr val="C00000"/>
                </a:solidFill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30 millones</a:t>
            </a:r>
            <a:r>
              <a:rPr lang="es-ES" sz="1400" b="1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1400" kern="100" dirty="0">
              <a:effectLst/>
              <a:latin typeface="Campton-SemiBol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Para </a:t>
            </a:r>
            <a:r>
              <a:rPr lang="es-ES" sz="1400" b="1" kern="100" dirty="0">
                <a:solidFill>
                  <a:srgbClr val="C00000"/>
                </a:solidFill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capital riesgo: 25,5 millones</a:t>
            </a:r>
            <a:r>
              <a:rPr lang="es-ES" sz="1400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, que con el efecto multiplicador 2x en empresas de la CVA, dispondríamos de capacidad para </a:t>
            </a:r>
            <a:r>
              <a:rPr lang="es-ES" sz="1400" b="1" u="sng" kern="100" dirty="0">
                <a:solidFill>
                  <a:srgbClr val="C00000"/>
                </a:solidFill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invertir 50 millones en la CV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b="1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1400" kern="100" dirty="0">
              <a:effectLst/>
              <a:latin typeface="Campton-SemiBol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b="1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1400" kern="100" dirty="0">
              <a:effectLst/>
              <a:latin typeface="Campton-SemiBol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u="sng" kern="100" dirty="0">
                <a:solidFill>
                  <a:srgbClr val="C00000"/>
                </a:solidFill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En total, más de 80 millones para el ecosistema valenciano</a:t>
            </a:r>
            <a:r>
              <a:rPr lang="es-ES" sz="1400" u="sng" kern="100" dirty="0">
                <a:effectLst/>
                <a:latin typeface="Campton-SemiBold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1400" kern="100" dirty="0">
              <a:effectLst/>
              <a:latin typeface="Campton-SemiBol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0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0B566D-65F7-2DED-7608-8FA5383B5C91}"/>
              </a:ext>
            </a:extLst>
          </p:cNvPr>
          <p:cNvSpPr txBox="1"/>
          <p:nvPr/>
        </p:nvSpPr>
        <p:spPr>
          <a:xfrm>
            <a:off x="727586" y="539922"/>
            <a:ext cx="8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Campton-ExtraBold" pitchFamily="2" charset="0"/>
              </a:rPr>
              <a:t>Instrumentos financieros FEDER</a:t>
            </a:r>
          </a:p>
        </p:txBody>
      </p:sp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71FBBA55-8FCF-B0D2-2727-99B4122E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8" y="1235526"/>
            <a:ext cx="8408881" cy="7347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493B1E-FA00-645C-1DF5-9E2C08D82D13}"/>
              </a:ext>
            </a:extLst>
          </p:cNvPr>
          <p:cNvSpPr txBox="1"/>
          <p:nvPr/>
        </p:nvSpPr>
        <p:spPr>
          <a:xfrm>
            <a:off x="912644" y="1310531"/>
            <a:ext cx="850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Campton-SemiBold" pitchFamily="2" charset="0"/>
              </a:rPr>
              <a:t>INSTRUMENTOS DE DEUDA</a:t>
            </a:r>
          </a:p>
          <a:p>
            <a:r>
              <a:rPr lang="es-ES" sz="1600" dirty="0">
                <a:solidFill>
                  <a:schemeClr val="bg1"/>
                </a:solidFill>
                <a:latin typeface="Campton-SemiBold" pitchFamily="2" charset="0"/>
              </a:rPr>
              <a:t>Características principales (préstamo participativo / subordinado)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E6CA1FE-C866-64CE-4A48-19F3746121D2}"/>
              </a:ext>
            </a:extLst>
          </p:cNvPr>
          <p:cNvSpPr txBox="1"/>
          <p:nvPr/>
        </p:nvSpPr>
        <p:spPr>
          <a:xfrm>
            <a:off x="1611590" y="2736502"/>
            <a:ext cx="18756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Campton-Light" pitchFamily="2" charset="0"/>
              </a:rPr>
              <a:t>Interés variable en función de la evolución de la  actividad de la empresa / Margen fijo sobre el EUR.</a:t>
            </a:r>
          </a:p>
        </p:txBody>
      </p:sp>
      <p:pic>
        <p:nvPicPr>
          <p:cNvPr id="15" name="Imagen 14" descr="Forma, Círculo&#10;&#10;Descripción generada automáticamente">
            <a:extLst>
              <a:ext uri="{FF2B5EF4-FFF2-40B4-BE49-F238E27FC236}">
                <a16:creationId xmlns:a16="http://schemas.microsoft.com/office/drawing/2014/main" id="{434FE6B4-BEE8-324A-7C29-3900CB7A2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1" y="2489705"/>
            <a:ext cx="2546173" cy="236775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DD2539B-C3F3-0090-4DF7-B1A875AB7FD4}"/>
              </a:ext>
            </a:extLst>
          </p:cNvPr>
          <p:cNvSpPr txBox="1"/>
          <p:nvPr/>
        </p:nvSpPr>
        <p:spPr>
          <a:xfrm>
            <a:off x="688169" y="3196526"/>
            <a:ext cx="1875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mpton-Light" pitchFamily="2" charset="0"/>
              </a:rPr>
              <a:t>Entre préstamo bancario y capital riesgo </a:t>
            </a:r>
          </a:p>
        </p:txBody>
      </p:sp>
      <p:pic>
        <p:nvPicPr>
          <p:cNvPr id="17" name="Imagen 16" descr="Forma, Círculo&#10;&#10;Descripción generada automáticamente">
            <a:extLst>
              <a:ext uri="{FF2B5EF4-FFF2-40B4-BE49-F238E27FC236}">
                <a16:creationId xmlns:a16="http://schemas.microsoft.com/office/drawing/2014/main" id="{1D920D92-633A-75EA-4B2E-153946B24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38" y="2586147"/>
            <a:ext cx="2546173" cy="236775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065D96C-9A90-6FE0-D990-68A2E0CADC02}"/>
              </a:ext>
            </a:extLst>
          </p:cNvPr>
          <p:cNvSpPr txBox="1"/>
          <p:nvPr/>
        </p:nvSpPr>
        <p:spPr>
          <a:xfrm>
            <a:off x="5534652" y="3415993"/>
            <a:ext cx="1415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mpton-Light" pitchFamily="2" charset="0"/>
              </a:rPr>
              <a:t>Sin avales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Campton-Light" pitchFamily="2" charset="0"/>
              </a:rPr>
              <a:t>ni garantías </a:t>
            </a:r>
          </a:p>
        </p:txBody>
      </p:sp>
      <p:pic>
        <p:nvPicPr>
          <p:cNvPr id="19" name="Imagen 18" descr="Forma, Círculo&#10;&#10;Descripción generada automáticamente">
            <a:extLst>
              <a:ext uri="{FF2B5EF4-FFF2-40B4-BE49-F238E27FC236}">
                <a16:creationId xmlns:a16="http://schemas.microsoft.com/office/drawing/2014/main" id="{586F7EF8-649C-B393-05B2-5799A970E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81" y="2586147"/>
            <a:ext cx="2546173" cy="236775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2D828EF-53AE-02E9-7359-738957C939B6}"/>
              </a:ext>
            </a:extLst>
          </p:cNvPr>
          <p:cNvSpPr txBox="1"/>
          <p:nvPr/>
        </p:nvSpPr>
        <p:spPr>
          <a:xfrm>
            <a:off x="2994386" y="3260686"/>
            <a:ext cx="1875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mpton-Light" pitchFamily="2" charset="0"/>
              </a:rPr>
              <a:t>Tipos de interés vinculados a resultados </a:t>
            </a:r>
          </a:p>
        </p:txBody>
      </p:sp>
      <p:pic>
        <p:nvPicPr>
          <p:cNvPr id="21" name="Imagen 20" descr="Forma, Círculo&#10;&#10;Descripción generada automáticamente">
            <a:extLst>
              <a:ext uri="{FF2B5EF4-FFF2-40B4-BE49-F238E27FC236}">
                <a16:creationId xmlns:a16="http://schemas.microsoft.com/office/drawing/2014/main" id="{1110755F-61D0-BF03-8809-89DD576A0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38" y="2586147"/>
            <a:ext cx="2546173" cy="23677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9BD7152-BAD3-65D6-5A92-6C7BEA36A642}"/>
              </a:ext>
            </a:extLst>
          </p:cNvPr>
          <p:cNvSpPr txBox="1"/>
          <p:nvPr/>
        </p:nvSpPr>
        <p:spPr>
          <a:xfrm>
            <a:off x="7734569" y="3196526"/>
            <a:ext cx="1875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Campton-Light" pitchFamily="2" charset="0"/>
              </a:rPr>
              <a:t>Orden de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Campton-Light" pitchFamily="2" charset="0"/>
              </a:rPr>
              <a:t>prelación tras acreedores comunes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01C92A-70AC-0EFA-FD43-38788A612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20" y="5777139"/>
            <a:ext cx="3978364" cy="7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3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0B566D-65F7-2DED-7608-8FA5383B5C91}"/>
              </a:ext>
            </a:extLst>
          </p:cNvPr>
          <p:cNvSpPr txBox="1"/>
          <p:nvPr/>
        </p:nvSpPr>
        <p:spPr>
          <a:xfrm>
            <a:off x="727586" y="539922"/>
            <a:ext cx="8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Campton-ExtraBold" pitchFamily="2" charset="0"/>
              </a:rPr>
              <a:t>Instrumentos financieros FEDER</a:t>
            </a:r>
          </a:p>
        </p:txBody>
      </p:sp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71FBBA55-8FCF-B0D2-2727-99B4122E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8" y="1235527"/>
            <a:ext cx="8408881" cy="6203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493B1E-FA00-645C-1DF5-9E2C08D82D13}"/>
              </a:ext>
            </a:extLst>
          </p:cNvPr>
          <p:cNvSpPr txBox="1"/>
          <p:nvPr/>
        </p:nvSpPr>
        <p:spPr>
          <a:xfrm>
            <a:off x="912644" y="1310531"/>
            <a:ext cx="8504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Campton-SemiBold" pitchFamily="2" charset="0"/>
              </a:rPr>
              <a:t>Las principales características de los instrumentos de deuda con Fondos </a:t>
            </a:r>
            <a:r>
              <a:rPr lang="es-ES" sz="1600" dirty="0" err="1">
                <a:solidFill>
                  <a:schemeClr val="bg1"/>
                </a:solidFill>
                <a:latin typeface="Campton-SemiBold" pitchFamily="2" charset="0"/>
              </a:rPr>
              <a:t>Feder</a:t>
            </a:r>
            <a:r>
              <a:rPr lang="es-ES" sz="1600" dirty="0">
                <a:solidFill>
                  <a:schemeClr val="bg1"/>
                </a:solidFill>
                <a:latin typeface="Campton-SemiBold" pitchFamily="2" charset="0"/>
              </a:rPr>
              <a:t> son las siguientes: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F704BB-EF64-B577-6850-CA6E6E450152}"/>
              </a:ext>
            </a:extLst>
          </p:cNvPr>
          <p:cNvSpPr txBox="1"/>
          <p:nvPr/>
        </p:nvSpPr>
        <p:spPr>
          <a:xfrm>
            <a:off x="2228010" y="1931847"/>
            <a:ext cx="3382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Campton-Light" pitchFamily="2" charset="0"/>
              </a:rPr>
              <a:t>PRÉSTAMOS PARTICIPATIVOS </a:t>
            </a:r>
          </a:p>
          <a:p>
            <a:pPr algn="ctr"/>
            <a:r>
              <a:rPr lang="es-ES" sz="1400" b="1" dirty="0">
                <a:latin typeface="Campton-Light" pitchFamily="2" charset="0"/>
              </a:rPr>
              <a:t>EN COINVERSIÓN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09118E-1E52-1C15-2F9A-3911EA00DB38}"/>
              </a:ext>
            </a:extLst>
          </p:cNvPr>
          <p:cNvSpPr txBox="1"/>
          <p:nvPr/>
        </p:nvSpPr>
        <p:spPr>
          <a:xfrm>
            <a:off x="6131945" y="2047194"/>
            <a:ext cx="3382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Campton-Light" pitchFamily="2" charset="0"/>
              </a:rPr>
              <a:t>PRÉSTAMOS SUBORDINADOS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4E4E05-733E-8A8E-49CC-ED876BF4A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7" y="6082759"/>
            <a:ext cx="3978364" cy="761078"/>
          </a:xfrm>
          <a:prstGeom prst="rect">
            <a:avLst/>
          </a:prstGeom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18D51473-4221-8DC6-9BCD-BBE704CF7F8A}"/>
              </a:ext>
            </a:extLst>
          </p:cNvPr>
          <p:cNvGrpSpPr/>
          <p:nvPr/>
        </p:nvGrpSpPr>
        <p:grpSpPr>
          <a:xfrm>
            <a:off x="749743" y="2417496"/>
            <a:ext cx="8830706" cy="3913540"/>
            <a:chOff x="823605" y="2796705"/>
            <a:chExt cx="8830706" cy="3913540"/>
          </a:xfrm>
        </p:grpSpPr>
        <p:pic>
          <p:nvPicPr>
            <p:cNvPr id="18" name="Imagen 17" descr="Forma&#10;&#10;Descripción generada automáticamente">
              <a:extLst>
                <a:ext uri="{FF2B5EF4-FFF2-40B4-BE49-F238E27FC236}">
                  <a16:creationId xmlns:a16="http://schemas.microsoft.com/office/drawing/2014/main" id="{F120FE2F-651C-3E69-08BD-C89521D8D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08" y="2812029"/>
              <a:ext cx="1528499" cy="530942"/>
            </a:xfrm>
            <a:prstGeom prst="rect">
              <a:avLst/>
            </a:prstGeom>
          </p:spPr>
        </p:pic>
        <p:pic>
          <p:nvPicPr>
            <p:cNvPr id="21" name="Imagen 20" descr="Forma&#10;&#10;Descripción generada automáticamente">
              <a:extLst>
                <a:ext uri="{FF2B5EF4-FFF2-40B4-BE49-F238E27FC236}">
                  <a16:creationId xmlns:a16="http://schemas.microsoft.com/office/drawing/2014/main" id="{621C33A4-F987-01E4-C557-1C3F4BF19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06" y="3355260"/>
              <a:ext cx="1528499" cy="530942"/>
            </a:xfrm>
            <a:prstGeom prst="rect">
              <a:avLst/>
            </a:prstGeom>
          </p:spPr>
        </p:pic>
        <p:pic>
          <p:nvPicPr>
            <p:cNvPr id="22" name="Imagen 21" descr="Forma&#10;&#10;Descripción generada automáticamente">
              <a:extLst>
                <a:ext uri="{FF2B5EF4-FFF2-40B4-BE49-F238E27FC236}">
                  <a16:creationId xmlns:a16="http://schemas.microsoft.com/office/drawing/2014/main" id="{04B77403-4BCF-740A-9A18-21CD4820A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06" y="3890623"/>
              <a:ext cx="1528499" cy="530942"/>
            </a:xfrm>
            <a:prstGeom prst="rect">
              <a:avLst/>
            </a:prstGeom>
          </p:spPr>
        </p:pic>
        <p:pic>
          <p:nvPicPr>
            <p:cNvPr id="23" name="Imagen 22" descr="Forma&#10;&#10;Descripción generada automáticamente">
              <a:extLst>
                <a:ext uri="{FF2B5EF4-FFF2-40B4-BE49-F238E27FC236}">
                  <a16:creationId xmlns:a16="http://schemas.microsoft.com/office/drawing/2014/main" id="{A6264EFE-D035-6C2C-F911-871A1FB96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07" y="4429433"/>
              <a:ext cx="1528499" cy="530942"/>
            </a:xfrm>
            <a:prstGeom prst="rect">
              <a:avLst/>
            </a:prstGeom>
          </p:spPr>
        </p:pic>
        <p:pic>
          <p:nvPicPr>
            <p:cNvPr id="24" name="Imagen 23" descr="Forma&#10;&#10;Descripción generada automáticamente">
              <a:extLst>
                <a:ext uri="{FF2B5EF4-FFF2-40B4-BE49-F238E27FC236}">
                  <a16:creationId xmlns:a16="http://schemas.microsoft.com/office/drawing/2014/main" id="{D08FC0C6-87AE-3965-362A-0877EF5C9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07" y="4970206"/>
              <a:ext cx="1528499" cy="530942"/>
            </a:xfrm>
            <a:prstGeom prst="rect">
              <a:avLst/>
            </a:prstGeom>
          </p:spPr>
        </p:pic>
        <p:pic>
          <p:nvPicPr>
            <p:cNvPr id="25" name="Imagen 24" descr="Forma&#10;&#10;Descripción generada automáticamente">
              <a:extLst>
                <a:ext uri="{FF2B5EF4-FFF2-40B4-BE49-F238E27FC236}">
                  <a16:creationId xmlns:a16="http://schemas.microsoft.com/office/drawing/2014/main" id="{C12CE47B-1916-D53D-7B6A-A9413252D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06" y="5510979"/>
              <a:ext cx="1528499" cy="530942"/>
            </a:xfrm>
            <a:prstGeom prst="rect">
              <a:avLst/>
            </a:prstGeom>
          </p:spPr>
        </p:pic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F2B404D7-073E-72F5-5AC9-2AE65FAAE583}"/>
                </a:ext>
              </a:extLst>
            </p:cNvPr>
            <p:cNvCxnSpPr/>
            <p:nvPr/>
          </p:nvCxnSpPr>
          <p:spPr>
            <a:xfrm>
              <a:off x="823608" y="2812028"/>
              <a:ext cx="8408881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2F044C01-23AF-EF03-CF01-D4AC649DD77E}"/>
                </a:ext>
              </a:extLst>
            </p:cNvPr>
            <p:cNvCxnSpPr>
              <a:cxnSpLocks/>
            </p:cNvCxnSpPr>
            <p:nvPr/>
          </p:nvCxnSpPr>
          <p:spPr>
            <a:xfrm>
              <a:off x="823605" y="3342971"/>
              <a:ext cx="8408881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57342EBF-BC6B-1241-0EF5-ECB6A9E735D6}"/>
                </a:ext>
              </a:extLst>
            </p:cNvPr>
            <p:cNvCxnSpPr/>
            <p:nvPr/>
          </p:nvCxnSpPr>
          <p:spPr>
            <a:xfrm>
              <a:off x="823605" y="3886202"/>
              <a:ext cx="8408881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5ED45004-16D7-AFE1-B59B-6D13DDC47533}"/>
                </a:ext>
              </a:extLst>
            </p:cNvPr>
            <p:cNvCxnSpPr/>
            <p:nvPr/>
          </p:nvCxnSpPr>
          <p:spPr>
            <a:xfrm>
              <a:off x="823605" y="4419846"/>
              <a:ext cx="8408881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3D6860C2-94AF-ADE7-42FC-AE218236AF7A}"/>
                </a:ext>
              </a:extLst>
            </p:cNvPr>
            <p:cNvCxnSpPr/>
            <p:nvPr/>
          </p:nvCxnSpPr>
          <p:spPr>
            <a:xfrm>
              <a:off x="823606" y="4960375"/>
              <a:ext cx="8408881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A52E895B-3CA6-938C-645D-A853E70B0DF0}"/>
                </a:ext>
              </a:extLst>
            </p:cNvPr>
            <p:cNvCxnSpPr/>
            <p:nvPr/>
          </p:nvCxnSpPr>
          <p:spPr>
            <a:xfrm>
              <a:off x="823606" y="5504836"/>
              <a:ext cx="8408881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0C08F29D-0DEE-0E6C-52B6-A932F19D640F}"/>
                </a:ext>
              </a:extLst>
            </p:cNvPr>
            <p:cNvCxnSpPr/>
            <p:nvPr/>
          </p:nvCxnSpPr>
          <p:spPr>
            <a:xfrm>
              <a:off x="823608" y="6041921"/>
              <a:ext cx="8408881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0C26A42-EA04-79FC-DAC4-D3782E2952BD}"/>
                </a:ext>
              </a:extLst>
            </p:cNvPr>
            <p:cNvSpPr txBox="1"/>
            <p:nvPr/>
          </p:nvSpPr>
          <p:spPr>
            <a:xfrm>
              <a:off x="2483593" y="3990469"/>
              <a:ext cx="30937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Inversores privados independientes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3951CC9-9327-08C9-D8B7-B9A7891F417F}"/>
                </a:ext>
              </a:extLst>
            </p:cNvPr>
            <p:cNvSpPr txBox="1"/>
            <p:nvPr/>
          </p:nvSpPr>
          <p:spPr>
            <a:xfrm>
              <a:off x="2488528" y="3458659"/>
              <a:ext cx="23067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Proyectos innovadores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56194AC8-64DE-FC3D-847B-6AD2C1090AE8}"/>
                </a:ext>
              </a:extLst>
            </p:cNvPr>
            <p:cNvSpPr txBox="1"/>
            <p:nvPr/>
          </p:nvSpPr>
          <p:spPr>
            <a:xfrm>
              <a:off x="2488528" y="2796705"/>
              <a:ext cx="35478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Pymes de reciente creación que llevan a cabo proyectos innovadores (&gt;4 meses &lt; 5 años)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283C313C-8C94-A617-82FC-9D56F6214748}"/>
                </a:ext>
              </a:extLst>
            </p:cNvPr>
            <p:cNvSpPr txBox="1"/>
            <p:nvPr/>
          </p:nvSpPr>
          <p:spPr>
            <a:xfrm>
              <a:off x="2483593" y="4437244"/>
              <a:ext cx="3365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75.000€ - 300.000€ (entre el 50% y el 150% de dichas aportaciones)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32F927EA-32D2-7756-A4F6-66F2A8764794}"/>
                </a:ext>
              </a:extLst>
            </p:cNvPr>
            <p:cNvSpPr txBox="1"/>
            <p:nvPr/>
          </p:nvSpPr>
          <p:spPr>
            <a:xfrm>
              <a:off x="2530179" y="5108878"/>
              <a:ext cx="33659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7 años (hasta 3 de carencia)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7FB949C2-DD76-A9B2-58D2-DB4EB1872F80}"/>
                </a:ext>
              </a:extLst>
            </p:cNvPr>
            <p:cNvSpPr txBox="1"/>
            <p:nvPr/>
          </p:nvSpPr>
          <p:spPr>
            <a:xfrm>
              <a:off x="2483593" y="5641445"/>
              <a:ext cx="33659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Euribor más margen financiero (3%-9%)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70FEDF6E-353F-4A66-CA96-665E68DC8145}"/>
                </a:ext>
              </a:extLst>
            </p:cNvPr>
            <p:cNvSpPr txBox="1"/>
            <p:nvPr/>
          </p:nvSpPr>
          <p:spPr>
            <a:xfrm>
              <a:off x="6180601" y="3313422"/>
              <a:ext cx="3365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Proyectos innovadores en fase de expansión, crecimiento y consolidación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2A04EB76-D1C0-D117-66A5-435BE7369DC3}"/>
                </a:ext>
              </a:extLst>
            </p:cNvPr>
            <p:cNvSpPr txBox="1"/>
            <p:nvPr/>
          </p:nvSpPr>
          <p:spPr>
            <a:xfrm>
              <a:off x="6189004" y="3981392"/>
              <a:ext cx="32453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Pública o privada x 2 veces (&lt; 6 meses)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CAFD959D-6ED4-3668-A3F0-CE9CABBC2231}"/>
                </a:ext>
              </a:extLst>
            </p:cNvPr>
            <p:cNvSpPr txBox="1"/>
            <p:nvPr/>
          </p:nvSpPr>
          <p:spPr>
            <a:xfrm>
              <a:off x="6172199" y="4559433"/>
              <a:ext cx="27584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300.000€ - 1.000.000€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3D72F685-BDB3-9565-63BF-392F4946963D}"/>
                </a:ext>
              </a:extLst>
            </p:cNvPr>
            <p:cNvSpPr txBox="1"/>
            <p:nvPr/>
          </p:nvSpPr>
          <p:spPr>
            <a:xfrm>
              <a:off x="6172199" y="5120147"/>
              <a:ext cx="32453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10 años (hasta 3 de carencia)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80E3584C-3DC9-A194-4FF9-57C241E4CF51}"/>
                </a:ext>
              </a:extLst>
            </p:cNvPr>
            <p:cNvSpPr txBox="1"/>
            <p:nvPr/>
          </p:nvSpPr>
          <p:spPr>
            <a:xfrm>
              <a:off x="6189003" y="5597796"/>
              <a:ext cx="3365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Euribor más 6,5% con posibilidad de bonificación hasta 6</a:t>
              </a:r>
              <a:r>
                <a:rPr lang="es-ES" sz="1400" dirty="0">
                  <a:solidFill>
                    <a:srgbClr val="211915"/>
                  </a:solidFill>
                  <a:latin typeface="Campton-Light" pitchFamily="2" charset="0"/>
                </a:rPr>
                <a:t> puntos.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D8A859FB-837F-D340-9F08-A3C9A9905417}"/>
                </a:ext>
              </a:extLst>
            </p:cNvPr>
            <p:cNvSpPr txBox="1"/>
            <p:nvPr/>
          </p:nvSpPr>
          <p:spPr>
            <a:xfrm>
              <a:off x="968667" y="2947053"/>
              <a:ext cx="13834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chemeClr val="bg1"/>
                  </a:solidFill>
                  <a:latin typeface="Campton-Light" pitchFamily="2" charset="0"/>
                </a:rPr>
                <a:t>DESTINATARIO</a:t>
              </a:r>
              <a:endPara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1FC9A2AE-351A-B6E1-2BF8-DE50F9327D6D}"/>
                </a:ext>
              </a:extLst>
            </p:cNvPr>
            <p:cNvSpPr txBox="1"/>
            <p:nvPr/>
          </p:nvSpPr>
          <p:spPr>
            <a:xfrm>
              <a:off x="977954" y="3490632"/>
              <a:ext cx="12383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chemeClr val="bg1"/>
                  </a:solidFill>
                  <a:latin typeface="Campton-Light" pitchFamily="2" charset="0"/>
                </a:rPr>
                <a:t>ACTIVIDAD</a:t>
              </a:r>
              <a:endPara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CE98E952-FC4E-EAF4-6B96-64D7ADBBB399}"/>
                </a:ext>
              </a:extLst>
            </p:cNvPr>
            <p:cNvSpPr txBox="1"/>
            <p:nvPr/>
          </p:nvSpPr>
          <p:spPr>
            <a:xfrm>
              <a:off x="955094" y="4019449"/>
              <a:ext cx="12383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chemeClr val="bg1"/>
                  </a:solidFill>
                  <a:latin typeface="Campton-Light" pitchFamily="2" charset="0"/>
                </a:rPr>
                <a:t>COINVERSIÓN</a:t>
              </a:r>
              <a:endPara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3B46EA4D-0DDD-5AF1-2F77-32B57DF2D59B}"/>
                </a:ext>
              </a:extLst>
            </p:cNvPr>
            <p:cNvSpPr txBox="1"/>
            <p:nvPr/>
          </p:nvSpPr>
          <p:spPr>
            <a:xfrm>
              <a:off x="968668" y="4559432"/>
              <a:ext cx="12383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chemeClr val="bg1"/>
                  </a:solidFill>
                  <a:latin typeface="Campton-Light" pitchFamily="2" charset="0"/>
                </a:rPr>
                <a:t>IMPORTE</a:t>
              </a:r>
              <a:endPara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522722CA-053D-04AB-3ACD-C3E7C984415E}"/>
                </a:ext>
              </a:extLst>
            </p:cNvPr>
            <p:cNvSpPr txBox="1"/>
            <p:nvPr/>
          </p:nvSpPr>
          <p:spPr>
            <a:xfrm>
              <a:off x="968667" y="4984688"/>
              <a:ext cx="152849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chemeClr val="bg1"/>
                  </a:solidFill>
                  <a:latin typeface="Campton-Light" pitchFamily="2" charset="0"/>
                </a:rPr>
                <a:t>PLAZO / CARENCIA</a:t>
              </a:r>
              <a:endPara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CED12E7-A0E9-B85D-C22B-9C7B32C733C5}"/>
                </a:ext>
              </a:extLst>
            </p:cNvPr>
            <p:cNvSpPr txBox="1"/>
            <p:nvPr/>
          </p:nvSpPr>
          <p:spPr>
            <a:xfrm>
              <a:off x="925989" y="5650268"/>
              <a:ext cx="14261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chemeClr val="bg1"/>
                  </a:solidFill>
                  <a:latin typeface="Campton-Light" pitchFamily="2" charset="0"/>
                </a:rPr>
                <a:t>TIPO DE INTERÉS</a:t>
              </a:r>
              <a:endPara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65FCB43-4CB9-6DFC-7E13-CFDA55D2B0C6}"/>
                </a:ext>
              </a:extLst>
            </p:cNvPr>
            <p:cNvSpPr txBox="1"/>
            <p:nvPr/>
          </p:nvSpPr>
          <p:spPr>
            <a:xfrm>
              <a:off x="6106418" y="2802354"/>
              <a:ext cx="35478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Pymes con facturación &gt; 500.000€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pic>
          <p:nvPicPr>
            <p:cNvPr id="9" name="Imagen 8" descr="Forma&#10;&#10;Descripción generada automáticamente">
              <a:extLst>
                <a:ext uri="{FF2B5EF4-FFF2-40B4-BE49-F238E27FC236}">
                  <a16:creationId xmlns:a16="http://schemas.microsoft.com/office/drawing/2014/main" id="{29EDF0C2-66BE-24AB-1B53-DEE601543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05" y="6049209"/>
              <a:ext cx="1528499" cy="530942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943E6D7-06A4-E58E-8026-C577717173E2}"/>
                </a:ext>
              </a:extLst>
            </p:cNvPr>
            <p:cNvSpPr txBox="1"/>
            <p:nvPr/>
          </p:nvSpPr>
          <p:spPr>
            <a:xfrm>
              <a:off x="910909" y="6134620"/>
              <a:ext cx="14261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1" i="0" u="none" strike="noStrike" baseline="0" dirty="0">
                  <a:solidFill>
                    <a:schemeClr val="bg1"/>
                  </a:solidFill>
                  <a:latin typeface="Campton-Light" pitchFamily="2" charset="0"/>
                </a:rPr>
                <a:t>COMISIÓN</a:t>
              </a:r>
              <a:endPara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D733B303-7F18-F34D-6D9A-23F7D80928B3}"/>
                </a:ext>
              </a:extLst>
            </p:cNvPr>
            <p:cNvSpPr txBox="1"/>
            <p:nvPr/>
          </p:nvSpPr>
          <p:spPr>
            <a:xfrm>
              <a:off x="2465557" y="6187025"/>
              <a:ext cx="3365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s-ES" altLang="es-ES" sz="1400" kern="1200" cap="none" spc="0" normalizeH="0" noProof="0" dirty="0">
                  <a:ln>
                    <a:noFill/>
                  </a:ln>
                  <a:solidFill>
                    <a:srgbClr val="211915"/>
                  </a:solidFill>
                  <a:effectLst/>
                  <a:uLnTx/>
                  <a:uFillTx/>
                  <a:latin typeface="Campton-Light" pitchFamily="2" charset="0"/>
                </a:rPr>
                <a:t>Por cancelación anticipada del 10%</a:t>
              </a:r>
            </a:p>
            <a:p>
              <a:pPr algn="l"/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50C94EA-1B64-7CF8-D8D7-6D9E0A0CAEFB}"/>
                </a:ext>
              </a:extLst>
            </p:cNvPr>
            <p:cNvSpPr txBox="1"/>
            <p:nvPr/>
          </p:nvSpPr>
          <p:spPr>
            <a:xfrm>
              <a:off x="6205807" y="6189635"/>
              <a:ext cx="33659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1400" b="0" i="0" u="none" strike="noStrike" baseline="0" dirty="0">
                  <a:solidFill>
                    <a:srgbClr val="211915"/>
                  </a:solidFill>
                  <a:latin typeface="Campton-Light" pitchFamily="2" charset="0"/>
                </a:rPr>
                <a:t>1% del nominal</a:t>
              </a:r>
              <a:endParaRPr kumimoji="0" lang="es-ES" alt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pton-Light" pitchFamily="2" charset="0"/>
              </a:endParaRP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1C00A8C8-A093-0B00-59CF-7C4057F7D746}"/>
                </a:ext>
              </a:extLst>
            </p:cNvPr>
            <p:cNvCxnSpPr/>
            <p:nvPr/>
          </p:nvCxnSpPr>
          <p:spPr>
            <a:xfrm>
              <a:off x="823605" y="6580151"/>
              <a:ext cx="8408881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74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096CA-595D-6C1A-5611-6BF5B2ADE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31757A0-2432-ED9F-C8D6-A7AA07320B74}"/>
              </a:ext>
            </a:extLst>
          </p:cNvPr>
          <p:cNvSpPr txBox="1"/>
          <p:nvPr/>
        </p:nvSpPr>
        <p:spPr>
          <a:xfrm>
            <a:off x="727586" y="539922"/>
            <a:ext cx="850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pton-ExtraBold" pitchFamily="2" charset="0"/>
                <a:ea typeface="+mn-ea"/>
                <a:cs typeface="+mn-cs"/>
              </a:rPr>
              <a:t>Instrumentos financieros FEDER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337C0A-E6DC-0458-561F-EBB125BD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7" y="6082759"/>
            <a:ext cx="3978364" cy="7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90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766</Words>
  <Application>Microsoft Office PowerPoint</Application>
  <PresentationFormat>A4 (210 x 297 mm)</PresentationFormat>
  <Paragraphs>143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Arial Black</vt:lpstr>
      <vt:lpstr>Calibri</vt:lpstr>
      <vt:lpstr>Campton-Bold</vt:lpstr>
      <vt:lpstr>Campton-ExtraBold</vt:lpstr>
      <vt:lpstr>Campton-Light</vt:lpstr>
      <vt:lpstr>Campton-SemiBold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</dc:creator>
  <cp:lastModifiedBy>Inmaculada Bea Gresa</cp:lastModifiedBy>
  <cp:revision>80</cp:revision>
  <dcterms:created xsi:type="dcterms:W3CDTF">2024-05-30T14:57:17Z</dcterms:created>
  <dcterms:modified xsi:type="dcterms:W3CDTF">2026-01-19T12:09:44Z</dcterms:modified>
</cp:coreProperties>
</file>