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325" r:id="rId5"/>
    <p:sldId id="438" r:id="rId6"/>
    <p:sldId id="439" r:id="rId7"/>
    <p:sldId id="422" r:id="rId8"/>
    <p:sldId id="440" r:id="rId9"/>
    <p:sldId id="441" r:id="rId10"/>
    <p:sldId id="442" r:id="rId11"/>
    <p:sldId id="443" r:id="rId12"/>
    <p:sldId id="460" r:id="rId13"/>
    <p:sldId id="445" r:id="rId14"/>
    <p:sldId id="427" r:id="rId15"/>
    <p:sldId id="461" r:id="rId16"/>
    <p:sldId id="449" r:id="rId17"/>
    <p:sldId id="450" r:id="rId18"/>
    <p:sldId id="451" r:id="rId19"/>
    <p:sldId id="452" r:id="rId20"/>
    <p:sldId id="467" r:id="rId21"/>
    <p:sldId id="372" r:id="rId22"/>
    <p:sldId id="462" r:id="rId23"/>
    <p:sldId id="470" r:id="rId24"/>
    <p:sldId id="459" r:id="rId25"/>
    <p:sldId id="471" r:id="rId26"/>
    <p:sldId id="472" r:id="rId27"/>
  </p:sldIdLst>
  <p:sldSz cx="12192000" cy="6858000"/>
  <p:notesSz cx="6797675" cy="9926638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Daytona Condensed Light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Daytona Condensed Light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Daytona Condensed Light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Daytona Condensed Light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Daytona Condensed Ligh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ytona Condensed Ligh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ytona Condensed Ligh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ytona Condensed Ligh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ytona Condensed Ligh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816">
          <p15:clr>
            <a:srgbClr val="A4A3A4"/>
          </p15:clr>
        </p15:guide>
        <p15:guide id="2" orient="horz" pos="3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46"/>
    <a:srgbClr val="FF9900"/>
    <a:srgbClr val="FFED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83" autoAdjust="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>
        <p:guide pos="816"/>
        <p:guide orient="horz"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fld id="{64482C08-763E-44C6-B3C9-D3421EAECA29}" type="datetimeFigureOut">
              <a:rPr lang="es-ES"/>
              <a:pPr>
                <a:defRPr/>
              </a:pPr>
              <a:t>19/01/2026</a:t>
            </a:fld>
            <a:endParaRPr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9692E60-F401-4941-AD9C-840AF816001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fld id="{CA3E262F-1E6F-490B-AD12-271B02F07FEC}" type="datetimeFigureOut">
              <a:rPr lang="es-ES"/>
              <a:pPr>
                <a:defRPr/>
              </a:pPr>
              <a:t>19/01/2026</a:t>
            </a:fld>
            <a:endParaRPr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s-ES"/>
            </a:defPPr>
          </a:lstStyle>
          <a:p>
            <a:pPr lvl="0"/>
            <a:endParaRPr lang="es-ES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s-ES"/>
            </a:def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E319F97-DCF9-42BC-A04E-B5625C0E801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F36E6-575B-4A70-95F1-2FDEEC45D76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457163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8046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F36E6-575B-4A70-95F1-2FDEEC45D76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457163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81929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F36E6-575B-4A70-95F1-2FDEEC45D76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457163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10510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F36E6-575B-4A70-95F1-2FDEEC45D76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457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51093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F36E6-575B-4A70-95F1-2FDEEC45D76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457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29984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  <p:extLst>
      <p:ext uri="{BB962C8B-B14F-4D97-AF65-F5344CB8AC3E}">
        <p14:creationId xmlns:p14="http://schemas.microsoft.com/office/powerpoint/2010/main" val="36869467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  <p:extLst>
      <p:ext uri="{BB962C8B-B14F-4D97-AF65-F5344CB8AC3E}">
        <p14:creationId xmlns:p14="http://schemas.microsoft.com/office/powerpoint/2010/main" val="7900304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  <p:extLst>
      <p:ext uri="{BB962C8B-B14F-4D97-AF65-F5344CB8AC3E}">
        <p14:creationId xmlns:p14="http://schemas.microsoft.com/office/powerpoint/2010/main" val="20995350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6F296-D444-6579-9872-87AB38999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FAA30380-F134-278E-D693-DCCC1EA0B5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460C6287-83D9-B498-1DAD-F9CA94380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  <p:extLst>
      <p:ext uri="{BB962C8B-B14F-4D97-AF65-F5344CB8AC3E}">
        <p14:creationId xmlns:p14="http://schemas.microsoft.com/office/powerpoint/2010/main" val="2336867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22965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43436-5505-B648-0E64-CBC1319B3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05A10BFC-C883-558C-F011-8FDC6AEB9A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915DE566-8189-20C9-F523-87F6EBAE2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  <p:extLst>
      <p:ext uri="{BB962C8B-B14F-4D97-AF65-F5344CB8AC3E}">
        <p14:creationId xmlns:p14="http://schemas.microsoft.com/office/powerpoint/2010/main" val="977421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F36E6-575B-4A70-95F1-2FDEEC45D76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5467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F36E6-575B-4A70-95F1-2FDEEC45D76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9631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D4E60-9B27-46DC-827C-7AC98811264B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35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  <p:extLst>
      <p:ext uri="{BB962C8B-B14F-4D97-AF65-F5344CB8AC3E}">
        <p14:creationId xmlns:p14="http://schemas.microsoft.com/office/powerpoint/2010/main" val="1557882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D4E60-9B27-46DC-827C-7AC98811264B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54941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304800" y="266700"/>
            <a:ext cx="11582400" cy="632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6" name="Rectángulo 5"/>
          <p:cNvSpPr/>
          <p:nvPr userDrawn="1"/>
        </p:nvSpPr>
        <p:spPr>
          <a:xfrm>
            <a:off x="5891213" y="5627688"/>
            <a:ext cx="409575" cy="88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6044184"/>
            <a:ext cx="9144000" cy="356616"/>
          </a:xfrm>
        </p:spPr>
        <p:txBody>
          <a:bodyPr rtlCol="0"/>
          <a:lstStyle>
            <a:lvl1pPr marL="0" indent="0" algn="ctr">
              <a:buNone/>
              <a:defRPr lang="es-ES" sz="2400" cap="all" baseline="0"/>
            </a:lvl1pPr>
            <a:lvl2pPr marL="457200" indent="0" algn="ctr">
              <a:buNone/>
              <a:defRPr lang="es-ES" sz="2000"/>
            </a:lvl2pPr>
            <a:lvl3pPr marL="914400" indent="0" algn="ctr">
              <a:buNone/>
              <a:defRPr lang="es-ES" sz="1800"/>
            </a:lvl3pPr>
            <a:lvl4pPr marL="1371600" indent="0" algn="ctr">
              <a:buNone/>
              <a:defRPr lang="es-ES" sz="1600"/>
            </a:lvl4pPr>
            <a:lvl5pPr marL="1828800" indent="0" algn="ctr">
              <a:buNone/>
              <a:defRPr lang="es-ES" sz="1600"/>
            </a:lvl5pPr>
            <a:lvl6pPr marL="2286000" indent="0" algn="ctr">
              <a:buNone/>
              <a:defRPr lang="es-ES" sz="1600"/>
            </a:lvl6pPr>
            <a:lvl7pPr marL="2743200" indent="0" algn="ctr">
              <a:buNone/>
              <a:defRPr lang="es-ES" sz="1600"/>
            </a:lvl7pPr>
            <a:lvl8pPr marL="3200400" indent="0" algn="ctr">
              <a:buNone/>
              <a:defRPr lang="es-ES" sz="1600"/>
            </a:lvl8pPr>
            <a:lvl9pPr marL="3657600" indent="0" algn="ctr">
              <a:buNone/>
              <a:defRPr lang="es-ES"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0" name="Marcador de posición de imagen 9"/>
          <p:cNvSpPr>
            <a:spLocks noGrp="1"/>
          </p:cNvSpPr>
          <p:nvPr>
            <p:ph type="pic" sz="quarter" idx="10"/>
          </p:nvPr>
        </p:nvSpPr>
        <p:spPr>
          <a:xfrm>
            <a:off x="2324100" y="758952"/>
            <a:ext cx="7543800" cy="5029200"/>
          </a:xfrm>
          <a:custGeom>
            <a:avLst/>
            <a:gdLst>
              <a:gd name="connsiteX0" fmla="*/ 3567113 w 7543800"/>
              <a:gd name="connsiteY0" fmla="*/ 4869270 h 5029200"/>
              <a:gd name="connsiteX1" fmla="*/ 3567113 w 7543800"/>
              <a:gd name="connsiteY1" fmla="*/ 4957572 h 5029200"/>
              <a:gd name="connsiteX2" fmla="*/ 3976688 w 7543800"/>
              <a:gd name="connsiteY2" fmla="*/ 4957572 h 5029200"/>
              <a:gd name="connsiteX3" fmla="*/ 3976688 w 7543800"/>
              <a:gd name="connsiteY3" fmla="*/ 4869270 h 5029200"/>
              <a:gd name="connsiteX4" fmla="*/ 0 w 7543800"/>
              <a:gd name="connsiteY4" fmla="*/ 0 h 5029200"/>
              <a:gd name="connsiteX5" fmla="*/ 7543800 w 7543800"/>
              <a:gd name="connsiteY5" fmla="*/ 0 h 5029200"/>
              <a:gd name="connsiteX6" fmla="*/ 7543800 w 7543800"/>
              <a:gd name="connsiteY6" fmla="*/ 5029200 h 5029200"/>
              <a:gd name="connsiteX7" fmla="*/ 0 w 7543800"/>
              <a:gd name="connsiteY7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43800" h="5029200">
                <a:moveTo>
                  <a:pt x="3567113" y="4869270"/>
                </a:moveTo>
                <a:lnTo>
                  <a:pt x="3567113" y="4957572"/>
                </a:lnTo>
                <a:lnTo>
                  <a:pt x="3976688" y="4957572"/>
                </a:lnTo>
                <a:lnTo>
                  <a:pt x="3976688" y="4869270"/>
                </a:lnTo>
                <a:close/>
                <a:moveTo>
                  <a:pt x="0" y="0"/>
                </a:moveTo>
                <a:lnTo>
                  <a:pt x="7543800" y="0"/>
                </a:lnTo>
                <a:lnTo>
                  <a:pt x="7543800" y="5029200"/>
                </a:lnTo>
                <a:lnTo>
                  <a:pt x="0" y="5029200"/>
                </a:lnTo>
                <a:close/>
              </a:path>
            </a:pathLst>
          </a:custGeom>
        </p:spPr>
        <p:txBody>
          <a:bodyPr rtlCol="0">
            <a:noAutofit/>
          </a:bodyPr>
          <a:lstStyle>
            <a:lvl1pPr marL="0" indent="0" algn="ctr">
              <a:buNone/>
              <a:defRPr lang="es-ES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838200" y="3108960"/>
            <a:ext cx="10515600" cy="640080"/>
          </a:xfrm>
        </p:spPr>
        <p:txBody>
          <a:bodyPr anchor="ctr"/>
          <a:lstStyle>
            <a:lvl1pPr algn="ctr">
              <a:defRPr lang="es-ES" sz="6000" spc="300" baseline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93652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ector recto 16"/>
          <p:cNvCxnSpPr>
            <a:cxnSpLocks/>
          </p:cNvCxnSpPr>
          <p:nvPr userDrawn="1"/>
        </p:nvCxnSpPr>
        <p:spPr>
          <a:xfrm>
            <a:off x="3382963" y="3438525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>
            <a:cxnSpLocks/>
          </p:cNvCxnSpPr>
          <p:nvPr userDrawn="1"/>
        </p:nvCxnSpPr>
        <p:spPr>
          <a:xfrm>
            <a:off x="9637713" y="3438525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>
            <a:cxnSpLocks/>
          </p:cNvCxnSpPr>
          <p:nvPr userDrawn="1"/>
        </p:nvCxnSpPr>
        <p:spPr>
          <a:xfrm>
            <a:off x="7553325" y="3438525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>
            <a:cxnSpLocks/>
          </p:cNvCxnSpPr>
          <p:nvPr userDrawn="1"/>
        </p:nvCxnSpPr>
        <p:spPr>
          <a:xfrm>
            <a:off x="5467350" y="3438525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>
            <a:cxnSpLocks/>
          </p:cNvCxnSpPr>
          <p:nvPr userDrawn="1"/>
        </p:nvCxnSpPr>
        <p:spPr>
          <a:xfrm>
            <a:off x="1298575" y="3438525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Marcador de posición de imagen 37"/>
          <p:cNvSpPr>
            <a:spLocks noGrp="1"/>
          </p:cNvSpPr>
          <p:nvPr>
            <p:ph type="pic" sz="quarter" idx="30"/>
          </p:nvPr>
        </p:nvSpPr>
        <p:spPr>
          <a:xfrm>
            <a:off x="0" y="5175504"/>
            <a:ext cx="12188952" cy="1682496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s-ES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5088" y="609600"/>
            <a:ext cx="10021824" cy="1252728"/>
          </a:xfrm>
        </p:spPr>
        <p:txBody>
          <a:bodyPr/>
          <a:lstStyle>
            <a:lvl1pPr algn="ctr">
              <a:lnSpc>
                <a:spcPts val="5760"/>
              </a:lnSpc>
              <a:defRPr lang="es-ES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9" name="Marcador de texto 13"/>
          <p:cNvSpPr>
            <a:spLocks noGrp="1"/>
          </p:cNvSpPr>
          <p:nvPr>
            <p:ph type="body" sz="quarter" idx="16"/>
          </p:nvPr>
        </p:nvSpPr>
        <p:spPr>
          <a:xfrm>
            <a:off x="1298448" y="2441448"/>
            <a:ext cx="1280160" cy="758952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Marcador de texto 13"/>
          <p:cNvSpPr>
            <a:spLocks noGrp="1"/>
          </p:cNvSpPr>
          <p:nvPr>
            <p:ph type="body" sz="quarter" idx="17"/>
          </p:nvPr>
        </p:nvSpPr>
        <p:spPr>
          <a:xfrm>
            <a:off x="1298448" y="3730752"/>
            <a:ext cx="128016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Marcador de texto 13"/>
          <p:cNvSpPr>
            <a:spLocks noGrp="1"/>
          </p:cNvSpPr>
          <p:nvPr>
            <p:ph type="body" sz="quarter" idx="18"/>
          </p:nvPr>
        </p:nvSpPr>
        <p:spPr>
          <a:xfrm>
            <a:off x="3383280" y="2441448"/>
            <a:ext cx="1280160" cy="758952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Marcador de texto 13"/>
          <p:cNvSpPr>
            <a:spLocks noGrp="1"/>
          </p:cNvSpPr>
          <p:nvPr>
            <p:ph type="body" sz="quarter" idx="19"/>
          </p:nvPr>
        </p:nvSpPr>
        <p:spPr>
          <a:xfrm>
            <a:off x="3383280" y="3730752"/>
            <a:ext cx="128016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Marcador de texto 13"/>
          <p:cNvSpPr>
            <a:spLocks noGrp="1"/>
          </p:cNvSpPr>
          <p:nvPr>
            <p:ph type="body" sz="quarter" idx="20"/>
          </p:nvPr>
        </p:nvSpPr>
        <p:spPr>
          <a:xfrm>
            <a:off x="5468112" y="2441448"/>
            <a:ext cx="1280160" cy="758952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Marcador de texto 13"/>
          <p:cNvSpPr>
            <a:spLocks noGrp="1"/>
          </p:cNvSpPr>
          <p:nvPr>
            <p:ph type="body" sz="quarter" idx="21"/>
          </p:nvPr>
        </p:nvSpPr>
        <p:spPr>
          <a:xfrm>
            <a:off x="5468112" y="3730752"/>
            <a:ext cx="128016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/>
          <p:cNvSpPr>
            <a:spLocks noGrp="1"/>
          </p:cNvSpPr>
          <p:nvPr>
            <p:ph type="body" sz="quarter" idx="22"/>
          </p:nvPr>
        </p:nvSpPr>
        <p:spPr>
          <a:xfrm>
            <a:off x="7552944" y="2441448"/>
            <a:ext cx="1280160" cy="758952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Marcador de texto 13"/>
          <p:cNvSpPr>
            <a:spLocks noGrp="1"/>
          </p:cNvSpPr>
          <p:nvPr>
            <p:ph type="body" sz="quarter" idx="23"/>
          </p:nvPr>
        </p:nvSpPr>
        <p:spPr>
          <a:xfrm>
            <a:off x="7552944" y="3730752"/>
            <a:ext cx="128016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Marcador de texto 13"/>
          <p:cNvSpPr>
            <a:spLocks noGrp="1"/>
          </p:cNvSpPr>
          <p:nvPr>
            <p:ph type="body" sz="quarter" idx="28"/>
          </p:nvPr>
        </p:nvSpPr>
        <p:spPr>
          <a:xfrm>
            <a:off x="9637776" y="2441448"/>
            <a:ext cx="1280160" cy="758952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texto 13"/>
          <p:cNvSpPr>
            <a:spLocks noGrp="1"/>
          </p:cNvSpPr>
          <p:nvPr>
            <p:ph type="body" sz="quarter" idx="29"/>
          </p:nvPr>
        </p:nvSpPr>
        <p:spPr>
          <a:xfrm>
            <a:off x="9637776" y="3730752"/>
            <a:ext cx="128016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Marcador de número de diapositiva 2"/>
          <p:cNvSpPr>
            <a:spLocks noGrp="1"/>
          </p:cNvSpPr>
          <p:nvPr>
            <p:ph type="sldNum" sz="quarter" idx="3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CD725BE-75CC-4616-91BF-597CACF741F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23" name="Marcador de pie de página 3"/>
          <p:cNvSpPr>
            <a:spLocks noGrp="1"/>
          </p:cNvSpPr>
          <p:nvPr>
            <p:ph type="ftr" sz="quarter" idx="32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281359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cala de tiem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>
            <a:cxnSpLocks/>
          </p:cNvCxnSpPr>
          <p:nvPr userDrawn="1"/>
        </p:nvCxnSpPr>
        <p:spPr>
          <a:xfrm>
            <a:off x="1298575" y="6111875"/>
            <a:ext cx="411163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>
            <a:cxnSpLocks/>
          </p:cNvCxnSpPr>
          <p:nvPr userDrawn="1"/>
        </p:nvCxnSpPr>
        <p:spPr>
          <a:xfrm flipH="1">
            <a:off x="1219200" y="2871788"/>
            <a:ext cx="9594850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8" name="Marcador de posición de imagen 37"/>
          <p:cNvSpPr>
            <a:spLocks noGrp="1"/>
          </p:cNvSpPr>
          <p:nvPr>
            <p:ph type="pic" sz="quarter" idx="30"/>
          </p:nvPr>
        </p:nvSpPr>
        <p:spPr>
          <a:xfrm>
            <a:off x="0" y="0"/>
            <a:ext cx="12188952" cy="1682496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s-ES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8448" y="5221224"/>
            <a:ext cx="3621024" cy="621792"/>
          </a:xfrm>
        </p:spPr>
        <p:txBody>
          <a:bodyPr/>
          <a:lstStyle>
            <a:lvl1pPr algn="l">
              <a:lnSpc>
                <a:spcPts val="5760"/>
              </a:lnSpc>
              <a:defRPr lang="es-ES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9" name="Marcador de texto 13"/>
          <p:cNvSpPr>
            <a:spLocks noGrp="1"/>
          </p:cNvSpPr>
          <p:nvPr>
            <p:ph type="body" sz="quarter" idx="16"/>
          </p:nvPr>
        </p:nvSpPr>
        <p:spPr>
          <a:xfrm>
            <a:off x="1298448" y="3351784"/>
            <a:ext cx="1620520" cy="411476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Marcador de texto 13"/>
          <p:cNvSpPr>
            <a:spLocks noGrp="1"/>
          </p:cNvSpPr>
          <p:nvPr>
            <p:ph type="body" sz="quarter" idx="18"/>
          </p:nvPr>
        </p:nvSpPr>
        <p:spPr>
          <a:xfrm>
            <a:off x="3300984" y="3351784"/>
            <a:ext cx="1620520" cy="411476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Marcador de texto 13"/>
          <p:cNvSpPr>
            <a:spLocks noGrp="1"/>
          </p:cNvSpPr>
          <p:nvPr>
            <p:ph type="body" sz="quarter" idx="20"/>
          </p:nvPr>
        </p:nvSpPr>
        <p:spPr>
          <a:xfrm>
            <a:off x="5312664" y="3351784"/>
            <a:ext cx="1620520" cy="411476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/>
          <p:cNvSpPr>
            <a:spLocks noGrp="1"/>
          </p:cNvSpPr>
          <p:nvPr>
            <p:ph type="body" sz="quarter" idx="22"/>
          </p:nvPr>
        </p:nvSpPr>
        <p:spPr>
          <a:xfrm>
            <a:off x="7315200" y="3351784"/>
            <a:ext cx="1620520" cy="411476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Marcador de texto 13"/>
          <p:cNvSpPr>
            <a:spLocks noGrp="1"/>
          </p:cNvSpPr>
          <p:nvPr>
            <p:ph type="body" sz="quarter" idx="28"/>
          </p:nvPr>
        </p:nvSpPr>
        <p:spPr>
          <a:xfrm>
            <a:off x="9321800" y="3351784"/>
            <a:ext cx="1620520" cy="411476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s-ES"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Marcador de texto 13"/>
          <p:cNvSpPr>
            <a:spLocks noGrp="1"/>
          </p:cNvSpPr>
          <p:nvPr>
            <p:ph type="body" sz="quarter" idx="17"/>
          </p:nvPr>
        </p:nvSpPr>
        <p:spPr>
          <a:xfrm>
            <a:off x="1298448" y="3803904"/>
            <a:ext cx="162052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Marcador de texto 13"/>
          <p:cNvSpPr>
            <a:spLocks noGrp="1"/>
          </p:cNvSpPr>
          <p:nvPr>
            <p:ph type="body" sz="quarter" idx="19"/>
          </p:nvPr>
        </p:nvSpPr>
        <p:spPr>
          <a:xfrm>
            <a:off x="3300984" y="3803904"/>
            <a:ext cx="162052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Marcador de texto 13"/>
          <p:cNvSpPr>
            <a:spLocks noGrp="1"/>
          </p:cNvSpPr>
          <p:nvPr>
            <p:ph type="body" sz="quarter" idx="21"/>
          </p:nvPr>
        </p:nvSpPr>
        <p:spPr>
          <a:xfrm>
            <a:off x="5312664" y="3803904"/>
            <a:ext cx="162052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Marcador de texto 13"/>
          <p:cNvSpPr>
            <a:spLocks noGrp="1"/>
          </p:cNvSpPr>
          <p:nvPr>
            <p:ph type="body" sz="quarter" idx="23"/>
          </p:nvPr>
        </p:nvSpPr>
        <p:spPr>
          <a:xfrm>
            <a:off x="7315200" y="3803904"/>
            <a:ext cx="162052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texto 13"/>
          <p:cNvSpPr>
            <a:spLocks noGrp="1"/>
          </p:cNvSpPr>
          <p:nvPr>
            <p:ph type="body" sz="quarter" idx="29"/>
          </p:nvPr>
        </p:nvSpPr>
        <p:spPr>
          <a:xfrm>
            <a:off x="9321800" y="3803904"/>
            <a:ext cx="1620520" cy="1143000"/>
          </a:xfrm>
        </p:spPr>
        <p:txBody>
          <a:bodyPr rtlCol="0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31"/>
          </p:nvPr>
        </p:nvSpPr>
        <p:spPr>
          <a:xfrm>
            <a:off x="3300984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 lang="es-ES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Marcador de texto 7"/>
          <p:cNvSpPr>
            <a:spLocks noGrp="1"/>
          </p:cNvSpPr>
          <p:nvPr>
            <p:ph type="body" sz="quarter" idx="32"/>
          </p:nvPr>
        </p:nvSpPr>
        <p:spPr>
          <a:xfrm>
            <a:off x="1298448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 lang="es-ES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texto 7"/>
          <p:cNvSpPr>
            <a:spLocks noGrp="1"/>
          </p:cNvSpPr>
          <p:nvPr>
            <p:ph type="body" sz="quarter" idx="33"/>
          </p:nvPr>
        </p:nvSpPr>
        <p:spPr>
          <a:xfrm>
            <a:off x="5312664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 lang="es-ES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4" name="Marcador de texto 7"/>
          <p:cNvSpPr>
            <a:spLocks noGrp="1"/>
          </p:cNvSpPr>
          <p:nvPr>
            <p:ph type="body" sz="quarter" idx="34"/>
          </p:nvPr>
        </p:nvSpPr>
        <p:spPr>
          <a:xfrm>
            <a:off x="7315200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 lang="es-ES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7" name="Marcador de texto 7"/>
          <p:cNvSpPr>
            <a:spLocks noGrp="1"/>
          </p:cNvSpPr>
          <p:nvPr>
            <p:ph type="body" sz="quarter" idx="35"/>
          </p:nvPr>
        </p:nvSpPr>
        <p:spPr>
          <a:xfrm>
            <a:off x="9321800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 lang="es-ES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Marcador de número de diapositiva 2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275B7-1B21-4C58-83FB-B464D1609EE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28" name="Marcador de pie de página 3"/>
          <p:cNvSpPr>
            <a:spLocks noGrp="1"/>
          </p:cNvSpPr>
          <p:nvPr>
            <p:ph type="ftr" sz="quarter" idx="37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387436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1295400" y="1492250"/>
            <a:ext cx="409575" cy="88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6" name="Marcador de posición de imagen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656832" cy="6858000"/>
          </a:xfrm>
          <a:custGeom>
            <a:avLst/>
            <a:gdLst>
              <a:gd name="connsiteX0" fmla="*/ 1295400 w 6656832"/>
              <a:gd name="connsiteY0" fmla="*/ 1492377 h 6858000"/>
              <a:gd name="connsiteX1" fmla="*/ 1295400 w 6656832"/>
              <a:gd name="connsiteY1" fmla="*/ 1580679 h 6858000"/>
              <a:gd name="connsiteX2" fmla="*/ 1704975 w 6656832"/>
              <a:gd name="connsiteY2" fmla="*/ 1580679 h 6858000"/>
              <a:gd name="connsiteX3" fmla="*/ 1704975 w 6656832"/>
              <a:gd name="connsiteY3" fmla="*/ 1492377 h 6858000"/>
              <a:gd name="connsiteX4" fmla="*/ 0 w 6656832"/>
              <a:gd name="connsiteY4" fmla="*/ 0 h 6858000"/>
              <a:gd name="connsiteX5" fmla="*/ 6656832 w 6656832"/>
              <a:gd name="connsiteY5" fmla="*/ 0 h 6858000"/>
              <a:gd name="connsiteX6" fmla="*/ 6656832 w 6656832"/>
              <a:gd name="connsiteY6" fmla="*/ 6858000 h 6858000"/>
              <a:gd name="connsiteX7" fmla="*/ 0 w 665683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56832" h="6858000">
                <a:moveTo>
                  <a:pt x="1295400" y="1492377"/>
                </a:moveTo>
                <a:lnTo>
                  <a:pt x="1295400" y="1580679"/>
                </a:lnTo>
                <a:lnTo>
                  <a:pt x="1704975" y="1580679"/>
                </a:lnTo>
                <a:lnTo>
                  <a:pt x="1704975" y="1492377"/>
                </a:lnTo>
                <a:close/>
                <a:moveTo>
                  <a:pt x="0" y="0"/>
                </a:moveTo>
                <a:lnTo>
                  <a:pt x="6656832" y="0"/>
                </a:lnTo>
                <a:lnTo>
                  <a:pt x="665683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rtlCol="0">
            <a:noAutofit/>
          </a:bodyPr>
          <a:lstStyle>
            <a:defPPr>
              <a:defRPr lang="es-ES"/>
            </a:def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8448" y="609600"/>
            <a:ext cx="6656832" cy="530352"/>
          </a:xfrm>
        </p:spPr>
        <p:txBody>
          <a:bodyPr/>
          <a:lstStyle>
            <a:defPPr>
              <a:defRPr lang="es-ES"/>
            </a:def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8" name="Marcador de texto 17"/>
          <p:cNvSpPr>
            <a:spLocks noGrp="1"/>
          </p:cNvSpPr>
          <p:nvPr>
            <p:ph type="body" idx="1"/>
          </p:nvPr>
        </p:nvSpPr>
        <p:spPr>
          <a:xfrm>
            <a:off x="1298448" y="2209800"/>
            <a:ext cx="4495744" cy="4648200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solidFill>
            <a:schemeClr val="accent4"/>
          </a:solidFill>
        </p:spPr>
        <p:txBody>
          <a:bodyPr lIns="310896" tIns="365760" rIns="274320" rtlCol="0">
            <a:noAutofit/>
          </a:bodyPr>
          <a:lstStyle>
            <a:lvl1pPr marL="0" indent="0">
              <a:lnSpc>
                <a:spcPts val="2400"/>
              </a:lnSpc>
              <a:buNone/>
              <a:defRPr lang="es-ES"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18488" y="3630168"/>
            <a:ext cx="3886200" cy="2514600"/>
          </a:xfrm>
        </p:spPr>
        <p:txBody>
          <a:bodyPr rtlCol="0"/>
          <a:lstStyle>
            <a:lvl1pPr marL="0" indent="0">
              <a:buNone/>
              <a:defRPr lang="es-ES" sz="1400"/>
            </a:lvl1pPr>
            <a:lvl2pPr marL="228600">
              <a:defRPr lang="es-ES" sz="1400"/>
            </a:lvl2pPr>
            <a:lvl3pPr marL="457200">
              <a:defRPr lang="es-ES" sz="1400"/>
            </a:lvl3pPr>
            <a:lvl4pPr marL="685800">
              <a:defRPr lang="es-ES" sz="1400"/>
            </a:lvl4pPr>
            <a:lvl5pPr marL="1143000">
              <a:defRPr lang="es-ES" sz="1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3"/>
          </p:nvPr>
        </p:nvSpPr>
        <p:spPr>
          <a:xfrm>
            <a:off x="6705600" y="2209800"/>
            <a:ext cx="4495744" cy="4648200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solidFill>
            <a:schemeClr val="accent4"/>
          </a:solidFill>
        </p:spPr>
        <p:txBody>
          <a:bodyPr lIns="310896" tIns="365760" rIns="274320" rtlCol="0">
            <a:noAutofit/>
          </a:bodyPr>
          <a:lstStyle>
            <a:lvl1pPr marL="0" indent="0">
              <a:lnSpc>
                <a:spcPts val="2400"/>
              </a:lnSpc>
              <a:buNone/>
              <a:defRPr lang="es-ES"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013448" y="3630168"/>
            <a:ext cx="3886200" cy="2514600"/>
          </a:xfrm>
        </p:spPr>
        <p:txBody>
          <a:bodyPr rtlCol="0"/>
          <a:lstStyle>
            <a:lvl1pPr marL="0" indent="0">
              <a:buNone/>
              <a:defRPr lang="es-ES" sz="1400"/>
            </a:lvl1pPr>
            <a:lvl2pPr marL="228600">
              <a:defRPr lang="es-ES" sz="1400"/>
            </a:lvl2pPr>
            <a:lvl3pPr marL="457200">
              <a:defRPr lang="es-ES" sz="1400"/>
            </a:lvl3pPr>
            <a:lvl4pPr marL="685800">
              <a:defRPr lang="es-ES" sz="1400"/>
            </a:lvl4pPr>
            <a:lvl5pPr marL="1143000">
              <a:defRPr lang="es-ES" sz="1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28970-21B2-406F-BE79-4ECA81C52C6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10" name="Marcador de pie de página 1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2004513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zon x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 userDrawn="1"/>
        </p:nvSpPr>
        <p:spPr>
          <a:xfrm>
            <a:off x="5791200" y="0"/>
            <a:ext cx="64008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cxnSp>
        <p:nvCxnSpPr>
          <p:cNvPr id="16" name="Conector recto 15"/>
          <p:cNvCxnSpPr>
            <a:cxnSpLocks/>
          </p:cNvCxnSpPr>
          <p:nvPr userDrawn="1"/>
        </p:nvCxnSpPr>
        <p:spPr>
          <a:xfrm>
            <a:off x="1298575" y="6111875"/>
            <a:ext cx="411163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8448" y="4014216"/>
            <a:ext cx="4160520" cy="1828800"/>
          </a:xfrm>
        </p:spPr>
        <p:txBody>
          <a:bodyPr anchor="b"/>
          <a:lstStyle>
            <a:defPPr>
              <a:defRPr lang="es-ES"/>
            </a:def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8" name="Marcador de texto 17"/>
          <p:cNvSpPr>
            <a:spLocks noGrp="1"/>
          </p:cNvSpPr>
          <p:nvPr>
            <p:ph type="body" idx="1"/>
          </p:nvPr>
        </p:nvSpPr>
        <p:spPr>
          <a:xfrm>
            <a:off x="7498080" y="621792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rtlCol="0" anchor="b">
            <a:noAutofit/>
          </a:bodyPr>
          <a:lstStyle>
            <a:lvl1pPr marL="0" indent="0">
              <a:lnSpc>
                <a:spcPts val="1720"/>
              </a:lnSpc>
              <a:buNone/>
              <a:defRPr lang="es-ES"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498080" y="1069848"/>
            <a:ext cx="3886200" cy="1527048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lang="es-ES" sz="1400"/>
            </a:lvl1pPr>
            <a:lvl2pPr marL="228600">
              <a:lnSpc>
                <a:spcPct val="100000"/>
              </a:lnSpc>
              <a:defRPr lang="es-ES" sz="1400"/>
            </a:lvl2pPr>
            <a:lvl3pPr marL="457200">
              <a:lnSpc>
                <a:spcPct val="100000"/>
              </a:lnSpc>
              <a:defRPr lang="es-ES" sz="1400"/>
            </a:lvl3pPr>
            <a:lvl4pPr marL="685800">
              <a:lnSpc>
                <a:spcPct val="100000"/>
              </a:lnSpc>
              <a:defRPr lang="es-ES" sz="1400"/>
            </a:lvl4pPr>
            <a:lvl5pPr marL="1143000">
              <a:lnSpc>
                <a:spcPct val="100000"/>
              </a:lnSpc>
              <a:defRPr lang="es-ES" sz="1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3"/>
          </p:nvPr>
        </p:nvSpPr>
        <p:spPr>
          <a:xfrm>
            <a:off x="7498080" y="3172968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rtlCol="0" anchor="b">
            <a:noAutofit/>
          </a:bodyPr>
          <a:lstStyle>
            <a:lvl1pPr marL="0" indent="0">
              <a:lnSpc>
                <a:spcPts val="1720"/>
              </a:lnSpc>
              <a:buNone/>
              <a:defRPr lang="es-ES"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498080" y="3621024"/>
            <a:ext cx="3886200" cy="1179576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lang="es-ES" sz="1400"/>
            </a:lvl1pPr>
            <a:lvl2pPr marL="228600">
              <a:lnSpc>
                <a:spcPct val="100000"/>
              </a:lnSpc>
              <a:defRPr lang="es-ES" sz="1400"/>
            </a:lvl2pPr>
            <a:lvl3pPr marL="457200">
              <a:lnSpc>
                <a:spcPct val="100000"/>
              </a:lnSpc>
              <a:defRPr lang="es-ES" sz="1400"/>
            </a:lvl3pPr>
            <a:lvl4pPr marL="685800">
              <a:lnSpc>
                <a:spcPct val="100000"/>
              </a:lnSpc>
              <a:defRPr lang="es-ES" sz="1400"/>
            </a:lvl4pPr>
            <a:lvl5pPr marL="1143000">
              <a:lnSpc>
                <a:spcPct val="100000"/>
              </a:lnSpc>
              <a:defRPr lang="es-ES" sz="1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imagen 6"/>
          <p:cNvSpPr>
            <a:spLocks noGrp="1"/>
          </p:cNvSpPr>
          <p:nvPr>
            <p:ph type="pic" sz="quarter" idx="14"/>
          </p:nvPr>
        </p:nvSpPr>
        <p:spPr>
          <a:xfrm>
            <a:off x="1298448" y="612648"/>
            <a:ext cx="3200400" cy="3200400"/>
          </a:xfrm>
          <a:prstGeom prst="ellipse">
            <a:avLst/>
          </a:prstGeom>
          <a:noFill/>
        </p:spPr>
        <p:txBody>
          <a:bodyPr rtlCol="0" anchor="ctr">
            <a:noAutofit/>
          </a:bodyPr>
          <a:lstStyle>
            <a:lvl1pPr marL="0" indent="0" algn="ctr">
              <a:buNone/>
              <a:defRPr lang="es-ES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7" name="Marcador de texto 20"/>
          <p:cNvSpPr>
            <a:spLocks noGrp="1"/>
          </p:cNvSpPr>
          <p:nvPr>
            <p:ph type="body" sz="quarter" idx="15"/>
          </p:nvPr>
        </p:nvSpPr>
        <p:spPr>
          <a:xfrm>
            <a:off x="7498080" y="5129784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rtlCol="0" anchor="b">
            <a:noAutofit/>
          </a:bodyPr>
          <a:lstStyle>
            <a:lvl1pPr marL="0" indent="0">
              <a:lnSpc>
                <a:spcPts val="1720"/>
              </a:lnSpc>
              <a:buNone/>
              <a:defRPr lang="es-ES"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Marcador de contenido 5"/>
          <p:cNvSpPr>
            <a:spLocks noGrp="1"/>
          </p:cNvSpPr>
          <p:nvPr>
            <p:ph sz="quarter" idx="16"/>
          </p:nvPr>
        </p:nvSpPr>
        <p:spPr>
          <a:xfrm>
            <a:off x="7498080" y="5568696"/>
            <a:ext cx="3886200" cy="905256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lang="es-ES" sz="1400"/>
            </a:lvl1pPr>
            <a:lvl2pPr marL="228600">
              <a:lnSpc>
                <a:spcPct val="100000"/>
              </a:lnSpc>
              <a:defRPr lang="es-ES" sz="1400"/>
            </a:lvl2pPr>
            <a:lvl3pPr marL="457200">
              <a:lnSpc>
                <a:spcPct val="100000"/>
              </a:lnSpc>
              <a:defRPr lang="es-ES" sz="1400"/>
            </a:lvl3pPr>
            <a:lvl4pPr marL="685800">
              <a:lnSpc>
                <a:spcPct val="100000"/>
              </a:lnSpc>
              <a:defRPr lang="es-ES" sz="1400"/>
            </a:lvl4pPr>
            <a:lvl5pPr marL="1143000">
              <a:lnSpc>
                <a:spcPct val="100000"/>
              </a:lnSpc>
              <a:defRPr lang="es-ES" sz="1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1" name="Marcador de posición de imagen 10"/>
          <p:cNvSpPr>
            <a:spLocks noGrp="1"/>
          </p:cNvSpPr>
          <p:nvPr>
            <p:ph type="pic" sz="quarter" idx="17"/>
          </p:nvPr>
        </p:nvSpPr>
        <p:spPr>
          <a:xfrm>
            <a:off x="6245352" y="704088"/>
            <a:ext cx="914400" cy="9144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s-ES" sz="9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3" name="Marcador de posición de imagen 10"/>
          <p:cNvSpPr>
            <a:spLocks noGrp="1"/>
          </p:cNvSpPr>
          <p:nvPr>
            <p:ph type="pic" sz="quarter" idx="18"/>
          </p:nvPr>
        </p:nvSpPr>
        <p:spPr>
          <a:xfrm>
            <a:off x="6245352" y="3273552"/>
            <a:ext cx="914400" cy="9144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s-ES" sz="9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4" name="Marcador de posición de imagen 10"/>
          <p:cNvSpPr>
            <a:spLocks noGrp="1"/>
          </p:cNvSpPr>
          <p:nvPr>
            <p:ph type="pic" sz="quarter" idx="19"/>
          </p:nvPr>
        </p:nvSpPr>
        <p:spPr>
          <a:xfrm>
            <a:off x="6245352" y="5166360"/>
            <a:ext cx="914400" cy="9144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s-ES" sz="9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7" name="Marcador de número de diapositiva 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BA548-2325-465C-A602-9BCC67C4031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19" name="Marcador de pie de página 11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616050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/>
          <p:cNvCxnSpPr>
            <a:cxnSpLocks/>
          </p:cNvCxnSpPr>
          <p:nvPr userDrawn="1"/>
        </p:nvCxnSpPr>
        <p:spPr>
          <a:xfrm>
            <a:off x="5889625" y="1536700"/>
            <a:ext cx="41275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arcador de texto 7"/>
          <p:cNvSpPr>
            <a:spLocks noGrp="1"/>
          </p:cNvSpPr>
          <p:nvPr>
            <p:ph type="body" sz="quarter" idx="12"/>
          </p:nvPr>
        </p:nvSpPr>
        <p:spPr>
          <a:xfrm>
            <a:off x="2834640" y="2057400"/>
            <a:ext cx="6519672" cy="2971800"/>
          </a:xfrm>
          <a:solidFill>
            <a:schemeClr val="accent4"/>
          </a:solidFill>
        </p:spPr>
        <p:txBody>
          <a:bodyPr lIns="576072" tIns="228600" rIns="576072" bIns="228600" rtlCol="0" anchor="ctr"/>
          <a:lstStyle>
            <a:lvl1pPr marL="0" indent="0" algn="ctr">
              <a:lnSpc>
                <a:spcPts val="2460"/>
              </a:lnSpc>
              <a:buNone/>
              <a:defRPr lang="es-ES" sz="2000"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Marcador de posición de imagen 10"/>
          <p:cNvSpPr>
            <a:spLocks noGrp="1"/>
          </p:cNvSpPr>
          <p:nvPr>
            <p:ph type="pic" sz="quarter" idx="13"/>
          </p:nvPr>
        </p:nvSpPr>
        <p:spPr>
          <a:xfrm>
            <a:off x="2871216" y="5330952"/>
            <a:ext cx="6519672" cy="1527048"/>
          </a:xfrm>
        </p:spPr>
        <p:txBody>
          <a:bodyPr rtlCol="0">
            <a:noAutofit/>
          </a:bodyPr>
          <a:lstStyle>
            <a:defPPr>
              <a:defRPr lang="es-ES"/>
            </a:def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16324" y="609600"/>
            <a:ext cx="3959352" cy="530352"/>
          </a:xfrm>
        </p:spPr>
        <p:txBody>
          <a:bodyPr/>
          <a:lstStyle>
            <a:lvl1pPr algn="ctr">
              <a:defRPr lang="es-ES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6" name="Marcador de número de diapositiva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15460-3E2F-40D8-B93C-96B44709B5B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7" name="Marcador de pie de página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2132864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er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 userDrawn="1"/>
        </p:nvSpPr>
        <p:spPr>
          <a:xfrm>
            <a:off x="5889625" y="4497388"/>
            <a:ext cx="409575" cy="87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9" name="Marcador de posición de imagen 18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1999" cy="6858000"/>
          </a:xfrm>
          <a:custGeom>
            <a:avLst/>
            <a:gdLst>
              <a:gd name="connsiteX0" fmla="*/ 5890261 w 12191999"/>
              <a:gd name="connsiteY0" fmla="*/ 4496651 h 6858000"/>
              <a:gd name="connsiteX1" fmla="*/ 5890261 w 12191999"/>
              <a:gd name="connsiteY1" fmla="*/ 4584953 h 6858000"/>
              <a:gd name="connsiteX2" fmla="*/ 6299835 w 12191999"/>
              <a:gd name="connsiteY2" fmla="*/ 4584953 h 6858000"/>
              <a:gd name="connsiteX3" fmla="*/ 6299835 w 12191999"/>
              <a:gd name="connsiteY3" fmla="*/ 4496651 h 6858000"/>
              <a:gd name="connsiteX4" fmla="*/ 0 w 12191999"/>
              <a:gd name="connsiteY4" fmla="*/ 0 h 6858000"/>
              <a:gd name="connsiteX5" fmla="*/ 12191999 w 12191999"/>
              <a:gd name="connsiteY5" fmla="*/ 0 h 6858000"/>
              <a:gd name="connsiteX6" fmla="*/ 12191999 w 12191999"/>
              <a:gd name="connsiteY6" fmla="*/ 6858000 h 6858000"/>
              <a:gd name="connsiteX7" fmla="*/ 0 w 1219199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1999" h="6858000">
                <a:moveTo>
                  <a:pt x="5890261" y="4496651"/>
                </a:moveTo>
                <a:lnTo>
                  <a:pt x="5890261" y="4584953"/>
                </a:lnTo>
                <a:lnTo>
                  <a:pt x="6299835" y="4584953"/>
                </a:lnTo>
                <a:lnTo>
                  <a:pt x="6299835" y="4496651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rtlCol="0">
            <a:noAutofit/>
          </a:bodyPr>
          <a:lstStyle>
            <a:defPPr>
              <a:defRPr lang="es-ES"/>
            </a:def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6" name="Título 15"/>
          <p:cNvSpPr>
            <a:spLocks noGrp="1"/>
          </p:cNvSpPr>
          <p:nvPr>
            <p:ph type="title"/>
          </p:nvPr>
        </p:nvSpPr>
        <p:spPr>
          <a:xfrm>
            <a:off x="1535715" y="1485302"/>
            <a:ext cx="9120570" cy="3887396"/>
          </a:xfrm>
          <a:custGeom>
            <a:avLst/>
            <a:gdLst>
              <a:gd name="connsiteX0" fmla="*/ 4354545 w 9120570"/>
              <a:gd name="connsiteY0" fmla="*/ 3011350 h 3887396"/>
              <a:gd name="connsiteX1" fmla="*/ 4354545 w 9120570"/>
              <a:gd name="connsiteY1" fmla="*/ 3099652 h 3887396"/>
              <a:gd name="connsiteX2" fmla="*/ 4764120 w 9120570"/>
              <a:gd name="connsiteY2" fmla="*/ 3099652 h 3887396"/>
              <a:gd name="connsiteX3" fmla="*/ 4764120 w 9120570"/>
              <a:gd name="connsiteY3" fmla="*/ 3011350 h 3887396"/>
              <a:gd name="connsiteX4" fmla="*/ 0 w 9120570"/>
              <a:gd name="connsiteY4" fmla="*/ 0 h 3887396"/>
              <a:gd name="connsiteX5" fmla="*/ 9120570 w 9120570"/>
              <a:gd name="connsiteY5" fmla="*/ 0 h 3887396"/>
              <a:gd name="connsiteX6" fmla="*/ 9120570 w 9120570"/>
              <a:gd name="connsiteY6" fmla="*/ 3887396 h 3887396"/>
              <a:gd name="connsiteX7" fmla="*/ 0 w 9120570"/>
              <a:gd name="connsiteY7" fmla="*/ 3887396 h 3887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20570" h="3887396">
                <a:moveTo>
                  <a:pt x="4354545" y="3011350"/>
                </a:moveTo>
                <a:lnTo>
                  <a:pt x="4354545" y="3099652"/>
                </a:lnTo>
                <a:lnTo>
                  <a:pt x="4764120" y="3099652"/>
                </a:lnTo>
                <a:lnTo>
                  <a:pt x="4764120" y="3011350"/>
                </a:lnTo>
                <a:close/>
                <a:moveTo>
                  <a:pt x="0" y="0"/>
                </a:moveTo>
                <a:lnTo>
                  <a:pt x="9120570" y="0"/>
                </a:lnTo>
                <a:lnTo>
                  <a:pt x="9120570" y="3887396"/>
                </a:lnTo>
                <a:lnTo>
                  <a:pt x="0" y="388739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bIns="1097280" anchor="b"/>
          <a:lstStyle>
            <a:lvl1pPr algn="ctr">
              <a:defRPr lang="es-ES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1" name="Marcador de posición de imagen 10"/>
          <p:cNvSpPr>
            <a:spLocks noGrp="1"/>
          </p:cNvSpPr>
          <p:nvPr>
            <p:ph type="pic" sz="quarter" idx="13"/>
          </p:nvPr>
        </p:nvSpPr>
        <p:spPr>
          <a:xfrm>
            <a:off x="4953000" y="612648"/>
            <a:ext cx="2286000" cy="2286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05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3" name="Marcador de texto 12"/>
          <p:cNvSpPr>
            <a:spLocks noGrp="1"/>
          </p:cNvSpPr>
          <p:nvPr>
            <p:ph type="body" sz="quarter" idx="14"/>
          </p:nvPr>
        </p:nvSpPr>
        <p:spPr>
          <a:xfrm>
            <a:off x="1572768" y="5751576"/>
            <a:ext cx="9116568" cy="722376"/>
          </a:xfrm>
        </p:spPr>
        <p:txBody>
          <a:bodyPr rtlCol="0" anchor="ctr"/>
          <a:lstStyle>
            <a:lvl1pPr marL="0" indent="0" algn="ctr">
              <a:buNone/>
              <a:defRPr lang="es-ES" sz="2000" cap="all" baseline="0"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636333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lang="es-ES"/>
            </a:def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número de diapositiva 2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095B3-18DA-444B-B8D7-0BA264DD94A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4" name="Marcador de pie de página 2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2960038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2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18A01-9FD3-4A26-85B9-7EDF6D91A36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3" name="Marcador de pie de página 2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27203395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8448" y="457200"/>
            <a:ext cx="3932237" cy="1600200"/>
          </a:xfrm>
        </p:spPr>
        <p:txBody>
          <a:bodyPr anchor="b"/>
          <a:lstStyle>
            <a:lvl1pPr>
              <a:defRPr lang="es-ES"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30684" y="987425"/>
            <a:ext cx="6124703" cy="4873625"/>
          </a:xfrm>
        </p:spPr>
        <p:txBody>
          <a:bodyPr rtlCol="0"/>
          <a:lstStyle>
            <a:lvl1pPr>
              <a:defRPr lang="es-ES" sz="3200"/>
            </a:lvl1pPr>
            <a:lvl2pPr>
              <a:defRPr lang="es-ES" sz="2800"/>
            </a:lvl2pPr>
            <a:lvl3pPr>
              <a:defRPr lang="es-ES" sz="2400"/>
            </a:lvl3pPr>
            <a:lvl4pPr>
              <a:defRPr lang="es-ES" sz="2000"/>
            </a:lvl4pPr>
            <a:lvl5pPr>
              <a:defRPr lang="es-ES" sz="2000"/>
            </a:lvl5pPr>
            <a:lvl6pPr>
              <a:defRPr lang="es-ES" sz="2000"/>
            </a:lvl6pPr>
            <a:lvl7pPr>
              <a:defRPr lang="es-ES" sz="2000"/>
            </a:lvl7pPr>
            <a:lvl8pPr>
              <a:defRPr lang="es-ES" sz="2000"/>
            </a:lvl8pPr>
            <a:lvl9pPr>
              <a:defRPr lang="es-ES"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298448" y="2057400"/>
            <a:ext cx="3932237" cy="3811588"/>
          </a:xfrm>
        </p:spPr>
        <p:txBody>
          <a:bodyPr rtlCol="0"/>
          <a:lstStyle>
            <a:lvl1pPr marL="0" indent="0">
              <a:buNone/>
              <a:defRPr lang="es-ES" sz="1600"/>
            </a:lvl1pPr>
            <a:lvl2pPr marL="457200" indent="0">
              <a:buNone/>
              <a:defRPr lang="es-ES" sz="1400"/>
            </a:lvl2pPr>
            <a:lvl3pPr marL="914400" indent="0">
              <a:buNone/>
              <a:defRPr lang="es-ES" sz="1200"/>
            </a:lvl3pPr>
            <a:lvl4pPr marL="1371600" indent="0">
              <a:buNone/>
              <a:defRPr lang="es-ES" sz="1000"/>
            </a:lvl4pPr>
            <a:lvl5pPr marL="1828800" indent="0">
              <a:buNone/>
              <a:defRPr lang="es-ES" sz="1000"/>
            </a:lvl5pPr>
            <a:lvl6pPr marL="2286000" indent="0">
              <a:buNone/>
              <a:defRPr lang="es-ES" sz="1000"/>
            </a:lvl6pPr>
            <a:lvl7pPr marL="2743200" indent="0">
              <a:buNone/>
              <a:defRPr lang="es-ES" sz="1000"/>
            </a:lvl7pPr>
            <a:lvl8pPr marL="3200400" indent="0">
              <a:buNone/>
              <a:defRPr lang="es-ES" sz="1000"/>
            </a:lvl8pPr>
            <a:lvl9pPr marL="3657600" indent="0">
              <a:buNone/>
              <a:defRPr lang="es-ES"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número de diapositiva 2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60FFF-73AD-476B-8FCF-F69F803BD3B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6" name="Marcador de pie de página 2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324356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8448" y="457200"/>
            <a:ext cx="3932237" cy="1600200"/>
          </a:xfrm>
        </p:spPr>
        <p:txBody>
          <a:bodyPr anchor="b"/>
          <a:lstStyle>
            <a:lvl1pPr>
              <a:defRPr lang="es-ES"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230684" y="993775"/>
            <a:ext cx="6124703" cy="4873625"/>
          </a:xfrm>
        </p:spPr>
        <p:txBody>
          <a:bodyPr rtlCol="0">
            <a:noAutofit/>
          </a:bodyPr>
          <a:lstStyle>
            <a:lvl1pPr marL="0" indent="0">
              <a:buNone/>
              <a:defRPr lang="es-ES" sz="3200"/>
            </a:lvl1pPr>
            <a:lvl2pPr marL="457200" indent="0">
              <a:buNone/>
              <a:defRPr lang="es-ES" sz="2800"/>
            </a:lvl2pPr>
            <a:lvl3pPr marL="914400" indent="0">
              <a:buNone/>
              <a:defRPr lang="es-ES" sz="2400"/>
            </a:lvl3pPr>
            <a:lvl4pPr marL="1371600" indent="0">
              <a:buNone/>
              <a:defRPr lang="es-ES" sz="2000"/>
            </a:lvl4pPr>
            <a:lvl5pPr marL="1828800" indent="0">
              <a:buNone/>
              <a:defRPr lang="es-ES" sz="2000"/>
            </a:lvl5pPr>
            <a:lvl6pPr marL="2286000" indent="0">
              <a:buNone/>
              <a:defRPr lang="es-ES" sz="2000"/>
            </a:lvl6pPr>
            <a:lvl7pPr marL="2743200" indent="0">
              <a:buNone/>
              <a:defRPr lang="es-ES" sz="2000"/>
            </a:lvl7pPr>
            <a:lvl8pPr marL="3200400" indent="0">
              <a:buNone/>
              <a:defRPr lang="es-ES" sz="2000"/>
            </a:lvl8pPr>
            <a:lvl9pPr marL="3657600" indent="0">
              <a:buNone/>
              <a:defRPr lang="es-ES"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298448" y="2057400"/>
            <a:ext cx="3932237" cy="3811588"/>
          </a:xfrm>
        </p:spPr>
        <p:txBody>
          <a:bodyPr rtlCol="0"/>
          <a:lstStyle>
            <a:lvl1pPr marL="0" indent="0">
              <a:buNone/>
              <a:defRPr lang="es-ES" sz="1600"/>
            </a:lvl1pPr>
            <a:lvl2pPr marL="457200" indent="0">
              <a:buNone/>
              <a:defRPr lang="es-ES" sz="1400"/>
            </a:lvl2pPr>
            <a:lvl3pPr marL="914400" indent="0">
              <a:buNone/>
              <a:defRPr lang="es-ES" sz="1200"/>
            </a:lvl3pPr>
            <a:lvl4pPr marL="1371600" indent="0">
              <a:buNone/>
              <a:defRPr lang="es-ES" sz="1000"/>
            </a:lvl4pPr>
            <a:lvl5pPr marL="1828800" indent="0">
              <a:buNone/>
              <a:defRPr lang="es-ES" sz="1000"/>
            </a:lvl5pPr>
            <a:lvl6pPr marL="2286000" indent="0">
              <a:buNone/>
              <a:defRPr lang="es-ES" sz="1000"/>
            </a:lvl6pPr>
            <a:lvl7pPr marL="2743200" indent="0">
              <a:buNone/>
              <a:defRPr lang="es-ES" sz="1000"/>
            </a:lvl7pPr>
            <a:lvl8pPr marL="3200400" indent="0">
              <a:buNone/>
              <a:defRPr lang="es-ES" sz="1000"/>
            </a:lvl8pPr>
            <a:lvl9pPr marL="3657600" indent="0">
              <a:buNone/>
              <a:defRPr lang="es-ES"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número de diapositiva 2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BBC02-0A18-4772-BBCC-1723987087D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6" name="Marcador de pie de página 2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68838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 con derechos de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8610600" y="0"/>
            <a:ext cx="35814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6" name="Rectángulo 5"/>
          <p:cNvSpPr/>
          <p:nvPr userDrawn="1"/>
        </p:nvSpPr>
        <p:spPr>
          <a:xfrm>
            <a:off x="4462463" y="685800"/>
            <a:ext cx="7119937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8" name="Cuadro de texto 5"/>
          <p:cNvSpPr txBox="1">
            <a:spLocks noChangeArrowheads="1"/>
          </p:cNvSpPr>
          <p:nvPr userDrawn="1"/>
        </p:nvSpPr>
        <p:spPr bwMode="auto">
          <a:xfrm>
            <a:off x="641350" y="5548313"/>
            <a:ext cx="185738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9pPr>
          </a:lstStyle>
          <a:p>
            <a:pPr eaLnBrk="1" hangingPunct="1">
              <a:defRPr/>
            </a:pPr>
            <a:endParaRPr lang="es-ES" altLang="es-ES"/>
          </a:p>
        </p:txBody>
      </p:sp>
      <p:cxnSp>
        <p:nvCxnSpPr>
          <p:cNvPr id="9" name="Conector recto 8"/>
          <p:cNvCxnSpPr>
            <a:cxnSpLocks/>
          </p:cNvCxnSpPr>
          <p:nvPr userDrawn="1"/>
        </p:nvCxnSpPr>
        <p:spPr>
          <a:xfrm>
            <a:off x="1295400" y="2057400"/>
            <a:ext cx="411163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0" y="1124712"/>
            <a:ext cx="3886200" cy="548640"/>
          </a:xfrm>
        </p:spPr>
        <p:txBody>
          <a:bodyPr/>
          <a:lstStyle>
            <a:lvl1pPr>
              <a:defRPr lang="es-ES" spc="300" baseline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95400" y="2816352"/>
            <a:ext cx="3602736" cy="3364992"/>
          </a:xfrm>
        </p:spPr>
        <p:txBody>
          <a:bodyPr rtlCol="0"/>
          <a:lstStyle>
            <a:lvl1pPr marL="0" indent="0">
              <a:lnSpc>
                <a:spcPct val="150000"/>
              </a:lnSpc>
              <a:buNone/>
              <a:defRPr lang="es-ES" sz="2000" cap="all" spc="0" baseline="0"/>
            </a:lvl1pPr>
            <a:lvl2pPr marL="228600">
              <a:defRPr lang="es-ES" spc="0" baseline="0"/>
            </a:lvl2pPr>
            <a:lvl3pPr marL="457200">
              <a:defRPr lang="es-ES" spc="0" baseline="0"/>
            </a:lvl3pPr>
            <a:lvl4pPr marL="685800">
              <a:defRPr lang="es-ES" spc="0" baseline="0"/>
            </a:lvl4pPr>
            <a:lvl5pPr marL="1143000">
              <a:defRPr lang="es-ES" spc="0" baseline="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posición de imagen 6"/>
          <p:cNvSpPr>
            <a:spLocks noGrp="1"/>
          </p:cNvSpPr>
          <p:nvPr>
            <p:ph type="pic" sz="quarter" idx="13"/>
          </p:nvPr>
        </p:nvSpPr>
        <p:spPr>
          <a:xfrm>
            <a:off x="4946904" y="1188720"/>
            <a:ext cx="6638544" cy="4480560"/>
          </a:xfrm>
          <a:noFill/>
        </p:spPr>
        <p:txBody>
          <a:bodyPr rtlCol="0" anchor="ctr">
            <a:noAutofit/>
          </a:bodyPr>
          <a:lstStyle>
            <a:lvl1pPr marL="0" indent="0" algn="ctr">
              <a:buNone/>
              <a:defRPr lang="es-ES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0" name="Marcador de número de diapositiva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838EB-6D8E-43E5-94EC-D70B2D9E48B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11" name="Marcador de pie de página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24578750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abecera_blanca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12192000" cy="732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42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bg>
      <p:bgPr>
        <a:solidFill>
          <a:srgbClr val="BCE5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3578225" y="0"/>
            <a:ext cx="861377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6" name="Cuadro de texto 5"/>
          <p:cNvSpPr txBox="1">
            <a:spLocks noChangeArrowheads="1"/>
          </p:cNvSpPr>
          <p:nvPr userDrawn="1"/>
        </p:nvSpPr>
        <p:spPr bwMode="auto">
          <a:xfrm>
            <a:off x="641350" y="5548313"/>
            <a:ext cx="185738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9pPr>
          </a:lstStyle>
          <a:p>
            <a:pPr eaLnBrk="1" hangingPunct="1">
              <a:defRPr/>
            </a:pPr>
            <a:endParaRPr lang="es-ES" altLang="es-ES"/>
          </a:p>
        </p:txBody>
      </p:sp>
      <p:cxnSp>
        <p:nvCxnSpPr>
          <p:cNvPr id="8" name="Conector recto 7"/>
          <p:cNvCxnSpPr>
            <a:cxnSpLocks/>
          </p:cNvCxnSpPr>
          <p:nvPr userDrawn="1"/>
        </p:nvCxnSpPr>
        <p:spPr>
          <a:xfrm>
            <a:off x="649288" y="3429000"/>
            <a:ext cx="0" cy="23622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>
            <a:cxnSpLocks/>
          </p:cNvCxnSpPr>
          <p:nvPr userDrawn="1"/>
        </p:nvCxnSpPr>
        <p:spPr>
          <a:xfrm>
            <a:off x="5446713" y="2057400"/>
            <a:ext cx="41275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9824" y="1124712"/>
            <a:ext cx="5760720" cy="548640"/>
          </a:xfrm>
        </p:spPr>
        <p:txBody>
          <a:bodyPr/>
          <a:lstStyle>
            <a:lvl1pPr>
              <a:defRPr lang="es-ES" spc="300" baseline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49824" y="2889504"/>
            <a:ext cx="5760720" cy="3319272"/>
          </a:xfrm>
        </p:spPr>
        <p:txBody>
          <a:bodyPr rtlCol="0"/>
          <a:lstStyle>
            <a:lvl1pPr marL="0" indent="0">
              <a:lnSpc>
                <a:spcPct val="150000"/>
              </a:lnSpc>
              <a:buNone/>
              <a:defRPr lang="es-ES" sz="2000" cap="none" spc="0" baseline="0"/>
            </a:lvl1pPr>
            <a:lvl2pPr marL="228600">
              <a:defRPr lang="es-ES" spc="0" baseline="0"/>
            </a:lvl2pPr>
            <a:lvl3pPr marL="457200">
              <a:defRPr lang="es-ES" spc="0" baseline="0"/>
            </a:lvl3pPr>
            <a:lvl4pPr marL="685800">
              <a:defRPr lang="es-ES" spc="0" baseline="0"/>
            </a:lvl4pPr>
            <a:lvl5pPr marL="1143000">
              <a:defRPr lang="es-ES" spc="0" baseline="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posición de imagen 6"/>
          <p:cNvSpPr>
            <a:spLocks noGrp="1"/>
          </p:cNvSpPr>
          <p:nvPr>
            <p:ph type="pic" sz="quarter" idx="13"/>
          </p:nvPr>
        </p:nvSpPr>
        <p:spPr>
          <a:xfrm>
            <a:off x="1298448" y="1828800"/>
            <a:ext cx="3200400" cy="3200400"/>
          </a:xfrm>
          <a:prstGeom prst="ellipse">
            <a:avLst/>
          </a:prstGeom>
          <a:noFill/>
        </p:spPr>
        <p:txBody>
          <a:bodyPr rtlCol="0" anchor="ctr">
            <a:noAutofit/>
          </a:bodyPr>
          <a:lstStyle>
            <a:lvl1pPr marL="0" indent="0" algn="ctr">
              <a:buNone/>
              <a:defRPr lang="es-ES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0" name="Marcador de número de diapositiva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5C0A0C6-60A9-4F82-A64A-28261C7A75F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11" name="Marcador de pie de página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67734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ecit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8048625" y="4292600"/>
            <a:ext cx="409575" cy="88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0" name="Marcador de posición de imagen 9"/>
          <p:cNvSpPr>
            <a:spLocks noGrp="1"/>
          </p:cNvSpPr>
          <p:nvPr>
            <p:ph type="pic" sz="quarter" idx="10"/>
          </p:nvPr>
        </p:nvSpPr>
        <p:spPr>
          <a:xfrm>
            <a:off x="1527048" y="1481328"/>
            <a:ext cx="9144000" cy="3886200"/>
          </a:xfrm>
          <a:custGeom>
            <a:avLst/>
            <a:gdLst>
              <a:gd name="connsiteX0" fmla="*/ 6521576 w 9144000"/>
              <a:gd name="connsiteY0" fmla="*/ 2811867 h 3886200"/>
              <a:gd name="connsiteX1" fmla="*/ 6521576 w 9144000"/>
              <a:gd name="connsiteY1" fmla="*/ 2900169 h 3886200"/>
              <a:gd name="connsiteX2" fmla="*/ 6931151 w 9144000"/>
              <a:gd name="connsiteY2" fmla="*/ 2900169 h 3886200"/>
              <a:gd name="connsiteX3" fmla="*/ 6931151 w 9144000"/>
              <a:gd name="connsiteY3" fmla="*/ 2811867 h 3886200"/>
              <a:gd name="connsiteX4" fmla="*/ 0 w 9144000"/>
              <a:gd name="connsiteY4" fmla="*/ 0 h 3886200"/>
              <a:gd name="connsiteX5" fmla="*/ 9144000 w 9144000"/>
              <a:gd name="connsiteY5" fmla="*/ 0 h 3886200"/>
              <a:gd name="connsiteX6" fmla="*/ 9144000 w 9144000"/>
              <a:gd name="connsiteY6" fmla="*/ 3886200 h 3886200"/>
              <a:gd name="connsiteX7" fmla="*/ 0 w 9144000"/>
              <a:gd name="connsiteY7" fmla="*/ 3886200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3886200">
                <a:moveTo>
                  <a:pt x="6521576" y="2811867"/>
                </a:moveTo>
                <a:lnTo>
                  <a:pt x="6521576" y="2900169"/>
                </a:lnTo>
                <a:lnTo>
                  <a:pt x="6931151" y="2900169"/>
                </a:lnTo>
                <a:lnTo>
                  <a:pt x="6931151" y="2811867"/>
                </a:ln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3886200"/>
                </a:lnTo>
                <a:lnTo>
                  <a:pt x="0" y="3886200"/>
                </a:lnTo>
                <a:close/>
              </a:path>
            </a:pathLst>
          </a:custGeom>
        </p:spPr>
        <p:txBody>
          <a:bodyPr rtlCol="0">
            <a:noAutofit/>
          </a:bodyPr>
          <a:lstStyle>
            <a:defPPr>
              <a:defRPr lang="es-ES"/>
            </a:def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40636" y="3200400"/>
            <a:ext cx="8110728" cy="457200"/>
          </a:xfrm>
        </p:spPr>
        <p:txBody>
          <a:bodyPr anchor="ctr"/>
          <a:lstStyle>
            <a:lvl1pPr algn="ctr">
              <a:defRPr lang="es-ES" sz="4800" spc="300" baseline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046720" y="4745736"/>
            <a:ext cx="1389888" cy="1280160"/>
          </a:xfrm>
        </p:spPr>
        <p:txBody>
          <a:bodyPr rtlCol="0"/>
          <a:lstStyle>
            <a:lvl1pPr marL="0" indent="0">
              <a:buNone/>
              <a:defRPr lang="es-ES"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lang="es-ES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63877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5"/>
          <p:cNvSpPr txBox="1">
            <a:spLocks noChangeArrowheads="1"/>
          </p:cNvSpPr>
          <p:nvPr userDrawn="1"/>
        </p:nvSpPr>
        <p:spPr bwMode="auto">
          <a:xfrm>
            <a:off x="641350" y="5548313"/>
            <a:ext cx="185738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9pPr>
          </a:lstStyle>
          <a:p>
            <a:pPr eaLnBrk="1" hangingPunct="1">
              <a:defRPr/>
            </a:pPr>
            <a:endParaRPr lang="es-ES" alt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399" y="609600"/>
            <a:ext cx="10058400" cy="914400"/>
          </a:xfrm>
        </p:spPr>
        <p:txBody>
          <a:bodyPr/>
          <a:lstStyle>
            <a:lvl1pPr>
              <a:defRPr lang="es-ES" spc="3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95400" y="1855945"/>
            <a:ext cx="9820656" cy="4352544"/>
          </a:xfrm>
        </p:spPr>
        <p:txBody>
          <a:bodyPr rtlCol="0"/>
          <a:lstStyle>
            <a:lvl1pPr>
              <a:defRPr lang="es-ES" spc="0" baseline="0"/>
            </a:lvl1pPr>
            <a:lvl2pPr>
              <a:defRPr lang="es-ES" spc="0" baseline="0"/>
            </a:lvl2pPr>
            <a:lvl3pPr>
              <a:defRPr lang="es-ES" spc="0" baseline="0"/>
            </a:lvl3pPr>
            <a:lvl4pPr>
              <a:defRPr lang="es-ES" spc="0" baseline="0"/>
            </a:lvl4pPr>
            <a:lvl5pPr>
              <a:defRPr lang="es-ES" spc="0" baseline="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número de diapositiva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CC8C3-B5CF-4F09-B3E1-04A3D1E5D82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6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97361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5"/>
          <p:cNvSpPr txBox="1">
            <a:spLocks noChangeArrowheads="1"/>
          </p:cNvSpPr>
          <p:nvPr userDrawn="1"/>
        </p:nvSpPr>
        <p:spPr bwMode="auto">
          <a:xfrm>
            <a:off x="641350" y="5548313"/>
            <a:ext cx="185738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9pPr>
          </a:lstStyle>
          <a:p>
            <a:pPr eaLnBrk="1" hangingPunct="1">
              <a:defRPr/>
            </a:pPr>
            <a:endParaRPr lang="es-ES" alt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8720" y="609600"/>
            <a:ext cx="9829800" cy="914400"/>
          </a:xfrm>
        </p:spPr>
        <p:txBody>
          <a:bodyPr/>
          <a:lstStyle>
            <a:lvl1pPr algn="ctr">
              <a:defRPr lang="es-ES" spc="3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88720" y="1746504"/>
            <a:ext cx="9829800" cy="4352544"/>
          </a:xfrm>
        </p:spPr>
        <p:txBody>
          <a:bodyPr rtlCol="0"/>
          <a:lstStyle>
            <a:lvl1pPr>
              <a:defRPr lang="es-ES" spc="0" baseline="0"/>
            </a:lvl1pPr>
            <a:lvl2pPr>
              <a:defRPr lang="es-ES" spc="0" baseline="0"/>
            </a:lvl2pPr>
            <a:lvl3pPr>
              <a:defRPr lang="es-ES" spc="0" baseline="0"/>
            </a:lvl3pPr>
            <a:lvl4pPr>
              <a:defRPr lang="es-ES" spc="0" baseline="0"/>
            </a:lvl4pPr>
            <a:lvl5pPr>
              <a:defRPr lang="es-ES" spc="0" baseline="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número de diapositiva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EA2C9-77BD-49D7-83C4-7F0CCA1FD15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6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363464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 de texto 5"/>
          <p:cNvSpPr txBox="1">
            <a:spLocks noChangeArrowheads="1"/>
          </p:cNvSpPr>
          <p:nvPr userDrawn="1"/>
        </p:nvSpPr>
        <p:spPr bwMode="auto">
          <a:xfrm>
            <a:off x="641350" y="5548313"/>
            <a:ext cx="185738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Daytona Condensed Light" panose="020B0306030503040204" pitchFamily="34" charset="0"/>
              </a:defRPr>
            </a:lvl9pPr>
          </a:lstStyle>
          <a:p>
            <a:pPr eaLnBrk="1" hangingPunct="1">
              <a:defRPr/>
            </a:pPr>
            <a:endParaRPr lang="es-ES" altLang="es-ES"/>
          </a:p>
        </p:txBody>
      </p:sp>
      <p:cxnSp>
        <p:nvCxnSpPr>
          <p:cNvPr id="7" name="Conector recto 6"/>
          <p:cNvCxnSpPr>
            <a:cxnSpLocks/>
          </p:cNvCxnSpPr>
          <p:nvPr userDrawn="1"/>
        </p:nvCxnSpPr>
        <p:spPr>
          <a:xfrm>
            <a:off x="1819275" y="5548313"/>
            <a:ext cx="411163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5370576" y="658368"/>
            <a:ext cx="6821424" cy="3346704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s-ES"/>
            </a:def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1819656" y="5943600"/>
            <a:ext cx="4809744" cy="256032"/>
          </a:xfrm>
        </p:spPr>
        <p:txBody>
          <a:bodyPr rtlCol="0"/>
          <a:lstStyle>
            <a:lvl1pPr marL="0" indent="0" algn="l">
              <a:buNone/>
              <a:defRPr lang="es-ES" sz="2000" cap="all" spc="200" baseline="0">
                <a:latin typeface="+mj-lt"/>
              </a:defRPr>
            </a:lvl1pPr>
            <a:lvl2pPr marL="457200" indent="0" algn="ctr">
              <a:buNone/>
              <a:defRPr lang="es-ES" sz="2000"/>
            </a:lvl2pPr>
            <a:lvl3pPr marL="914400" indent="0" algn="ctr">
              <a:buNone/>
              <a:defRPr lang="es-ES" sz="1800"/>
            </a:lvl3pPr>
            <a:lvl4pPr marL="1371600" indent="0" algn="ctr">
              <a:buNone/>
              <a:defRPr lang="es-ES" sz="1600"/>
            </a:lvl4pPr>
            <a:lvl5pPr marL="1828800" indent="0" algn="ctr">
              <a:buNone/>
              <a:defRPr lang="es-ES" sz="1600"/>
            </a:lvl5pPr>
            <a:lvl6pPr marL="2286000" indent="0" algn="ctr">
              <a:buNone/>
              <a:defRPr lang="es-ES" sz="1600"/>
            </a:lvl6pPr>
            <a:lvl7pPr marL="2743200" indent="0" algn="ctr">
              <a:buNone/>
              <a:defRPr lang="es-ES" sz="1600"/>
            </a:lvl7pPr>
            <a:lvl8pPr marL="3200400" indent="0" algn="ctr">
              <a:buNone/>
              <a:defRPr lang="es-ES" sz="1600"/>
            </a:lvl8pPr>
            <a:lvl9pPr marL="3657600" indent="0" algn="ctr">
              <a:buNone/>
              <a:defRPr lang="es-ES"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9656" y="2459736"/>
            <a:ext cx="5157216" cy="2670048"/>
          </a:xfrm>
        </p:spPr>
        <p:txBody>
          <a:bodyPr anchor="b"/>
          <a:lstStyle>
            <a:lvl1pPr algn="l">
              <a:lnSpc>
                <a:spcPts val="5200"/>
              </a:lnSpc>
              <a:defRPr lang="es-ES" sz="3600" spc="0" baseline="0"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27262-B91F-4BA3-98BB-B67E49C7A9C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10" name="Marcador de pie de pá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30281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o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ector recto 16"/>
          <p:cNvCxnSpPr>
            <a:cxnSpLocks/>
          </p:cNvCxnSpPr>
          <p:nvPr userDrawn="1"/>
        </p:nvCxnSpPr>
        <p:spPr>
          <a:xfrm>
            <a:off x="4592638" y="4689475"/>
            <a:ext cx="411162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>
            <a:cxnSpLocks/>
          </p:cNvCxnSpPr>
          <p:nvPr userDrawn="1"/>
        </p:nvCxnSpPr>
        <p:spPr>
          <a:xfrm>
            <a:off x="2005013" y="4689475"/>
            <a:ext cx="411162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>
            <a:cxnSpLocks/>
          </p:cNvCxnSpPr>
          <p:nvPr userDrawn="1"/>
        </p:nvCxnSpPr>
        <p:spPr>
          <a:xfrm>
            <a:off x="9737725" y="4689475"/>
            <a:ext cx="411163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>
            <a:cxnSpLocks/>
          </p:cNvCxnSpPr>
          <p:nvPr userDrawn="1"/>
        </p:nvCxnSpPr>
        <p:spPr>
          <a:xfrm>
            <a:off x="7183438" y="4689475"/>
            <a:ext cx="411162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609600"/>
            <a:ext cx="10021824" cy="539496"/>
          </a:xfrm>
        </p:spPr>
        <p:txBody>
          <a:bodyPr/>
          <a:lstStyle>
            <a:lvl1pPr algn="ctr">
              <a:defRPr lang="es-ES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5" name="Marcador de posición de imagen 8"/>
          <p:cNvSpPr>
            <a:spLocks noGrp="1"/>
          </p:cNvSpPr>
          <p:nvPr>
            <p:ph type="pic" sz="quarter" idx="12"/>
          </p:nvPr>
        </p:nvSpPr>
        <p:spPr>
          <a:xfrm>
            <a:off x="1298448" y="2441448"/>
            <a:ext cx="1828800" cy="18288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6" name="Marcador de posición de imagen 8"/>
          <p:cNvSpPr>
            <a:spLocks noGrp="1"/>
          </p:cNvSpPr>
          <p:nvPr>
            <p:ph type="pic" sz="quarter" idx="13"/>
          </p:nvPr>
        </p:nvSpPr>
        <p:spPr>
          <a:xfrm>
            <a:off x="3886200" y="2441448"/>
            <a:ext cx="1828800" cy="18288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7" name="Marcador de posición de imagen 8"/>
          <p:cNvSpPr>
            <a:spLocks noGrp="1"/>
          </p:cNvSpPr>
          <p:nvPr>
            <p:ph type="pic" sz="quarter" idx="14"/>
          </p:nvPr>
        </p:nvSpPr>
        <p:spPr>
          <a:xfrm>
            <a:off x="6473952" y="2441448"/>
            <a:ext cx="1828800" cy="18288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" name="Marcador de posición de imagen 8"/>
          <p:cNvSpPr>
            <a:spLocks noGrp="1"/>
          </p:cNvSpPr>
          <p:nvPr>
            <p:ph type="pic" sz="quarter" idx="15"/>
          </p:nvPr>
        </p:nvSpPr>
        <p:spPr>
          <a:xfrm>
            <a:off x="9034272" y="2441448"/>
            <a:ext cx="1828800" cy="18288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9" name="Marcador de texto 13"/>
          <p:cNvSpPr>
            <a:spLocks noGrp="1"/>
          </p:cNvSpPr>
          <p:nvPr>
            <p:ph type="body" sz="quarter" idx="16"/>
          </p:nvPr>
        </p:nvSpPr>
        <p:spPr>
          <a:xfrm>
            <a:off x="1298448" y="4974336"/>
            <a:ext cx="1828800" cy="5394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Marcador de texto 13"/>
          <p:cNvSpPr>
            <a:spLocks noGrp="1"/>
          </p:cNvSpPr>
          <p:nvPr>
            <p:ph type="body" sz="quarter" idx="17"/>
          </p:nvPr>
        </p:nvSpPr>
        <p:spPr>
          <a:xfrm>
            <a:off x="1298448" y="5596128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Marcador de texto 13"/>
          <p:cNvSpPr>
            <a:spLocks noGrp="1"/>
          </p:cNvSpPr>
          <p:nvPr>
            <p:ph type="body" sz="quarter" idx="18"/>
          </p:nvPr>
        </p:nvSpPr>
        <p:spPr>
          <a:xfrm>
            <a:off x="3886200" y="4974336"/>
            <a:ext cx="1828800" cy="5394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Marcador de texto 13"/>
          <p:cNvSpPr>
            <a:spLocks noGrp="1"/>
          </p:cNvSpPr>
          <p:nvPr>
            <p:ph type="body" sz="quarter" idx="19"/>
          </p:nvPr>
        </p:nvSpPr>
        <p:spPr>
          <a:xfrm>
            <a:off x="3886200" y="5596128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Marcador de texto 13"/>
          <p:cNvSpPr>
            <a:spLocks noGrp="1"/>
          </p:cNvSpPr>
          <p:nvPr>
            <p:ph type="body" sz="quarter" idx="20"/>
          </p:nvPr>
        </p:nvSpPr>
        <p:spPr>
          <a:xfrm>
            <a:off x="6473952" y="4974336"/>
            <a:ext cx="1828800" cy="5394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Marcador de texto 13"/>
          <p:cNvSpPr>
            <a:spLocks noGrp="1"/>
          </p:cNvSpPr>
          <p:nvPr>
            <p:ph type="body" sz="quarter" idx="21"/>
          </p:nvPr>
        </p:nvSpPr>
        <p:spPr>
          <a:xfrm>
            <a:off x="6473952" y="5596128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/>
          <p:cNvSpPr>
            <a:spLocks noGrp="1"/>
          </p:cNvSpPr>
          <p:nvPr>
            <p:ph type="body" sz="quarter" idx="22"/>
          </p:nvPr>
        </p:nvSpPr>
        <p:spPr>
          <a:xfrm>
            <a:off x="9070848" y="4974336"/>
            <a:ext cx="1828800" cy="5394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Marcador de texto 13"/>
          <p:cNvSpPr>
            <a:spLocks noGrp="1"/>
          </p:cNvSpPr>
          <p:nvPr>
            <p:ph type="body" sz="quarter" idx="23"/>
          </p:nvPr>
        </p:nvSpPr>
        <p:spPr>
          <a:xfrm>
            <a:off x="9070848" y="5596128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Marcador de número de diapositiva 2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3D4A7-9140-42F4-BFE6-46FA653EB49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22" name="Marcador de pie de página 3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63148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o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Conector recto 32"/>
          <p:cNvCxnSpPr>
            <a:cxnSpLocks/>
          </p:cNvCxnSpPr>
          <p:nvPr userDrawn="1"/>
        </p:nvCxnSpPr>
        <p:spPr>
          <a:xfrm>
            <a:off x="4684713" y="3103563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>
            <a:cxnSpLocks/>
          </p:cNvCxnSpPr>
          <p:nvPr userDrawn="1"/>
        </p:nvCxnSpPr>
        <p:spPr>
          <a:xfrm>
            <a:off x="2095500" y="3103563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>
            <a:cxnSpLocks/>
          </p:cNvCxnSpPr>
          <p:nvPr userDrawn="1"/>
        </p:nvCxnSpPr>
        <p:spPr>
          <a:xfrm>
            <a:off x="9837738" y="3103563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>
            <a:cxnSpLocks/>
          </p:cNvCxnSpPr>
          <p:nvPr userDrawn="1"/>
        </p:nvCxnSpPr>
        <p:spPr>
          <a:xfrm>
            <a:off x="7305675" y="3103563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>
            <a:cxnSpLocks/>
          </p:cNvCxnSpPr>
          <p:nvPr userDrawn="1"/>
        </p:nvCxnSpPr>
        <p:spPr>
          <a:xfrm>
            <a:off x="4684713" y="5622925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>
            <a:cxnSpLocks/>
          </p:cNvCxnSpPr>
          <p:nvPr userDrawn="1"/>
        </p:nvCxnSpPr>
        <p:spPr>
          <a:xfrm>
            <a:off x="2095500" y="5622925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>
            <a:cxnSpLocks/>
          </p:cNvCxnSpPr>
          <p:nvPr userDrawn="1"/>
        </p:nvCxnSpPr>
        <p:spPr>
          <a:xfrm>
            <a:off x="9837738" y="5622925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>
            <a:cxnSpLocks/>
          </p:cNvCxnSpPr>
          <p:nvPr userDrawn="1"/>
        </p:nvCxnSpPr>
        <p:spPr>
          <a:xfrm>
            <a:off x="7305675" y="5622925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609600"/>
            <a:ext cx="10332720" cy="539496"/>
          </a:xfrm>
        </p:spPr>
        <p:txBody>
          <a:bodyPr/>
          <a:lstStyle>
            <a:lvl1pPr algn="ctr">
              <a:defRPr lang="es-ES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5" name="Marcador de posición de imagen 8"/>
          <p:cNvSpPr>
            <a:spLocks noGrp="1"/>
          </p:cNvSpPr>
          <p:nvPr>
            <p:ph type="pic" sz="quarter" idx="12"/>
          </p:nvPr>
        </p:nvSpPr>
        <p:spPr>
          <a:xfrm>
            <a:off x="1636776" y="17556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6" name="Marcador de posición de imagen 8"/>
          <p:cNvSpPr>
            <a:spLocks noGrp="1"/>
          </p:cNvSpPr>
          <p:nvPr>
            <p:ph type="pic" sz="quarter" idx="13"/>
          </p:nvPr>
        </p:nvSpPr>
        <p:spPr>
          <a:xfrm>
            <a:off x="4224528" y="17556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7" name="Marcador de posición de imagen 8"/>
          <p:cNvSpPr>
            <a:spLocks noGrp="1"/>
          </p:cNvSpPr>
          <p:nvPr>
            <p:ph type="pic" sz="quarter" idx="14"/>
          </p:nvPr>
        </p:nvSpPr>
        <p:spPr>
          <a:xfrm>
            <a:off x="6848856" y="17556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" name="Marcador de posición de imagen 8"/>
          <p:cNvSpPr>
            <a:spLocks noGrp="1"/>
          </p:cNvSpPr>
          <p:nvPr>
            <p:ph type="pic" sz="quarter" idx="15"/>
          </p:nvPr>
        </p:nvSpPr>
        <p:spPr>
          <a:xfrm>
            <a:off x="9381744" y="17556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9" name="Marcador de texto 13"/>
          <p:cNvSpPr>
            <a:spLocks noGrp="1"/>
          </p:cNvSpPr>
          <p:nvPr>
            <p:ph type="body" sz="quarter" idx="16"/>
          </p:nvPr>
        </p:nvSpPr>
        <p:spPr>
          <a:xfrm>
            <a:off x="1298448" y="3300984"/>
            <a:ext cx="1828800" cy="41148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Marcador de texto 13"/>
          <p:cNvSpPr>
            <a:spLocks noGrp="1"/>
          </p:cNvSpPr>
          <p:nvPr>
            <p:ph type="body" sz="quarter" idx="17"/>
          </p:nvPr>
        </p:nvSpPr>
        <p:spPr>
          <a:xfrm>
            <a:off x="1298448" y="3730752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Marcador de texto 13"/>
          <p:cNvSpPr>
            <a:spLocks noGrp="1"/>
          </p:cNvSpPr>
          <p:nvPr>
            <p:ph type="body" sz="quarter" idx="18"/>
          </p:nvPr>
        </p:nvSpPr>
        <p:spPr>
          <a:xfrm>
            <a:off x="3886200" y="3300984"/>
            <a:ext cx="1828800" cy="41148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Marcador de texto 13"/>
          <p:cNvSpPr>
            <a:spLocks noGrp="1"/>
          </p:cNvSpPr>
          <p:nvPr>
            <p:ph type="body" sz="quarter" idx="19"/>
          </p:nvPr>
        </p:nvSpPr>
        <p:spPr>
          <a:xfrm>
            <a:off x="3886200" y="3730752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Marcador de texto 13"/>
          <p:cNvSpPr>
            <a:spLocks noGrp="1"/>
          </p:cNvSpPr>
          <p:nvPr>
            <p:ph type="body" sz="quarter" idx="20"/>
          </p:nvPr>
        </p:nvSpPr>
        <p:spPr>
          <a:xfrm>
            <a:off x="6510528" y="3300984"/>
            <a:ext cx="1828800" cy="41148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Marcador de texto 13"/>
          <p:cNvSpPr>
            <a:spLocks noGrp="1"/>
          </p:cNvSpPr>
          <p:nvPr>
            <p:ph type="body" sz="quarter" idx="21"/>
          </p:nvPr>
        </p:nvSpPr>
        <p:spPr>
          <a:xfrm>
            <a:off x="6510528" y="3730752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/>
          <p:cNvSpPr>
            <a:spLocks noGrp="1"/>
          </p:cNvSpPr>
          <p:nvPr>
            <p:ph type="body" sz="quarter" idx="22"/>
          </p:nvPr>
        </p:nvSpPr>
        <p:spPr>
          <a:xfrm>
            <a:off x="9034272" y="3300984"/>
            <a:ext cx="1828800" cy="41148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Marcador de texto 13"/>
          <p:cNvSpPr>
            <a:spLocks noGrp="1"/>
          </p:cNvSpPr>
          <p:nvPr>
            <p:ph type="body" sz="quarter" idx="23"/>
          </p:nvPr>
        </p:nvSpPr>
        <p:spPr>
          <a:xfrm>
            <a:off x="9034272" y="3730752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Marcador de posición de imagen 8"/>
          <p:cNvSpPr>
            <a:spLocks noGrp="1"/>
          </p:cNvSpPr>
          <p:nvPr>
            <p:ph type="pic" sz="quarter" idx="24"/>
          </p:nvPr>
        </p:nvSpPr>
        <p:spPr>
          <a:xfrm>
            <a:off x="1636776" y="42702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2" name="Marcador de posición de imagen 8"/>
          <p:cNvSpPr>
            <a:spLocks noGrp="1"/>
          </p:cNvSpPr>
          <p:nvPr>
            <p:ph type="pic" sz="quarter" idx="25"/>
          </p:nvPr>
        </p:nvSpPr>
        <p:spPr>
          <a:xfrm>
            <a:off x="4224528" y="42702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3" name="Marcador de posición de imagen 8"/>
          <p:cNvSpPr>
            <a:spLocks noGrp="1"/>
          </p:cNvSpPr>
          <p:nvPr>
            <p:ph type="pic" sz="quarter" idx="26"/>
          </p:nvPr>
        </p:nvSpPr>
        <p:spPr>
          <a:xfrm>
            <a:off x="6848856" y="42702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4" name="Marcador de posición de imagen 8"/>
          <p:cNvSpPr>
            <a:spLocks noGrp="1"/>
          </p:cNvSpPr>
          <p:nvPr>
            <p:ph type="pic" sz="quarter" idx="27"/>
          </p:nvPr>
        </p:nvSpPr>
        <p:spPr>
          <a:xfrm>
            <a:off x="9381744" y="42702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lang="es-ES" sz="16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5" name="Marcador de texto 13"/>
          <p:cNvSpPr>
            <a:spLocks noGrp="1"/>
          </p:cNvSpPr>
          <p:nvPr>
            <p:ph type="body" sz="quarter" idx="28"/>
          </p:nvPr>
        </p:nvSpPr>
        <p:spPr>
          <a:xfrm>
            <a:off x="1298448" y="5824728"/>
            <a:ext cx="1828800" cy="41148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texto 13"/>
          <p:cNvSpPr>
            <a:spLocks noGrp="1"/>
          </p:cNvSpPr>
          <p:nvPr>
            <p:ph type="body" sz="quarter" idx="29"/>
          </p:nvPr>
        </p:nvSpPr>
        <p:spPr>
          <a:xfrm>
            <a:off x="1298448" y="6245352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7" name="Marcador de texto 13"/>
          <p:cNvSpPr>
            <a:spLocks noGrp="1"/>
          </p:cNvSpPr>
          <p:nvPr>
            <p:ph type="body" sz="quarter" idx="30"/>
          </p:nvPr>
        </p:nvSpPr>
        <p:spPr>
          <a:xfrm>
            <a:off x="3886200" y="5824728"/>
            <a:ext cx="1828800" cy="41148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8" name="Marcador de texto 13"/>
          <p:cNvSpPr>
            <a:spLocks noGrp="1"/>
          </p:cNvSpPr>
          <p:nvPr>
            <p:ph type="body" sz="quarter" idx="31"/>
          </p:nvPr>
        </p:nvSpPr>
        <p:spPr>
          <a:xfrm>
            <a:off x="3886200" y="6245352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Marcador de texto 13"/>
          <p:cNvSpPr>
            <a:spLocks noGrp="1"/>
          </p:cNvSpPr>
          <p:nvPr>
            <p:ph type="body" sz="quarter" idx="32"/>
          </p:nvPr>
        </p:nvSpPr>
        <p:spPr>
          <a:xfrm>
            <a:off x="6510528" y="5824728"/>
            <a:ext cx="1828800" cy="41148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Marcador de texto 13"/>
          <p:cNvSpPr>
            <a:spLocks noGrp="1"/>
          </p:cNvSpPr>
          <p:nvPr>
            <p:ph type="body" sz="quarter" idx="33"/>
          </p:nvPr>
        </p:nvSpPr>
        <p:spPr>
          <a:xfrm>
            <a:off x="6510528" y="6245352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Marcador de texto 13"/>
          <p:cNvSpPr>
            <a:spLocks noGrp="1"/>
          </p:cNvSpPr>
          <p:nvPr>
            <p:ph type="body" sz="quarter" idx="34"/>
          </p:nvPr>
        </p:nvSpPr>
        <p:spPr>
          <a:xfrm>
            <a:off x="9034272" y="5824728"/>
            <a:ext cx="1828800" cy="41148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2" name="Marcador de texto 13"/>
          <p:cNvSpPr>
            <a:spLocks noGrp="1"/>
          </p:cNvSpPr>
          <p:nvPr>
            <p:ph type="body" sz="quarter" idx="35"/>
          </p:nvPr>
        </p:nvSpPr>
        <p:spPr>
          <a:xfrm>
            <a:off x="9034272" y="6245352"/>
            <a:ext cx="1828800" cy="347472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1" name="Marcador de número de diapositiva 2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9F03B-2BF6-430D-A403-46630AF1776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42" name="Marcador de pie de página 3"/>
          <p:cNvSpPr>
            <a:spLocks noGrp="1"/>
          </p:cNvSpPr>
          <p:nvPr>
            <p:ph type="ftr" sz="quarter" idx="37"/>
          </p:nvPr>
        </p:nvSpPr>
        <p:spPr/>
        <p:txBody>
          <a:bodyPr/>
          <a:lstStyle>
            <a:defPPr>
              <a:defRPr lang="es-ES"/>
            </a:defPPr>
            <a:lvl1pPr>
              <a:defRPr/>
            </a:lvl1pPr>
          </a:lstStyle>
          <a:p>
            <a:pPr>
              <a:defRPr/>
            </a:pPr>
            <a: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71217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295400" y="609600"/>
            <a:ext cx="9821863" cy="125571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s-ES"/>
            </a:defPPr>
          </a:lstStyle>
          <a:p>
            <a:r>
              <a:rPr lang="es-ES"/>
              <a:t>HAGA CLIC PARA MODIFICAR EL ESTILO DEL TÍTULO DEL PATRÓN</a:t>
            </a:r>
          </a:p>
        </p:txBody>
      </p:sp>
      <p:sp>
        <p:nvSpPr>
          <p:cNvPr id="1027" name="Marcador de texto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855788"/>
            <a:ext cx="9821863" cy="435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21" name="Marcador de número de diapositiva 20"/>
          <p:cNvSpPr>
            <a:spLocks noGrp="1"/>
          </p:cNvSpPr>
          <p:nvPr>
            <p:ph type="sldNum" sz="quarter" idx="4"/>
          </p:nvPr>
        </p:nvSpPr>
        <p:spPr>
          <a:xfrm>
            <a:off x="420688" y="6019800"/>
            <a:ext cx="457200" cy="18415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accent1"/>
                </a:solidFill>
                <a:latin typeface="Posterama" pitchFamily="34" charset="0"/>
              </a:defRPr>
            </a:lvl1pPr>
          </a:lstStyle>
          <a:p>
            <a:pPr>
              <a:defRPr/>
            </a:pPr>
            <a:fld id="{C230C754-9524-44D5-B4E1-A6893D61786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25" name="Marcador de pie de página 24"/>
          <p:cNvSpPr>
            <a:spLocks noGrp="1"/>
          </p:cNvSpPr>
          <p:nvPr>
            <p:ph type="ftr" sz="quarter" idx="3"/>
          </p:nvPr>
        </p:nvSpPr>
        <p:spPr>
          <a:xfrm rot="16200000">
            <a:off x="-242887" y="1450975"/>
            <a:ext cx="1784350" cy="1905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lang="es-ES" sz="1200" cap="all" spc="1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pPr>
              <a:defRPr/>
            </a:pPr>
            <a:r>
              <a:t>título de la presentación</a:t>
            </a:r>
          </a:p>
        </p:txBody>
      </p:sp>
      <p:cxnSp>
        <p:nvCxnSpPr>
          <p:cNvPr id="4" name="Conector recto 3"/>
          <p:cNvCxnSpPr>
            <a:cxnSpLocks/>
          </p:cNvCxnSpPr>
          <p:nvPr userDrawn="1"/>
        </p:nvCxnSpPr>
        <p:spPr>
          <a:xfrm>
            <a:off x="649288" y="3429000"/>
            <a:ext cx="0" cy="23622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1" r:id="rId1"/>
    <p:sldLayoutId id="2147485702" r:id="rId2"/>
    <p:sldLayoutId id="2147485703" r:id="rId3"/>
    <p:sldLayoutId id="2147485704" r:id="rId4"/>
    <p:sldLayoutId id="2147485705" r:id="rId5"/>
    <p:sldLayoutId id="2147485706" r:id="rId6"/>
    <p:sldLayoutId id="2147485707" r:id="rId7"/>
    <p:sldLayoutId id="2147485708" r:id="rId8"/>
    <p:sldLayoutId id="2147485709" r:id="rId9"/>
    <p:sldLayoutId id="2147485710" r:id="rId10"/>
    <p:sldLayoutId id="2147485711" r:id="rId11"/>
    <p:sldLayoutId id="2147485712" r:id="rId12"/>
    <p:sldLayoutId id="2147485713" r:id="rId13"/>
    <p:sldLayoutId id="2147485714" r:id="rId14"/>
    <p:sldLayoutId id="2147485715" r:id="rId15"/>
    <p:sldLayoutId id="2147485697" r:id="rId16"/>
    <p:sldLayoutId id="2147485698" r:id="rId17"/>
    <p:sldLayoutId id="2147485699" r:id="rId18"/>
    <p:sldLayoutId id="2147485700" r:id="rId19"/>
    <p:sldLayoutId id="2147485717" r:id="rId20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s-ES" sz="4800" kern="1200" cap="all" spc="300">
          <a:solidFill>
            <a:schemeClr val="tx1"/>
          </a:solidFill>
          <a:latin typeface="+mj-lt"/>
          <a:ea typeface="+mj-ea"/>
          <a:cs typeface="Posterama" panose="020B0504020200020000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Posterama" panose="020B0504020200020000" pitchFamily="34" charset="0"/>
          <a:cs typeface="Posterama" panose="020B0504020200020000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Posterama" panose="020B0504020200020000" pitchFamily="34" charset="0"/>
          <a:cs typeface="Posterama" panose="020B0504020200020000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Posterama" panose="020B0504020200020000" pitchFamily="34" charset="0"/>
          <a:cs typeface="Posterama" panose="020B0504020200020000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Posterama" panose="020B0504020200020000" pitchFamily="34" charset="0"/>
          <a:cs typeface="Posterama" panose="020B0504020200020000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Posterama" panose="020B0504020200020000" pitchFamily="34" charset="0"/>
          <a:cs typeface="Posterama" panose="020B0504020200020000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Posterama" panose="020B0504020200020000" pitchFamily="34" charset="0"/>
          <a:cs typeface="Posterama" panose="020B0504020200020000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Posterama" panose="020B0504020200020000" pitchFamily="34" charset="0"/>
          <a:cs typeface="Posterama" panose="020B0504020200020000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Posterama" panose="020B0504020200020000" pitchFamily="34" charset="0"/>
          <a:cs typeface="Posterama" panose="020B0504020200020000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s-ES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s-ES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s-ES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9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jpg"/><Relationship Id="rId9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0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0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0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3.jpe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8.png"/><Relationship Id="rId7" Type="http://schemas.openxmlformats.org/officeDocument/2006/relationships/image" Target="../media/image3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hyperlink" Target="https://eur-lex.europa.eu/legal-content/ES/TXT/PDF/?uri=OJ:C_202403209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9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7.png"/><Relationship Id="rId4" Type="http://schemas.openxmlformats.org/officeDocument/2006/relationships/image" Target="../media/image1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Imagen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585" y="867777"/>
            <a:ext cx="2208212" cy="364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ángulo 17"/>
          <p:cNvSpPr>
            <a:spLocks noChangeArrowheads="1"/>
          </p:cNvSpPr>
          <p:nvPr/>
        </p:nvSpPr>
        <p:spPr bwMode="auto">
          <a:xfrm>
            <a:off x="7819763" y="6303045"/>
            <a:ext cx="34067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700" dirty="0"/>
              <a:t>Este documento es meramente informativo. Sólo será válida la información publicada en el DOGV.</a:t>
            </a:r>
          </a:p>
        </p:txBody>
      </p:sp>
      <p:pic>
        <p:nvPicPr>
          <p:cNvPr id="19463" name="Imagen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7423" y="496835"/>
            <a:ext cx="947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Marcador de posición de imagen 11" descr="Fondo de datos"/>
          <p:cNvPicPr>
            <a:picLocks noChangeAspect="1"/>
          </p:cNvPicPr>
          <p:nvPr/>
        </p:nvPicPr>
        <p:blipFill rotWithShape="1">
          <a:blip r:embed="rId5" cstate="screen"/>
          <a:srcRect/>
          <a:stretch/>
        </p:blipFill>
        <p:spPr>
          <a:xfrm>
            <a:off x="9825739" y="3850304"/>
            <a:ext cx="1095553" cy="1095553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Marcador de posición de imagen 9" descr="Puntos de datos "/>
          <p:cNvPicPr>
            <a:picLocks noChangeAspect="1"/>
          </p:cNvPicPr>
          <p:nvPr/>
        </p:nvPicPr>
        <p:blipFill rotWithShape="1">
          <a:blip r:embed="rId6" cstate="screen"/>
          <a:srcRect/>
          <a:stretch/>
        </p:blipFill>
        <p:spPr>
          <a:xfrm>
            <a:off x="7970081" y="3502082"/>
            <a:ext cx="844464" cy="844464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Marcador de posición de imagen 4" descr="Una placa de Petri con algunas cápsulas transparentes"/>
          <p:cNvPicPr>
            <a:picLocks noChangeAspect="1"/>
          </p:cNvPicPr>
          <p:nvPr/>
        </p:nvPicPr>
        <p:blipFill>
          <a:blip r:embed="rId7" cstate="screen">
            <a:alphaModFix amt="65000"/>
          </a:blip>
          <a:srcRect/>
          <a:stretch>
            <a:fillRect/>
          </a:stretch>
        </p:blipFill>
        <p:spPr>
          <a:xfrm>
            <a:off x="8866917" y="1854023"/>
            <a:ext cx="2241392" cy="1494261"/>
          </a:xfrm>
          <a:custGeom>
            <a:avLst/>
            <a:gdLst>
              <a:gd name="connsiteX0" fmla="*/ 3567113 w 7543800"/>
              <a:gd name="connsiteY0" fmla="*/ 4869270 h 5029200"/>
              <a:gd name="connsiteX1" fmla="*/ 3567113 w 7543800"/>
              <a:gd name="connsiteY1" fmla="*/ 4957572 h 5029200"/>
              <a:gd name="connsiteX2" fmla="*/ 3976688 w 7543800"/>
              <a:gd name="connsiteY2" fmla="*/ 4957572 h 5029200"/>
              <a:gd name="connsiteX3" fmla="*/ 3976688 w 7543800"/>
              <a:gd name="connsiteY3" fmla="*/ 4869270 h 5029200"/>
              <a:gd name="connsiteX4" fmla="*/ 0 w 7543800"/>
              <a:gd name="connsiteY4" fmla="*/ 0 h 5029200"/>
              <a:gd name="connsiteX5" fmla="*/ 7543800 w 7543800"/>
              <a:gd name="connsiteY5" fmla="*/ 0 h 5029200"/>
              <a:gd name="connsiteX6" fmla="*/ 7543800 w 7543800"/>
              <a:gd name="connsiteY6" fmla="*/ 5029200 h 5029200"/>
              <a:gd name="connsiteX7" fmla="*/ 0 w 7543800"/>
              <a:gd name="connsiteY7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43800" h="5029200">
                <a:moveTo>
                  <a:pt x="3567113" y="4869270"/>
                </a:moveTo>
                <a:lnTo>
                  <a:pt x="3567113" y="4957572"/>
                </a:lnTo>
                <a:lnTo>
                  <a:pt x="3976688" y="4957572"/>
                </a:lnTo>
                <a:lnTo>
                  <a:pt x="3976688" y="4869270"/>
                </a:lnTo>
                <a:close/>
                <a:moveTo>
                  <a:pt x="0" y="0"/>
                </a:moveTo>
                <a:lnTo>
                  <a:pt x="7543800" y="0"/>
                </a:lnTo>
                <a:lnTo>
                  <a:pt x="7543800" y="5029200"/>
                </a:lnTo>
                <a:lnTo>
                  <a:pt x="0" y="5029200"/>
                </a:lnTo>
                <a:close/>
              </a:path>
            </a:pathLst>
          </a:custGeom>
        </p:spPr>
      </p:pic>
      <p:pic>
        <p:nvPicPr>
          <p:cNvPr id="20503" name="Picture 23" descr="Ai Generado, Día De La Naturaleza"/>
          <p:cNvPicPr>
            <a:picLocks noChangeAspect="1" noChangeArrowheads="1"/>
          </p:cNvPicPr>
          <p:nvPr/>
        </p:nvPicPr>
        <p:blipFill rotWithShape="1">
          <a:blip r:embed="rId8" cstate="screen"/>
          <a:srcRect/>
          <a:stretch/>
        </p:blipFill>
        <p:spPr bwMode="auto">
          <a:xfrm>
            <a:off x="8647814" y="2688640"/>
            <a:ext cx="1782762" cy="1689462"/>
          </a:xfrm>
          <a:prstGeom prst="ellipse">
            <a:avLst/>
          </a:prstGeom>
          <a:ln w="63500"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7" name="CuadroTexto 16"/>
          <p:cNvSpPr txBox="1"/>
          <p:nvPr/>
        </p:nvSpPr>
        <p:spPr>
          <a:xfrm>
            <a:off x="1112839" y="1854023"/>
            <a:ext cx="497103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r>
              <a:rPr lang="es-ES" b="1" dirty="0">
                <a:solidFill>
                  <a:srgbClr val="FF0000"/>
                </a:solidFill>
              </a:rPr>
              <a:t>JORNADA DE FINANCIACIÓN PÚBLICA PARA EMPRESAS INNOVADORAS, </a:t>
            </a:r>
            <a:r>
              <a:rPr lang="es-ES" sz="1600" b="1" dirty="0">
                <a:solidFill>
                  <a:srgbClr val="FF0000"/>
                </a:solidFill>
              </a:rPr>
              <a:t>21 de enero de 2026</a:t>
            </a:r>
          </a:p>
          <a:p>
            <a:endParaRPr lang="es-ES" sz="1400" b="1" dirty="0">
              <a:solidFill>
                <a:srgbClr val="FF0000"/>
              </a:solidFill>
            </a:endParaRPr>
          </a:p>
          <a:p>
            <a:endParaRPr lang="es-ES" sz="1400" b="1" dirty="0">
              <a:solidFill>
                <a:srgbClr val="FF0000"/>
              </a:solidFill>
            </a:endParaRPr>
          </a:p>
          <a:p>
            <a:endParaRPr lang="es-ES" sz="1400" b="1" dirty="0"/>
          </a:p>
          <a:p>
            <a:endParaRPr lang="es-ES" sz="1400" b="1" dirty="0"/>
          </a:p>
          <a:p>
            <a:endParaRPr lang="es-ES" sz="1400" b="1" dirty="0"/>
          </a:p>
          <a:p>
            <a:endParaRPr lang="es-ES" sz="1400" b="1" dirty="0"/>
          </a:p>
          <a:p>
            <a:r>
              <a:rPr lang="es-ES" sz="1400" b="1" dirty="0"/>
              <a:t>Convocatoria de ayudas para el fortalecimiento y desarrollo del Sistema Valenciano de Innovación para la mejora del modelo productivo para los ejercicios 2026 a 2028</a:t>
            </a:r>
          </a:p>
          <a:p>
            <a:endParaRPr lang="es-ES" sz="2400" b="1" dirty="0">
              <a:solidFill>
                <a:srgbClr val="FF0000"/>
              </a:solidFill>
            </a:endParaRPr>
          </a:p>
          <a:p>
            <a:endParaRPr lang="es-ES" sz="2400" b="1" dirty="0">
              <a:solidFill>
                <a:srgbClr val="FF0000"/>
              </a:solidFill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584914" y="5500886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dirty="0">
                <a:solidFill>
                  <a:srgbClr val="7030A0"/>
                </a:solidFill>
              </a:rPr>
              <a:t>Jorge Teschendorff Cerezo</a:t>
            </a:r>
          </a:p>
        </p:txBody>
      </p:sp>
      <p:pic>
        <p:nvPicPr>
          <p:cNvPr id="3" name="Imagen 2" descr="Texto&#10;&#10;El contenido generado por IA puede ser incorrecto.">
            <a:extLst>
              <a:ext uri="{FF2B5EF4-FFF2-40B4-BE49-F238E27FC236}">
                <a16:creationId xmlns:a16="http://schemas.microsoft.com/office/drawing/2014/main" id="{5E3B4C57-3E56-DEBE-43D0-BB79D9D36E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89807" y="2876473"/>
            <a:ext cx="3143689" cy="552527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689A7EE1-044F-26B8-DAB7-6FAD68B5ECB9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665594" y="606665"/>
            <a:ext cx="5645959" cy="5222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2211185" y="1327763"/>
            <a:ext cx="8987529" cy="3601453"/>
          </a:xfrm>
          <a:prstGeom prst="rect">
            <a:avLst/>
          </a:prstGeom>
          <a:noFill/>
        </p:spPr>
        <p:txBody>
          <a:bodyPr vert="horz" wrap="square" lIns="0" tIns="54120" rIns="0" bIns="0" rtlCol="0">
            <a:spAutoFit/>
          </a:bodyPr>
          <a:lstStyle>
            <a:defPPr>
              <a:defRPr lang="es-ES"/>
            </a:defPPr>
            <a:lvl1pPr marL="92710" marR="80645" algn="just">
              <a:lnSpc>
                <a:spcPct val="100000"/>
              </a:lnSpc>
              <a:spcBef>
                <a:spcPts val="320"/>
              </a:spcBef>
              <a:defRPr sz="1050">
                <a:latin typeface="Calibri"/>
                <a:cs typeface="Calibri"/>
              </a:defRPr>
            </a:lvl1pPr>
          </a:lstStyle>
          <a:p>
            <a:pPr marL="351782" indent="-228320">
              <a:buFont typeface="Arial" panose="020B0604020202020204" pitchFamily="34" charset="0"/>
              <a:buChar char="•"/>
            </a:pPr>
            <a:r>
              <a:rPr sz="1600" dirty="0"/>
              <a:t>Los proyectos deben contener </a:t>
            </a:r>
            <a:r>
              <a:rPr sz="1600" u="sng" dirty="0"/>
              <a:t>actividades de tipo demostrativo </a:t>
            </a:r>
            <a:r>
              <a:rPr sz="1600" dirty="0"/>
              <a:t>y </a:t>
            </a:r>
            <a:r>
              <a:rPr lang="es-ES" sz="1600" dirty="0"/>
              <a:t>NO</a:t>
            </a:r>
            <a:r>
              <a:rPr sz="1600" dirty="0"/>
              <a:t> serán financiadas actividades de </a:t>
            </a:r>
            <a:r>
              <a:rPr sz="1600" dirty="0" err="1"/>
              <a:t>investigación</a:t>
            </a:r>
            <a:endParaRPr lang="es-ES" sz="1600" dirty="0"/>
          </a:p>
          <a:p>
            <a:pPr marL="351782" indent="-228320">
              <a:buFont typeface="Arial" panose="020B0604020202020204" pitchFamily="34" charset="0"/>
              <a:buChar char="•"/>
            </a:pPr>
            <a:r>
              <a:rPr lang="es-ES" sz="1600" u="sng" dirty="0">
                <a:ln/>
              </a:rPr>
              <a:t>Carácter no económico</a:t>
            </a:r>
            <a:r>
              <a:rPr lang="es-ES" sz="1600" dirty="0">
                <a:ln/>
              </a:rPr>
              <a:t>, NO consiste en la oferta de bienes y servicios en mercado alguno</a:t>
            </a:r>
          </a:p>
          <a:p>
            <a:pPr marL="351782" indent="-228320">
              <a:buFont typeface="Arial" panose="020B0604020202020204" pitchFamily="34" charset="0"/>
              <a:buChar char="•"/>
            </a:pPr>
            <a:r>
              <a:rPr sz="1600" dirty="0" err="1"/>
              <a:t>Necesaria</a:t>
            </a:r>
            <a:r>
              <a:rPr sz="1600" dirty="0"/>
              <a:t> participación, como </a:t>
            </a:r>
            <a:r>
              <a:rPr sz="1600" u="sng" dirty="0"/>
              <a:t>servicio externo</a:t>
            </a:r>
            <a:r>
              <a:rPr sz="1600" dirty="0"/>
              <a:t>, de mínimo un organismo de investigación o IITT (no </a:t>
            </a:r>
            <a:r>
              <a:rPr sz="1600" dirty="0" err="1"/>
              <a:t>copropietarios</a:t>
            </a:r>
            <a:r>
              <a:rPr sz="1600" dirty="0"/>
              <a:t> de los resultados)</a:t>
            </a:r>
          </a:p>
          <a:p>
            <a:pPr marL="351782" indent="-228320">
              <a:buFont typeface="Arial" panose="020B0604020202020204" pitchFamily="34" charset="0"/>
              <a:buChar char="•"/>
            </a:pPr>
            <a:r>
              <a:rPr sz="1600" dirty="0"/>
              <a:t>Obligatoria la </a:t>
            </a:r>
            <a:r>
              <a:rPr sz="1600" u="sng" dirty="0" err="1"/>
              <a:t>publicación</a:t>
            </a:r>
            <a:r>
              <a:rPr sz="1600" u="sng" dirty="0"/>
              <a:t>, difusión y promoción en ámbitos empresariales</a:t>
            </a:r>
            <a:r>
              <a:rPr sz="1600" dirty="0"/>
              <a:t> de los resultados directamente relacionados con  el </a:t>
            </a:r>
            <a:r>
              <a:rPr lang="es-ES" sz="1600" dirty="0"/>
              <a:t>p</a:t>
            </a:r>
            <a:r>
              <a:rPr sz="1600" dirty="0" err="1"/>
              <a:t>royecto</a:t>
            </a:r>
            <a:endParaRPr lang="es-ES" sz="1600" dirty="0"/>
          </a:p>
          <a:p>
            <a:r>
              <a:rPr lang="es-ES" sz="1600" b="1" dirty="0"/>
              <a:t>Línea 1:   	</a:t>
            </a:r>
          </a:p>
          <a:p>
            <a:endParaRPr lang="es-ES" sz="1600" b="1" dirty="0"/>
          </a:p>
          <a:p>
            <a:endParaRPr lang="es-ES" sz="1600" b="1" dirty="0"/>
          </a:p>
          <a:p>
            <a:endParaRPr lang="es-ES" sz="1600" dirty="0"/>
          </a:p>
          <a:p>
            <a:r>
              <a:rPr lang="es-ES" sz="1600" b="1" dirty="0"/>
              <a:t>Línea 2:          </a:t>
            </a:r>
            <a:endParaRPr lang="es-ES" sz="1600" dirty="0"/>
          </a:p>
          <a:p>
            <a:endParaRPr sz="1598" dirty="0"/>
          </a:p>
        </p:txBody>
      </p:sp>
      <p:sp>
        <p:nvSpPr>
          <p:cNvPr id="14" name="object 14"/>
          <p:cNvSpPr txBox="1"/>
          <p:nvPr/>
        </p:nvSpPr>
        <p:spPr>
          <a:xfrm>
            <a:off x="2108011" y="5542040"/>
            <a:ext cx="9269118" cy="1154630"/>
          </a:xfrm>
          <a:prstGeom prst="rect">
            <a:avLst/>
          </a:prstGeom>
          <a:noFill/>
        </p:spPr>
        <p:txBody>
          <a:bodyPr vert="horz" wrap="square" lIns="0" tIns="54120" rIns="0" bIns="0" rtlCol="0">
            <a:spAutoFit/>
          </a:bodyPr>
          <a:lstStyle>
            <a:defPPr>
              <a:defRPr lang="es-ES"/>
            </a:defPPr>
            <a:lvl1pPr marL="264160" marR="80645" indent="-171450" algn="just">
              <a:lnSpc>
                <a:spcPct val="100000"/>
              </a:lnSpc>
              <a:spcBef>
                <a:spcPts val="320"/>
              </a:spcBef>
              <a:buFont typeface="Arial" panose="020B0604020202020204" pitchFamily="34" charset="0"/>
              <a:buChar char="•"/>
              <a:defRPr sz="1050">
                <a:latin typeface="Calibri"/>
                <a:cs typeface="Calibri"/>
              </a:defRPr>
            </a:lvl1pPr>
          </a:lstStyle>
          <a:p>
            <a:r>
              <a:rPr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1600" b="1" dirty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  <a:r>
              <a:rPr lang="es-E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 Coste elegible del proyecto entre 50.000 y 200.000 euros. Intensidad: </a:t>
            </a:r>
            <a:r>
              <a:rPr lang="es-ES" sz="1600" b="1" dirty="0">
                <a:latin typeface="Calibri" panose="020F0502020204030204" pitchFamily="34" charset="0"/>
                <a:cs typeface="Calibri" panose="020F0502020204030204" pitchFamily="34" charset="0"/>
              </a:rPr>
              <a:t>100%. </a:t>
            </a:r>
          </a:p>
          <a:p>
            <a:r>
              <a:rPr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Línea</a:t>
            </a:r>
            <a:r>
              <a:rPr sz="1600" b="1" dirty="0">
                <a:latin typeface="Calibri" panose="020F0502020204030204" pitchFamily="34" charset="0"/>
                <a:cs typeface="Calibri" panose="020F0502020204030204" pitchFamily="34" charset="0"/>
              </a:rPr>
              <a:t> 2: </a:t>
            </a:r>
            <a:r>
              <a:rPr lang="es-E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Coste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 elegible del proyecto entre 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0.000 y 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400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.000 euros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. Intensidad: </a:t>
            </a:r>
            <a:r>
              <a:rPr lang="es-ES" sz="1600" b="1" dirty="0">
                <a:latin typeface="Calibri" panose="020F0502020204030204" pitchFamily="34" charset="0"/>
                <a:cs typeface="Calibri" panose="020F0502020204030204" pitchFamily="34" charset="0"/>
              </a:rPr>
              <a:t>100% - 95% - 90%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es-ES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OCS:</a:t>
            </a:r>
            <a:r>
              <a:rPr lang="es-ES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598" dirty="0">
                <a:solidFill>
                  <a:srgbClr val="FF0000"/>
                </a:solidFill>
              </a:rPr>
              <a:t>40% de los costes de personal válidamente justificados </a:t>
            </a:r>
            <a:endParaRPr lang="es-ES" sz="16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sz="1598" dirty="0">
              <a:latin typeface="+mn-l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027186" y="6203950"/>
            <a:ext cx="680011" cy="6758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5"/>
          <p:cNvSpPr txBox="1"/>
          <p:nvPr/>
        </p:nvSpPr>
        <p:spPr>
          <a:xfrm>
            <a:off x="1795493" y="1004206"/>
            <a:ext cx="3355857" cy="299433"/>
          </a:xfrm>
          <a:prstGeom prst="rect">
            <a:avLst/>
          </a:prstGeom>
          <a:solidFill>
            <a:srgbClr val="92D050">
              <a:alpha val="12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just">
              <a:lnSpc>
                <a:spcPts val="1400"/>
              </a:lnSpc>
              <a:spcBef>
                <a:spcPts val="200"/>
              </a:spcBef>
              <a:buFontTx/>
              <a:buNone/>
              <a:defRPr sz="1600">
                <a:latin typeface="+mn-lt"/>
                <a:cs typeface="Posterama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b="1" dirty="0">
                <a:solidFill>
                  <a:schemeClr val="tx1"/>
                </a:solidFill>
              </a:rPr>
              <a:t>Requisitos</a:t>
            </a:r>
          </a:p>
        </p:txBody>
      </p:sp>
      <p:sp>
        <p:nvSpPr>
          <p:cNvPr id="11" name="object 15"/>
          <p:cNvSpPr txBox="1"/>
          <p:nvPr/>
        </p:nvSpPr>
        <p:spPr>
          <a:xfrm>
            <a:off x="1758820" y="5235418"/>
            <a:ext cx="3355857" cy="274937"/>
          </a:xfrm>
          <a:prstGeom prst="rect">
            <a:avLst/>
          </a:prstGeom>
          <a:solidFill>
            <a:srgbClr val="92D050">
              <a:alpha val="12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just">
              <a:lnSpc>
                <a:spcPts val="1400"/>
              </a:lnSpc>
              <a:spcBef>
                <a:spcPts val="200"/>
              </a:spcBef>
              <a:buFontTx/>
              <a:buNone/>
              <a:defRPr sz="1600" b="1">
                <a:solidFill>
                  <a:schemeClr val="tx1"/>
                </a:solidFill>
                <a:cs typeface="Posterama" pitchFamily="34" charset="0"/>
              </a:defRPr>
            </a:lvl1pPr>
          </a:lstStyle>
          <a:p>
            <a:r>
              <a:rPr lang="es-ES" dirty="0"/>
              <a:t>Ayudas</a:t>
            </a:r>
            <a:endParaRPr dirty="0"/>
          </a:p>
        </p:txBody>
      </p:sp>
      <p:sp>
        <p:nvSpPr>
          <p:cNvPr id="16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sp>
        <p:nvSpPr>
          <p:cNvPr id="17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420688" y="6019800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10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sp>
        <p:nvSpPr>
          <p:cNvPr id="21" name="object 2"/>
          <p:cNvSpPr txBox="1">
            <a:spLocks/>
          </p:cNvSpPr>
          <p:nvPr/>
        </p:nvSpPr>
        <p:spPr>
          <a:xfrm>
            <a:off x="252294" y="167483"/>
            <a:ext cx="10040731" cy="630923"/>
          </a:xfrm>
          <a:prstGeom prst="rect">
            <a:avLst/>
          </a:prstGeom>
        </p:spPr>
        <p:txBody>
          <a:bodyPr vert="horz" wrap="square" lIns="0" tIns="15221" rIns="0" bIns="0" rtlCol="0" anchor="t" anchorCtr="0">
            <a:spAutoFit/>
          </a:bodyPr>
          <a:lstStyle>
            <a:defPPr>
              <a:defRPr lang="es-ES"/>
            </a:defPPr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s-ES" sz="4800" kern="1200" cap="all" spc="300" baseline="0">
                <a:solidFill>
                  <a:schemeClr val="tx1"/>
                </a:solidFill>
                <a:latin typeface="+mj-lt"/>
                <a:ea typeface="+mj-ea"/>
                <a:cs typeface="Posterama" panose="020B0504020200020000" pitchFamily="34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9pPr>
          </a:lstStyle>
          <a:p>
            <a:pPr marL="16913">
              <a:lnSpc>
                <a:spcPct val="100000"/>
              </a:lnSpc>
              <a:spcBef>
                <a:spcPts val="120"/>
              </a:spcBef>
            </a:pPr>
            <a:r>
              <a:rPr lang="es-ES" sz="2000" cap="none" spc="-20" dirty="0">
                <a:latin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es-ES" sz="2000" b="1" cap="none" spc="-20" dirty="0">
                <a:latin typeface="Calibri" panose="020F0502020204030204" pitchFamily="34" charset="0"/>
                <a:cs typeface="Calibri" panose="020F0502020204030204" pitchFamily="34" charset="0"/>
              </a:rPr>
              <a:t> Valorización </a:t>
            </a:r>
            <a:r>
              <a:rPr lang="es-ES" sz="2000" cap="none" spc="-7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ES" sz="2000" cap="none" spc="-20" dirty="0">
                <a:latin typeface="Calibri" panose="020F0502020204030204" pitchFamily="34" charset="0"/>
                <a:cs typeface="Calibri" panose="020F0502020204030204" pitchFamily="34" charset="0"/>
              </a:rPr>
              <a:t>transferencia de resultados de investigación</a:t>
            </a:r>
            <a:br>
              <a:rPr lang="es-ES" sz="2000" cap="none" spc="-2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000" cap="none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cap="none" spc="-7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ES" sz="2000" cap="none" spc="-13" dirty="0"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lang="es-ES" sz="2000" cap="none" spc="186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cap="none" spc="-13" dirty="0">
                <a:latin typeface="Calibri" panose="020F0502020204030204" pitchFamily="34" charset="0"/>
                <a:cs typeface="Calibri" panose="020F0502020204030204" pitchFamily="34" charset="0"/>
              </a:rPr>
              <a:t>empresas</a:t>
            </a:r>
          </a:p>
        </p:txBody>
      </p:sp>
      <p:grpSp>
        <p:nvGrpSpPr>
          <p:cNvPr id="23" name="Grupo 22"/>
          <p:cNvGrpSpPr/>
          <p:nvPr/>
        </p:nvGrpSpPr>
        <p:grpSpPr>
          <a:xfrm>
            <a:off x="289175" y="1341258"/>
            <a:ext cx="1469645" cy="3935222"/>
            <a:chOff x="345825" y="825174"/>
            <a:chExt cx="1469645" cy="3935222"/>
          </a:xfrm>
        </p:grpSpPr>
        <p:sp>
          <p:nvSpPr>
            <p:cNvPr id="24" name="object 8"/>
            <p:cNvSpPr/>
            <p:nvPr/>
          </p:nvSpPr>
          <p:spPr>
            <a:xfrm>
              <a:off x="952377" y="82517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9"/>
            <p:cNvSpPr/>
            <p:nvPr/>
          </p:nvSpPr>
          <p:spPr>
            <a:xfrm>
              <a:off x="345825" y="82517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30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10"/>
            <p:cNvSpPr/>
            <p:nvPr/>
          </p:nvSpPr>
          <p:spPr>
            <a:xfrm>
              <a:off x="647577" y="137381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11"/>
            <p:cNvSpPr/>
            <p:nvPr/>
          </p:nvSpPr>
          <p:spPr>
            <a:xfrm>
              <a:off x="647577" y="137381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12"/>
            <p:cNvSpPr/>
            <p:nvPr/>
          </p:nvSpPr>
          <p:spPr>
            <a:xfrm>
              <a:off x="1254130" y="137381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5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5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5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13"/>
            <p:cNvSpPr/>
            <p:nvPr/>
          </p:nvSpPr>
          <p:spPr>
            <a:xfrm>
              <a:off x="1254130" y="137381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5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5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5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14"/>
            <p:cNvSpPr/>
            <p:nvPr/>
          </p:nvSpPr>
          <p:spPr>
            <a:xfrm>
              <a:off x="952377" y="1922455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0" y="140207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7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15"/>
            <p:cNvSpPr/>
            <p:nvPr/>
          </p:nvSpPr>
          <p:spPr>
            <a:xfrm>
              <a:off x="952377" y="1922455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560832" y="140207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7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16"/>
            <p:cNvSpPr/>
            <p:nvPr/>
          </p:nvSpPr>
          <p:spPr>
            <a:xfrm>
              <a:off x="345825" y="1922455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30">
                  <a:moveTo>
                    <a:pt x="280416" y="0"/>
                  </a:moveTo>
                  <a:lnTo>
                    <a:pt x="0" y="140207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7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17"/>
            <p:cNvSpPr/>
            <p:nvPr/>
          </p:nvSpPr>
          <p:spPr>
            <a:xfrm>
              <a:off x="345825" y="1922455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30">
                  <a:moveTo>
                    <a:pt x="280416" y="0"/>
                  </a:moveTo>
                  <a:lnTo>
                    <a:pt x="560832" y="140207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7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8"/>
            <p:cNvSpPr/>
            <p:nvPr/>
          </p:nvSpPr>
          <p:spPr>
            <a:xfrm>
              <a:off x="647577" y="246804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0" y="140207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7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19"/>
            <p:cNvSpPr/>
            <p:nvPr/>
          </p:nvSpPr>
          <p:spPr>
            <a:xfrm>
              <a:off x="647577" y="246804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560832" y="140207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7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20"/>
            <p:cNvSpPr/>
            <p:nvPr/>
          </p:nvSpPr>
          <p:spPr>
            <a:xfrm>
              <a:off x="1254130" y="246804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5" y="0"/>
                  </a:moveTo>
                  <a:lnTo>
                    <a:pt x="0" y="140207"/>
                  </a:lnTo>
                  <a:lnTo>
                    <a:pt x="0" y="505968"/>
                  </a:lnTo>
                  <a:lnTo>
                    <a:pt x="280415" y="646176"/>
                  </a:lnTo>
                  <a:lnTo>
                    <a:pt x="560832" y="505968"/>
                  </a:lnTo>
                  <a:lnTo>
                    <a:pt x="560832" y="140207"/>
                  </a:lnTo>
                  <a:lnTo>
                    <a:pt x="280415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21"/>
            <p:cNvSpPr/>
            <p:nvPr/>
          </p:nvSpPr>
          <p:spPr>
            <a:xfrm>
              <a:off x="1254130" y="246804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5" y="0"/>
                  </a:moveTo>
                  <a:lnTo>
                    <a:pt x="560832" y="140207"/>
                  </a:lnTo>
                  <a:lnTo>
                    <a:pt x="560832" y="505968"/>
                  </a:lnTo>
                  <a:lnTo>
                    <a:pt x="280415" y="646176"/>
                  </a:lnTo>
                  <a:lnTo>
                    <a:pt x="0" y="505968"/>
                  </a:lnTo>
                  <a:lnTo>
                    <a:pt x="0" y="140207"/>
                  </a:lnTo>
                  <a:lnTo>
                    <a:pt x="280415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22"/>
            <p:cNvSpPr/>
            <p:nvPr/>
          </p:nvSpPr>
          <p:spPr>
            <a:xfrm>
              <a:off x="952377" y="301668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23"/>
            <p:cNvSpPr/>
            <p:nvPr/>
          </p:nvSpPr>
          <p:spPr>
            <a:xfrm>
              <a:off x="952377" y="301668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24"/>
            <p:cNvSpPr/>
            <p:nvPr/>
          </p:nvSpPr>
          <p:spPr>
            <a:xfrm>
              <a:off x="345825" y="301668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25"/>
            <p:cNvSpPr/>
            <p:nvPr/>
          </p:nvSpPr>
          <p:spPr>
            <a:xfrm>
              <a:off x="345825" y="301668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26"/>
            <p:cNvSpPr/>
            <p:nvPr/>
          </p:nvSpPr>
          <p:spPr>
            <a:xfrm>
              <a:off x="647577" y="356532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27"/>
            <p:cNvSpPr/>
            <p:nvPr/>
          </p:nvSpPr>
          <p:spPr>
            <a:xfrm>
              <a:off x="647577" y="356532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28"/>
            <p:cNvSpPr/>
            <p:nvPr/>
          </p:nvSpPr>
          <p:spPr>
            <a:xfrm>
              <a:off x="1254130" y="356532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5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5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5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29"/>
            <p:cNvSpPr/>
            <p:nvPr/>
          </p:nvSpPr>
          <p:spPr>
            <a:xfrm>
              <a:off x="1254130" y="356532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5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5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5" y="0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30"/>
            <p:cNvSpPr/>
            <p:nvPr/>
          </p:nvSpPr>
          <p:spPr>
            <a:xfrm>
              <a:off x="952377" y="411396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31"/>
            <p:cNvSpPr/>
            <p:nvPr/>
          </p:nvSpPr>
          <p:spPr>
            <a:xfrm>
              <a:off x="952377" y="411396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32"/>
            <p:cNvSpPr/>
            <p:nvPr/>
          </p:nvSpPr>
          <p:spPr>
            <a:xfrm>
              <a:off x="345825" y="411396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33"/>
            <p:cNvSpPr/>
            <p:nvPr/>
          </p:nvSpPr>
          <p:spPr>
            <a:xfrm>
              <a:off x="345825" y="411396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" name="Rectángulo 3"/>
          <p:cNvSpPr/>
          <p:nvPr/>
        </p:nvSpPr>
        <p:spPr>
          <a:xfrm>
            <a:off x="3046502" y="3188832"/>
            <a:ext cx="746548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La entidad solicitante ha de ser </a:t>
            </a:r>
            <a:r>
              <a:rPr lang="es-E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propietaria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o copropietaria de los </a:t>
            </a:r>
            <a:r>
              <a:rPr lang="es-E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resultados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 de investigación (más del 50% de  propiedad en la CV)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Un resultado de investigación por solicitud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Nivel de madurez tecnológica entre TRL-4 y TRL-7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Limitación de proyectos por entidad solicitante (25)</a:t>
            </a:r>
          </a:p>
          <a:p>
            <a:endParaRPr lang="es-E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Un mismo grupo, instituto o instituto mixto sólo puede presentar 1 solicitud.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Coordinación con agentes de innovación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E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1" name="Imagen 50" descr="C:\Users\alvarez\AppData\Local\Microsoft\Windows\INetCache\Content.Word\GVA+aci_ara+ivacei+descriptor_ES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192" y="110209"/>
            <a:ext cx="3293745" cy="514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3136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02" name="Rectángulo 46101"/>
          <p:cNvSpPr/>
          <p:nvPr/>
        </p:nvSpPr>
        <p:spPr>
          <a:xfrm>
            <a:off x="1091682" y="1247775"/>
            <a:ext cx="10444681" cy="301625"/>
          </a:xfrm>
          <a:prstGeom prst="rect">
            <a:avLst/>
          </a:prstGeom>
          <a:solidFill>
            <a:srgbClr val="92D050">
              <a:alpha val="12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6103" name="Rectángulo 46102"/>
          <p:cNvSpPr/>
          <p:nvPr/>
        </p:nvSpPr>
        <p:spPr>
          <a:xfrm>
            <a:off x="1101790" y="2846085"/>
            <a:ext cx="10444681" cy="303212"/>
          </a:xfrm>
          <a:prstGeom prst="rect">
            <a:avLst/>
          </a:prstGeom>
          <a:solidFill>
            <a:srgbClr val="92D050">
              <a:alpha val="12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6104" name="Rectángulo 46103"/>
          <p:cNvSpPr/>
          <p:nvPr/>
        </p:nvSpPr>
        <p:spPr>
          <a:xfrm>
            <a:off x="1091682" y="4394800"/>
            <a:ext cx="10444681" cy="301625"/>
          </a:xfrm>
          <a:prstGeom prst="rect">
            <a:avLst/>
          </a:prstGeom>
          <a:solidFill>
            <a:srgbClr val="92D050">
              <a:alpha val="12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5605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8A1BFC9E-E1FA-421E-A51E-7FC89ECF73BB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11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cxnSp>
        <p:nvCxnSpPr>
          <p:cNvPr id="19" name="Conector recto 18" descr="&quot;&quot;"/>
          <p:cNvCxnSpPr>
            <a:cxnSpLocks/>
          </p:cNvCxnSpPr>
          <p:nvPr/>
        </p:nvCxnSpPr>
        <p:spPr>
          <a:xfrm>
            <a:off x="649288" y="3429000"/>
            <a:ext cx="0" cy="23622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Gráfico 12" descr="Monedas"/>
          <p:cNvPicPr>
            <a:picLocks noChangeAspect="1"/>
          </p:cNvPicPr>
          <p:nvPr/>
        </p:nvPicPr>
        <p:blipFill>
          <a:blip r:embed="rId3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646296" y="815367"/>
            <a:ext cx="490016" cy="426666"/>
          </a:xfrm>
          <a:prstGeom prst="rect">
            <a:avLst/>
          </a:prstGeom>
        </p:spPr>
      </p:pic>
      <p:sp>
        <p:nvSpPr>
          <p:cNvPr id="7" name="object 3"/>
          <p:cNvSpPr/>
          <p:nvPr/>
        </p:nvSpPr>
        <p:spPr>
          <a:xfrm>
            <a:off x="7928937" y="6223000"/>
            <a:ext cx="645346" cy="635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>
              <a:latin typeface="+mn-lt"/>
            </a:endParaRPr>
          </a:p>
        </p:txBody>
      </p:sp>
      <p:sp>
        <p:nvSpPr>
          <p:cNvPr id="21" name="object 20"/>
          <p:cNvSpPr txBox="1"/>
          <p:nvPr/>
        </p:nvSpPr>
        <p:spPr>
          <a:xfrm>
            <a:off x="1196635" y="2809284"/>
            <a:ext cx="1398587" cy="581025"/>
          </a:xfrm>
          <a:prstGeom prst="rect">
            <a:avLst/>
          </a:prstGeom>
        </p:spPr>
        <p:txBody>
          <a:bodyPr lIns="0" tIns="86360" rIns="0" bIns="0">
            <a:spAutoFit/>
          </a:bodyPr>
          <a:lstStyle/>
          <a:p>
            <a:pPr marL="2540">
              <a:spcBef>
                <a:spcPts val="680"/>
              </a:spcBef>
              <a:defRPr/>
            </a:pPr>
            <a:r>
              <a:rPr lang="es-ES" sz="1400" spc="-15" dirty="0">
                <a:latin typeface="+mn-lt"/>
                <a:cs typeface="Calibri"/>
              </a:rPr>
              <a:t>LÍNEA</a:t>
            </a:r>
            <a:r>
              <a:rPr lang="es-ES" sz="1400" spc="30" dirty="0">
                <a:latin typeface="+mn-lt"/>
                <a:cs typeface="Calibri"/>
              </a:rPr>
              <a:t> </a:t>
            </a:r>
            <a:r>
              <a:rPr lang="es-ES" sz="1400" spc="-5" dirty="0">
                <a:latin typeface="+mn-lt"/>
                <a:cs typeface="Calibri"/>
              </a:rPr>
              <a:t>2</a:t>
            </a:r>
            <a:endParaRPr lang="es-ES" sz="1400" dirty="0">
              <a:latin typeface="+mn-lt"/>
              <a:cs typeface="Calibri"/>
            </a:endParaRPr>
          </a:p>
          <a:p>
            <a:pPr>
              <a:spcBef>
                <a:spcPts val="515"/>
              </a:spcBef>
              <a:defRPr/>
            </a:pPr>
            <a:r>
              <a:rPr lang="es-ES" sz="1400" spc="5" dirty="0">
                <a:latin typeface="+mn-lt"/>
                <a:cs typeface="Calibri"/>
              </a:rPr>
              <a:t>I</a:t>
            </a:r>
            <a:r>
              <a:rPr lang="es-ES" sz="1400" spc="-10" dirty="0">
                <a:latin typeface="+mn-lt"/>
                <a:cs typeface="Calibri"/>
              </a:rPr>
              <a:t>N</a:t>
            </a:r>
            <a:r>
              <a:rPr lang="es-ES" sz="1400" spc="-5" dirty="0">
                <a:latin typeface="+mn-lt"/>
                <a:cs typeface="Calibri"/>
              </a:rPr>
              <a:t>C</a:t>
            </a:r>
            <a:r>
              <a:rPr lang="es-ES" sz="1400" spc="-10" dirty="0">
                <a:latin typeface="+mn-lt"/>
                <a:cs typeface="Calibri"/>
              </a:rPr>
              <a:t>O</a:t>
            </a:r>
            <a:r>
              <a:rPr lang="es-ES" sz="1400" spc="-15" dirty="0">
                <a:latin typeface="+mn-lt"/>
                <a:cs typeface="Calibri"/>
              </a:rPr>
              <a:t>R</a:t>
            </a:r>
            <a:r>
              <a:rPr lang="es-ES" sz="1400" spc="-10" dirty="0">
                <a:latin typeface="+mn-lt"/>
                <a:cs typeface="Calibri"/>
              </a:rPr>
              <a:t>PO</a:t>
            </a:r>
            <a:r>
              <a:rPr lang="es-ES" sz="1400" spc="-40" dirty="0">
                <a:latin typeface="+mn-lt"/>
                <a:cs typeface="Calibri"/>
              </a:rPr>
              <a:t>R</a:t>
            </a:r>
            <a:r>
              <a:rPr lang="es-ES" sz="1400" dirty="0">
                <a:latin typeface="+mn-lt"/>
                <a:cs typeface="Calibri"/>
              </a:rPr>
              <a:t>A</a:t>
            </a:r>
            <a:r>
              <a:rPr lang="es-ES" sz="1400" spc="-5" dirty="0">
                <a:latin typeface="+mn-lt"/>
                <a:cs typeface="Calibri"/>
              </a:rPr>
              <a:t>C</a:t>
            </a:r>
            <a:r>
              <a:rPr lang="es-ES" sz="1400" spc="-15" dirty="0">
                <a:latin typeface="+mn-lt"/>
                <a:cs typeface="Calibri"/>
              </a:rPr>
              <a:t>I</a:t>
            </a:r>
            <a:r>
              <a:rPr lang="es-ES" sz="1400" dirty="0">
                <a:latin typeface="+mn-lt"/>
                <a:cs typeface="Calibri"/>
              </a:rPr>
              <a:t>Ó</a:t>
            </a:r>
          </a:p>
        </p:txBody>
      </p:sp>
      <p:sp>
        <p:nvSpPr>
          <p:cNvPr id="31" name="object 24"/>
          <p:cNvSpPr txBox="1"/>
          <p:nvPr/>
        </p:nvSpPr>
        <p:spPr>
          <a:xfrm>
            <a:off x="1196635" y="1231770"/>
            <a:ext cx="1574557" cy="966290"/>
          </a:xfrm>
          <a:prstGeom prst="rect">
            <a:avLst/>
          </a:prstGeom>
        </p:spPr>
        <p:txBody>
          <a:bodyPr wrap="square" lIns="0" tIns="70485" rIns="0" bIns="0">
            <a:spAutoFit/>
          </a:bodyPr>
          <a:lstStyle/>
          <a:p>
            <a:pPr marL="4445">
              <a:spcBef>
                <a:spcPts val="555"/>
              </a:spcBef>
              <a:defRPr/>
            </a:pPr>
            <a:r>
              <a:rPr lang="es-ES" sz="1400" spc="-15" dirty="0">
                <a:latin typeface="+mn-lt"/>
                <a:cs typeface="Calibri"/>
              </a:rPr>
              <a:t>LÍNEAS</a:t>
            </a:r>
            <a:r>
              <a:rPr lang="es-ES" sz="1400" spc="30" dirty="0">
                <a:latin typeface="+mn-lt"/>
                <a:cs typeface="Calibri"/>
              </a:rPr>
              <a:t> </a:t>
            </a:r>
            <a:r>
              <a:rPr lang="es-ES" sz="1400" spc="-5" dirty="0">
                <a:latin typeface="+mn-lt"/>
                <a:cs typeface="Calibri"/>
              </a:rPr>
              <a:t>1 y 4</a:t>
            </a:r>
            <a:endParaRPr lang="es-ES" sz="1400" dirty="0">
              <a:latin typeface="+mn-lt"/>
              <a:cs typeface="Calibri"/>
            </a:endParaRPr>
          </a:p>
          <a:p>
            <a:pPr>
              <a:lnSpc>
                <a:spcPts val="1620"/>
              </a:lnSpc>
              <a:spcBef>
                <a:spcPts val="455"/>
              </a:spcBef>
              <a:defRPr/>
            </a:pPr>
            <a:r>
              <a:rPr lang="es-ES" sz="1400" spc="-15" dirty="0">
                <a:latin typeface="+mn-lt"/>
                <a:cs typeface="Calibri"/>
              </a:rPr>
              <a:t>AGENTES</a:t>
            </a:r>
            <a:r>
              <a:rPr lang="es-ES" sz="1400" spc="-35" dirty="0">
                <a:latin typeface="+mn-lt"/>
                <a:cs typeface="Calibri"/>
              </a:rPr>
              <a:t> </a:t>
            </a:r>
            <a:r>
              <a:rPr lang="es-ES" sz="1400" spc="-15" dirty="0">
                <a:latin typeface="+mn-lt"/>
                <a:cs typeface="Calibri"/>
              </a:rPr>
              <a:t>DE</a:t>
            </a:r>
            <a:endParaRPr lang="es-ES" sz="1400" dirty="0">
              <a:latin typeface="+mn-lt"/>
              <a:cs typeface="Calibri"/>
            </a:endParaRPr>
          </a:p>
          <a:p>
            <a:pPr marL="3810">
              <a:lnSpc>
                <a:spcPts val="1620"/>
              </a:lnSpc>
              <a:defRPr/>
            </a:pPr>
            <a:r>
              <a:rPr lang="es-ES" sz="1400" spc="-10" dirty="0">
                <a:latin typeface="+mn-lt"/>
                <a:cs typeface="Calibri"/>
              </a:rPr>
              <a:t>INNOVACIÓN Y PROXIMIDAD</a:t>
            </a:r>
            <a:endParaRPr lang="es-ES" sz="1400" dirty="0">
              <a:latin typeface="+mn-lt"/>
              <a:cs typeface="Calibri"/>
            </a:endParaRPr>
          </a:p>
        </p:txBody>
      </p:sp>
      <p:sp>
        <p:nvSpPr>
          <p:cNvPr id="43011" name="object 28"/>
          <p:cNvSpPr txBox="1"/>
          <p:nvPr/>
        </p:nvSpPr>
        <p:spPr>
          <a:xfrm>
            <a:off x="1178510" y="4394800"/>
            <a:ext cx="1365250" cy="565150"/>
          </a:xfrm>
          <a:prstGeom prst="rect">
            <a:avLst/>
          </a:prstGeom>
        </p:spPr>
        <p:txBody>
          <a:bodyPr lIns="0" tIns="70485" rIns="0" bIns="0">
            <a:spAutoFit/>
          </a:bodyPr>
          <a:lstStyle/>
          <a:p>
            <a:pPr marL="5715">
              <a:spcBef>
                <a:spcPts val="555"/>
              </a:spcBef>
              <a:defRPr/>
            </a:pPr>
            <a:r>
              <a:rPr lang="es-ES" sz="1400" spc="-15" dirty="0">
                <a:latin typeface="+mn-lt"/>
                <a:cs typeface="Calibri"/>
              </a:rPr>
              <a:t>LÍNEA</a:t>
            </a:r>
            <a:r>
              <a:rPr lang="es-ES" sz="1400" spc="25" dirty="0">
                <a:latin typeface="+mn-lt"/>
                <a:cs typeface="Calibri"/>
              </a:rPr>
              <a:t> </a:t>
            </a:r>
            <a:r>
              <a:rPr lang="es-ES" sz="1400" spc="-5" dirty="0">
                <a:latin typeface="+mn-lt"/>
                <a:cs typeface="Calibri"/>
              </a:rPr>
              <a:t>3</a:t>
            </a:r>
            <a:endParaRPr lang="es-ES" sz="1400" dirty="0">
              <a:latin typeface="+mn-lt"/>
              <a:cs typeface="Calibri"/>
            </a:endParaRPr>
          </a:p>
          <a:p>
            <a:pPr>
              <a:spcBef>
                <a:spcPts val="455"/>
              </a:spcBef>
              <a:defRPr/>
            </a:pPr>
            <a:r>
              <a:rPr lang="es-ES" sz="1400" dirty="0">
                <a:latin typeface="+mn-lt"/>
                <a:cs typeface="Calibri"/>
              </a:rPr>
              <a:t>I</a:t>
            </a:r>
            <a:r>
              <a:rPr lang="es-ES" sz="1400" spc="-20" dirty="0">
                <a:latin typeface="+mn-lt"/>
                <a:cs typeface="Calibri"/>
              </a:rPr>
              <a:t>NN</a:t>
            </a:r>
            <a:r>
              <a:rPr lang="es-ES" sz="1400" dirty="0">
                <a:latin typeface="+mn-lt"/>
                <a:cs typeface="Calibri"/>
              </a:rPr>
              <a:t>O</a:t>
            </a:r>
            <a:r>
              <a:rPr lang="es-ES" sz="1400" spc="-20" dirty="0">
                <a:latin typeface="+mn-lt"/>
                <a:cs typeface="Calibri"/>
              </a:rPr>
              <a:t>D</a:t>
            </a:r>
            <a:r>
              <a:rPr lang="es-ES" sz="1400" dirty="0">
                <a:latin typeface="+mn-lt"/>
                <a:cs typeface="Calibri"/>
              </a:rPr>
              <a:t>OC</a:t>
            </a:r>
            <a:r>
              <a:rPr lang="es-ES" sz="1400" spc="-40" dirty="0">
                <a:latin typeface="+mn-lt"/>
                <a:cs typeface="Calibri"/>
              </a:rPr>
              <a:t>T</a:t>
            </a:r>
            <a:r>
              <a:rPr lang="es-ES" sz="1400" spc="-5" dirty="0">
                <a:latin typeface="+mn-lt"/>
                <a:cs typeface="Calibri"/>
              </a:rPr>
              <a:t>O</a:t>
            </a:r>
            <a:endParaRPr lang="es-ES" sz="1400" dirty="0">
              <a:latin typeface="+mn-lt"/>
              <a:cs typeface="Calibri"/>
            </a:endParaRPr>
          </a:p>
        </p:txBody>
      </p:sp>
      <p:sp>
        <p:nvSpPr>
          <p:cNvPr id="25616" name="object 29"/>
          <p:cNvSpPr txBox="1">
            <a:spLocks noChangeArrowheads="1"/>
          </p:cNvSpPr>
          <p:nvPr/>
        </p:nvSpPr>
        <p:spPr bwMode="auto">
          <a:xfrm>
            <a:off x="3944938" y="1589980"/>
            <a:ext cx="5057483" cy="109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2700" rIns="0" bIns="0">
            <a:spAutoFit/>
          </a:bodyPr>
          <a:lstStyle>
            <a:lvl1pPr marL="127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100"/>
              </a:spcBef>
              <a:buFontTx/>
              <a:buNone/>
            </a:pPr>
            <a:r>
              <a:rPr lang="es-ES" altLang="es-ES" sz="1400" dirty="0">
                <a:cs typeface="Calibri" panose="020F0502020204030204" pitchFamily="34" charset="0"/>
              </a:rPr>
              <a:t>Puesta en marcha y consolidación de una </a:t>
            </a:r>
            <a:r>
              <a:rPr lang="es-ES" altLang="es-ES" sz="1400" b="1" dirty="0">
                <a:solidFill>
                  <a:srgbClr val="E36C09"/>
                </a:solidFill>
                <a:cs typeface="Calibri" panose="020F0502020204030204" pitchFamily="34" charset="0"/>
              </a:rPr>
              <a:t>red de agentes de innovación </a:t>
            </a:r>
            <a:r>
              <a:rPr lang="es-ES" altLang="es-ES" sz="1400" dirty="0">
                <a:cs typeface="Calibri" panose="020F0502020204030204" pitchFamily="34" charset="0"/>
              </a:rPr>
              <a:t>en universidades, centros de  investigación, asociaciones empresariales, parques empresariales y tras entidades de apoyo a la innovación para </a:t>
            </a:r>
            <a:r>
              <a:rPr lang="es-ES" altLang="es-ES" sz="1400" u="sng" dirty="0">
                <a:cs typeface="Calibri" panose="020F0502020204030204" pitchFamily="34" charset="0"/>
              </a:rPr>
              <a:t>promover la explotación del conocimiento y su transferencia</a:t>
            </a:r>
            <a:r>
              <a:rPr lang="es-ES" altLang="es-ES" sz="1400" dirty="0">
                <a:cs typeface="Calibri" panose="020F0502020204030204" pitchFamily="34" charset="0"/>
              </a:rPr>
              <a:t> hacia las empresas e introducir factores de innovación en áreas industriales y territorios rurales.</a:t>
            </a:r>
          </a:p>
        </p:txBody>
      </p:sp>
      <p:sp>
        <p:nvSpPr>
          <p:cNvPr id="25617" name="object 30"/>
          <p:cNvSpPr txBox="1">
            <a:spLocks noChangeArrowheads="1"/>
          </p:cNvSpPr>
          <p:nvPr/>
        </p:nvSpPr>
        <p:spPr bwMode="auto">
          <a:xfrm>
            <a:off x="4035425" y="3234765"/>
            <a:ext cx="4966996" cy="109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2700" rIns="0" bIns="0">
            <a:spAutoFit/>
          </a:bodyPr>
          <a:lstStyle>
            <a:lvl1pPr marL="127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100"/>
              </a:spcBef>
              <a:buFontTx/>
              <a:buNone/>
            </a:pPr>
            <a:r>
              <a:rPr lang="es-ES" altLang="es-ES" sz="1400" dirty="0">
                <a:cs typeface="Calibri" panose="020F0502020204030204" pitchFamily="34" charset="0"/>
              </a:rPr>
              <a:t>Incentivar la </a:t>
            </a:r>
            <a:r>
              <a:rPr lang="es-ES" altLang="es-ES" sz="1400" b="1" dirty="0">
                <a:solidFill>
                  <a:srgbClr val="E36C09"/>
                </a:solidFill>
                <a:cs typeface="Calibri" panose="020F0502020204030204" pitchFamily="34" charset="0"/>
              </a:rPr>
              <a:t>contratación de personas investigadoras y tecnólogas </a:t>
            </a:r>
            <a:r>
              <a:rPr lang="es-ES" altLang="es-ES" sz="1400" dirty="0">
                <a:cs typeface="Calibri" panose="020F0502020204030204" pitchFamily="34" charset="0"/>
              </a:rPr>
              <a:t>que </a:t>
            </a:r>
            <a:r>
              <a:rPr lang="es-ES" altLang="es-ES" sz="1400" u="sng" dirty="0">
                <a:cs typeface="Calibri" panose="020F0502020204030204" pitchFamily="34" charset="0"/>
              </a:rPr>
              <a:t>desarrollen proyectos de </a:t>
            </a:r>
            <a:r>
              <a:rPr lang="es-ES" altLang="es-ES" sz="1400" u="sng" dirty="0" err="1">
                <a:cs typeface="Calibri" panose="020F0502020204030204" pitchFamily="34" charset="0"/>
              </a:rPr>
              <a:t>I+D+i</a:t>
            </a:r>
            <a:r>
              <a:rPr lang="es-ES" altLang="es-ES" sz="1400" dirty="0">
                <a:cs typeface="Calibri" panose="020F0502020204030204" pitchFamily="34" charset="0"/>
              </a:rPr>
              <a:t> o realicen la </a:t>
            </a:r>
            <a:r>
              <a:rPr lang="es-ES" altLang="es-ES" sz="1400" u="sng" dirty="0">
                <a:cs typeface="Calibri" panose="020F0502020204030204" pitchFamily="34" charset="0"/>
              </a:rPr>
              <a:t>implantación de tecnologías</a:t>
            </a:r>
            <a:r>
              <a:rPr lang="es-ES" altLang="es-ES" sz="1400" dirty="0">
                <a:cs typeface="Calibri" panose="020F0502020204030204" pitchFamily="34" charset="0"/>
              </a:rPr>
              <a:t> en empresas, o bien desarrollen proyectos que faciliten la consolidación de </a:t>
            </a:r>
            <a:r>
              <a:rPr lang="es-ES" altLang="es-ES" sz="1400" u="sng" dirty="0">
                <a:cs typeface="Calibri" panose="020F0502020204030204" pitchFamily="34" charset="0"/>
              </a:rPr>
              <a:t>nuevas empresas</a:t>
            </a:r>
            <a:r>
              <a:rPr lang="es-ES" altLang="es-ES" sz="1400" dirty="0">
                <a:cs typeface="Calibri" panose="020F0502020204030204" pitchFamily="34" charset="0"/>
              </a:rPr>
              <a:t> innovadoras.</a:t>
            </a:r>
          </a:p>
        </p:txBody>
      </p:sp>
      <p:sp>
        <p:nvSpPr>
          <p:cNvPr id="25618" name="object 31"/>
          <p:cNvSpPr txBox="1">
            <a:spLocks noChangeArrowheads="1"/>
          </p:cNvSpPr>
          <p:nvPr/>
        </p:nvSpPr>
        <p:spPr bwMode="auto">
          <a:xfrm>
            <a:off x="4035424" y="4779575"/>
            <a:ext cx="5000205" cy="109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2700" rIns="0" bIns="0">
            <a:spAutoFit/>
          </a:bodyPr>
          <a:lstStyle>
            <a:lvl1pPr marL="127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100"/>
              </a:spcBef>
              <a:buFontTx/>
              <a:buNone/>
            </a:pPr>
            <a:r>
              <a:rPr lang="es-ES" altLang="es-ES" sz="1400" dirty="0">
                <a:cs typeface="Calibri" panose="020F0502020204030204" pitchFamily="34" charset="0"/>
              </a:rPr>
              <a:t>Promover la </a:t>
            </a:r>
            <a:r>
              <a:rPr lang="es-ES" altLang="es-ES" sz="1400" b="1" dirty="0">
                <a:solidFill>
                  <a:srgbClr val="E36C09"/>
                </a:solidFill>
                <a:cs typeface="Calibri" panose="020F0502020204030204" pitchFamily="34" charset="0"/>
              </a:rPr>
              <a:t>formación de doctorandos industriales en las empresas</a:t>
            </a:r>
            <a:r>
              <a:rPr lang="es-ES" altLang="es-ES" sz="1400" dirty="0">
                <a:cs typeface="Calibri" panose="020F0502020204030204" pitchFamily="34" charset="0"/>
              </a:rPr>
              <a:t>, propiciando la adquisición de las habilidades necesarias para </a:t>
            </a:r>
            <a:r>
              <a:rPr lang="es-ES" altLang="es-ES" sz="1400" u="sng" dirty="0">
                <a:cs typeface="Calibri" panose="020F0502020204030204" pitchFamily="34" charset="0"/>
              </a:rPr>
              <a:t>desarrollar proyectos de I+D vinculados a tesis doctorales en entornos empresariales </a:t>
            </a:r>
            <a:r>
              <a:rPr lang="es-ES" altLang="es-ES" sz="1400" dirty="0">
                <a:cs typeface="Calibri" panose="020F0502020204030204" pitchFamily="34" charset="0"/>
              </a:rPr>
              <a:t>y así </a:t>
            </a:r>
            <a:r>
              <a:rPr lang="es-ES" altLang="es-ES" sz="1400" u="sng" dirty="0">
                <a:cs typeface="Calibri" panose="020F0502020204030204" pitchFamily="34" charset="0"/>
              </a:rPr>
              <a:t>incrementar el grado de tecnificación y capacidad innovadora </a:t>
            </a:r>
            <a:r>
              <a:rPr lang="es-ES" altLang="es-ES" sz="1400" dirty="0">
                <a:cs typeface="Calibri" panose="020F0502020204030204" pitchFamily="34" charset="0"/>
              </a:rPr>
              <a:t>de las plantillas de las empresas.</a:t>
            </a:r>
          </a:p>
        </p:txBody>
      </p:sp>
      <p:pic>
        <p:nvPicPr>
          <p:cNvPr id="25620" name="Gráfico 43032" descr="Conexiones contorn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061" y="1560436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621" name="Grupo 46092"/>
          <p:cNvGrpSpPr>
            <a:grpSpLocks/>
          </p:cNvGrpSpPr>
          <p:nvPr/>
        </p:nvGrpSpPr>
        <p:grpSpPr bwMode="auto">
          <a:xfrm>
            <a:off x="2751819" y="3232640"/>
            <a:ext cx="766762" cy="793750"/>
            <a:chOff x="4042655" y="3488715"/>
            <a:chExt cx="767523" cy="794498"/>
          </a:xfrm>
        </p:grpSpPr>
        <p:pic>
          <p:nvPicPr>
            <p:cNvPr id="25637" name="Gráfico 43030" descr="Mujer programadora con relleno sólid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2655" y="3488715"/>
              <a:ext cx="483079" cy="483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8" name="Gráfico 43036" descr="Microscopio con relleno sólido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2574" y="3976537"/>
              <a:ext cx="306691" cy="306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9" name="Gráfico 43038" descr="Torre de telecomunicaciones con relleno sólido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9539" y="3720708"/>
              <a:ext cx="430639" cy="430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2" name="Grupo 46085"/>
          <p:cNvGrpSpPr>
            <a:grpSpLocks/>
          </p:cNvGrpSpPr>
          <p:nvPr/>
        </p:nvGrpSpPr>
        <p:grpSpPr bwMode="auto">
          <a:xfrm>
            <a:off x="2769605" y="4779575"/>
            <a:ext cx="852488" cy="835025"/>
            <a:chOff x="1857856" y="5072958"/>
            <a:chExt cx="852694" cy="835350"/>
          </a:xfrm>
        </p:grpSpPr>
        <p:pic>
          <p:nvPicPr>
            <p:cNvPr id="25634" name="Gráfico 43028" descr="Aula de clases con relleno sólido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7856" y="5072958"/>
              <a:ext cx="568462" cy="566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5" name="Gráfico 46080" descr="Soldadora con relleno sólido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585" y="5401699"/>
              <a:ext cx="423965" cy="422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6" name="Gráfico 46083" descr="Procesador con relleno sólido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5359" y="5612918"/>
              <a:ext cx="295346" cy="295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6090" name="CuadroTexto 46089"/>
          <p:cNvSpPr txBox="1"/>
          <p:nvPr/>
        </p:nvSpPr>
        <p:spPr>
          <a:xfrm>
            <a:off x="9674225" y="1781669"/>
            <a:ext cx="1106487" cy="30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1400" dirty="0">
                <a:latin typeface="+mn-lt"/>
              </a:rPr>
              <a:t>hasta 100%. </a:t>
            </a:r>
            <a:endParaRPr lang="es-ES" sz="1400" dirty="0"/>
          </a:p>
        </p:txBody>
      </p:sp>
      <p:grpSp>
        <p:nvGrpSpPr>
          <p:cNvPr id="25624" name="Grupo 46095"/>
          <p:cNvGrpSpPr>
            <a:grpSpLocks/>
          </p:cNvGrpSpPr>
          <p:nvPr/>
        </p:nvGrpSpPr>
        <p:grpSpPr bwMode="auto">
          <a:xfrm>
            <a:off x="9236197" y="4862058"/>
            <a:ext cx="2162222" cy="738664"/>
            <a:chOff x="9421844" y="3273607"/>
            <a:chExt cx="1603468" cy="738679"/>
          </a:xfrm>
        </p:grpSpPr>
        <p:sp>
          <p:nvSpPr>
            <p:cNvPr id="46091" name="CuadroTexto 46090"/>
            <p:cNvSpPr txBox="1"/>
            <p:nvPr/>
          </p:nvSpPr>
          <p:spPr>
            <a:xfrm>
              <a:off x="9421844" y="3273607"/>
              <a:ext cx="1603468" cy="73867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s-ES" sz="1400" dirty="0">
                  <a:latin typeface="+mn-lt"/>
                </a:rPr>
                <a:t>30% (GE) - 50% ( pyme)</a:t>
              </a:r>
            </a:p>
            <a:p>
              <a:pPr algn="ctr">
                <a:defRPr/>
              </a:pPr>
              <a:r>
                <a:rPr lang="es-ES" sz="1400" dirty="0">
                  <a:latin typeface="+mn-lt"/>
                </a:rPr>
                <a:t>+ </a:t>
              </a:r>
            </a:p>
            <a:p>
              <a:pPr algn="ctr">
                <a:defRPr/>
              </a:pPr>
              <a:r>
                <a:rPr lang="es-ES" sz="1400" dirty="0">
                  <a:latin typeface="+mn-lt"/>
                </a:rPr>
                <a:t>5% </a:t>
              </a:r>
              <a:endParaRPr lang="es-ES" sz="1400" dirty="0"/>
            </a:p>
          </p:txBody>
        </p:sp>
        <p:pic>
          <p:nvPicPr>
            <p:cNvPr id="25633" name="Gráfico 46091" descr="Mujer programadora con relleno sólido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15498" y="3680196"/>
              <a:ext cx="276256" cy="276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6101" name="CuadroTexto 46100"/>
          <p:cNvSpPr txBox="1"/>
          <p:nvPr/>
        </p:nvSpPr>
        <p:spPr>
          <a:xfrm>
            <a:off x="9761538" y="901725"/>
            <a:ext cx="927100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1200" dirty="0">
                <a:latin typeface="+mn-lt"/>
              </a:rPr>
              <a:t>Intensidad</a:t>
            </a:r>
            <a:endParaRPr lang="es-ES" sz="1200" dirty="0"/>
          </a:p>
        </p:txBody>
      </p:sp>
      <p:grpSp>
        <p:nvGrpSpPr>
          <p:cNvPr id="43" name="Grupo 46095"/>
          <p:cNvGrpSpPr>
            <a:grpSpLocks/>
          </p:cNvGrpSpPr>
          <p:nvPr/>
        </p:nvGrpSpPr>
        <p:grpSpPr bwMode="auto">
          <a:xfrm>
            <a:off x="9236197" y="3389565"/>
            <a:ext cx="2162222" cy="738664"/>
            <a:chOff x="9353455" y="3273489"/>
            <a:chExt cx="1603468" cy="738679"/>
          </a:xfrm>
        </p:grpSpPr>
        <p:sp>
          <p:nvSpPr>
            <p:cNvPr id="44" name="CuadroTexto 43"/>
            <p:cNvSpPr txBox="1"/>
            <p:nvPr/>
          </p:nvSpPr>
          <p:spPr>
            <a:xfrm>
              <a:off x="9353455" y="3273489"/>
              <a:ext cx="1603468" cy="73867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s-ES" sz="1400" dirty="0">
                  <a:latin typeface="+mn-lt"/>
                </a:rPr>
                <a:t>30% (GE) - 50% ( pyme)</a:t>
              </a:r>
            </a:p>
            <a:p>
              <a:pPr algn="ctr">
                <a:defRPr/>
              </a:pPr>
              <a:r>
                <a:rPr lang="es-ES" sz="1400" dirty="0">
                  <a:latin typeface="+mn-lt"/>
                </a:rPr>
                <a:t>+ </a:t>
              </a:r>
            </a:p>
            <a:p>
              <a:pPr algn="ctr">
                <a:defRPr/>
              </a:pPr>
              <a:r>
                <a:rPr lang="es-ES" sz="1400" dirty="0">
                  <a:latin typeface="+mn-lt"/>
                </a:rPr>
                <a:t>5% </a:t>
              </a:r>
              <a:endParaRPr lang="es-ES" sz="1400" dirty="0"/>
            </a:p>
          </p:txBody>
        </p:sp>
        <p:pic>
          <p:nvPicPr>
            <p:cNvPr id="45" name="Gráfico 46091" descr="Mujer programadora con relleno sólido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15498" y="3680196"/>
              <a:ext cx="276256" cy="276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7" name="Grupo 46"/>
          <p:cNvGrpSpPr/>
          <p:nvPr/>
        </p:nvGrpSpPr>
        <p:grpSpPr>
          <a:xfrm>
            <a:off x="1288324" y="3617358"/>
            <a:ext cx="920750" cy="384175"/>
            <a:chOff x="7891271" y="2301239"/>
            <a:chExt cx="920750" cy="384175"/>
          </a:xfrm>
          <a:solidFill>
            <a:schemeClr val="accent2">
              <a:lumMod val="75000"/>
            </a:schemeClr>
          </a:solidFill>
        </p:grpSpPr>
        <p:sp>
          <p:nvSpPr>
            <p:cNvPr id="48" name="object 4"/>
            <p:cNvSpPr/>
            <p:nvPr/>
          </p:nvSpPr>
          <p:spPr>
            <a:xfrm>
              <a:off x="7891271" y="2301239"/>
              <a:ext cx="920750" cy="384175"/>
            </a:xfrm>
            <a:custGeom>
              <a:avLst/>
              <a:gdLst/>
              <a:ahLst/>
              <a:cxnLst/>
              <a:rect l="l" t="t" r="r" b="b"/>
              <a:pathLst>
                <a:path w="920750" h="384175">
                  <a:moveTo>
                    <a:pt x="592327" y="325119"/>
                  </a:moveTo>
                  <a:lnTo>
                    <a:pt x="328168" y="325119"/>
                  </a:lnTo>
                  <a:lnTo>
                    <a:pt x="460248" y="384047"/>
                  </a:lnTo>
                  <a:lnTo>
                    <a:pt x="592327" y="325119"/>
                  </a:lnTo>
                  <a:close/>
                </a:path>
                <a:path w="920750" h="384175">
                  <a:moveTo>
                    <a:pt x="134747" y="56260"/>
                  </a:moveTo>
                  <a:lnTo>
                    <a:pt x="141350" y="136906"/>
                  </a:lnTo>
                  <a:lnTo>
                    <a:pt x="0" y="192023"/>
                  </a:lnTo>
                  <a:lnTo>
                    <a:pt x="141350" y="247141"/>
                  </a:lnTo>
                  <a:lnTo>
                    <a:pt x="134747" y="327786"/>
                  </a:lnTo>
                  <a:lnTo>
                    <a:pt x="328168" y="325119"/>
                  </a:lnTo>
                  <a:lnTo>
                    <a:pt x="785530" y="325119"/>
                  </a:lnTo>
                  <a:lnTo>
                    <a:pt x="779145" y="247141"/>
                  </a:lnTo>
                  <a:lnTo>
                    <a:pt x="920496" y="192023"/>
                  </a:lnTo>
                  <a:lnTo>
                    <a:pt x="779145" y="136906"/>
                  </a:lnTo>
                  <a:lnTo>
                    <a:pt x="785530" y="58927"/>
                  </a:lnTo>
                  <a:lnTo>
                    <a:pt x="328168" y="58927"/>
                  </a:lnTo>
                  <a:lnTo>
                    <a:pt x="134747" y="56260"/>
                  </a:lnTo>
                  <a:close/>
                </a:path>
                <a:path w="920750" h="384175">
                  <a:moveTo>
                    <a:pt x="785530" y="325119"/>
                  </a:moveTo>
                  <a:lnTo>
                    <a:pt x="592327" y="325119"/>
                  </a:lnTo>
                  <a:lnTo>
                    <a:pt x="785749" y="327786"/>
                  </a:lnTo>
                  <a:lnTo>
                    <a:pt x="785530" y="325119"/>
                  </a:lnTo>
                  <a:close/>
                </a:path>
                <a:path w="920750" h="384175">
                  <a:moveTo>
                    <a:pt x="460248" y="0"/>
                  </a:moveTo>
                  <a:lnTo>
                    <a:pt x="328168" y="58927"/>
                  </a:lnTo>
                  <a:lnTo>
                    <a:pt x="592327" y="58927"/>
                  </a:lnTo>
                  <a:lnTo>
                    <a:pt x="460248" y="0"/>
                  </a:lnTo>
                  <a:close/>
                </a:path>
                <a:path w="920750" h="384175">
                  <a:moveTo>
                    <a:pt x="785749" y="56260"/>
                  </a:moveTo>
                  <a:lnTo>
                    <a:pt x="592327" y="58927"/>
                  </a:lnTo>
                  <a:lnTo>
                    <a:pt x="785530" y="58927"/>
                  </a:lnTo>
                  <a:lnTo>
                    <a:pt x="785749" y="5626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5"/>
            <p:cNvSpPr/>
            <p:nvPr/>
          </p:nvSpPr>
          <p:spPr>
            <a:xfrm>
              <a:off x="7891271" y="2301239"/>
              <a:ext cx="920750" cy="384175"/>
            </a:xfrm>
            <a:custGeom>
              <a:avLst/>
              <a:gdLst/>
              <a:ahLst/>
              <a:cxnLst/>
              <a:rect l="l" t="t" r="r" b="b"/>
              <a:pathLst>
                <a:path w="920750" h="384175">
                  <a:moveTo>
                    <a:pt x="0" y="192023"/>
                  </a:moveTo>
                  <a:lnTo>
                    <a:pt x="141350" y="136906"/>
                  </a:lnTo>
                  <a:lnTo>
                    <a:pt x="134747" y="56260"/>
                  </a:lnTo>
                  <a:lnTo>
                    <a:pt x="328168" y="58927"/>
                  </a:lnTo>
                  <a:lnTo>
                    <a:pt x="460248" y="0"/>
                  </a:lnTo>
                  <a:lnTo>
                    <a:pt x="592327" y="58927"/>
                  </a:lnTo>
                  <a:lnTo>
                    <a:pt x="785749" y="56260"/>
                  </a:lnTo>
                  <a:lnTo>
                    <a:pt x="779145" y="136906"/>
                  </a:lnTo>
                  <a:lnTo>
                    <a:pt x="920496" y="192023"/>
                  </a:lnTo>
                  <a:lnTo>
                    <a:pt x="779145" y="247141"/>
                  </a:lnTo>
                  <a:lnTo>
                    <a:pt x="785749" y="327786"/>
                  </a:lnTo>
                  <a:lnTo>
                    <a:pt x="592327" y="325119"/>
                  </a:lnTo>
                  <a:lnTo>
                    <a:pt x="460248" y="384047"/>
                  </a:lnTo>
                  <a:lnTo>
                    <a:pt x="328168" y="325119"/>
                  </a:lnTo>
                  <a:lnTo>
                    <a:pt x="134747" y="327786"/>
                  </a:lnTo>
                  <a:lnTo>
                    <a:pt x="141350" y="247141"/>
                  </a:lnTo>
                  <a:lnTo>
                    <a:pt x="0" y="192023"/>
                  </a:lnTo>
                  <a:close/>
                </a:path>
              </a:pathLst>
            </a:custGeom>
            <a:grpFill/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6"/>
            <p:cNvSpPr txBox="1"/>
            <p:nvPr/>
          </p:nvSpPr>
          <p:spPr>
            <a:xfrm>
              <a:off x="8115427" y="2403729"/>
              <a:ext cx="479425" cy="164465"/>
            </a:xfrm>
            <a:prstGeom prst="rect">
              <a:avLst/>
            </a:prstGeom>
            <a:grpFill/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900" dirty="0">
                  <a:solidFill>
                    <a:srgbClr val="FFFFFF"/>
                  </a:solidFill>
                  <a:latin typeface="Calibri"/>
                  <a:cs typeface="Calibri"/>
                </a:rPr>
                <a:t>Empresas</a:t>
              </a:r>
              <a:endParaRPr sz="900" dirty="0">
                <a:latin typeface="Calibri"/>
                <a:cs typeface="Calibri"/>
              </a:endParaRPr>
            </a:p>
          </p:txBody>
        </p:sp>
      </p:grpSp>
      <p:grpSp>
        <p:nvGrpSpPr>
          <p:cNvPr id="51" name="Grupo 50"/>
          <p:cNvGrpSpPr/>
          <p:nvPr/>
        </p:nvGrpSpPr>
        <p:grpSpPr>
          <a:xfrm>
            <a:off x="1279157" y="5216547"/>
            <a:ext cx="920750" cy="384175"/>
            <a:chOff x="7891271" y="2301239"/>
            <a:chExt cx="920750" cy="384175"/>
          </a:xfrm>
          <a:solidFill>
            <a:schemeClr val="accent2">
              <a:lumMod val="75000"/>
            </a:schemeClr>
          </a:solidFill>
        </p:grpSpPr>
        <p:sp>
          <p:nvSpPr>
            <p:cNvPr id="52" name="object 4"/>
            <p:cNvSpPr/>
            <p:nvPr/>
          </p:nvSpPr>
          <p:spPr>
            <a:xfrm>
              <a:off x="7891271" y="2301239"/>
              <a:ext cx="920750" cy="384175"/>
            </a:xfrm>
            <a:custGeom>
              <a:avLst/>
              <a:gdLst/>
              <a:ahLst/>
              <a:cxnLst/>
              <a:rect l="l" t="t" r="r" b="b"/>
              <a:pathLst>
                <a:path w="920750" h="384175">
                  <a:moveTo>
                    <a:pt x="592327" y="325119"/>
                  </a:moveTo>
                  <a:lnTo>
                    <a:pt x="328168" y="325119"/>
                  </a:lnTo>
                  <a:lnTo>
                    <a:pt x="460248" y="384047"/>
                  </a:lnTo>
                  <a:lnTo>
                    <a:pt x="592327" y="325119"/>
                  </a:lnTo>
                  <a:close/>
                </a:path>
                <a:path w="920750" h="384175">
                  <a:moveTo>
                    <a:pt x="134747" y="56260"/>
                  </a:moveTo>
                  <a:lnTo>
                    <a:pt x="141350" y="136906"/>
                  </a:lnTo>
                  <a:lnTo>
                    <a:pt x="0" y="192023"/>
                  </a:lnTo>
                  <a:lnTo>
                    <a:pt x="141350" y="247141"/>
                  </a:lnTo>
                  <a:lnTo>
                    <a:pt x="134747" y="327786"/>
                  </a:lnTo>
                  <a:lnTo>
                    <a:pt x="328168" y="325119"/>
                  </a:lnTo>
                  <a:lnTo>
                    <a:pt x="785530" y="325119"/>
                  </a:lnTo>
                  <a:lnTo>
                    <a:pt x="779145" y="247141"/>
                  </a:lnTo>
                  <a:lnTo>
                    <a:pt x="920496" y="192023"/>
                  </a:lnTo>
                  <a:lnTo>
                    <a:pt x="779145" y="136906"/>
                  </a:lnTo>
                  <a:lnTo>
                    <a:pt x="785530" y="58927"/>
                  </a:lnTo>
                  <a:lnTo>
                    <a:pt x="328168" y="58927"/>
                  </a:lnTo>
                  <a:lnTo>
                    <a:pt x="134747" y="56260"/>
                  </a:lnTo>
                  <a:close/>
                </a:path>
                <a:path w="920750" h="384175">
                  <a:moveTo>
                    <a:pt x="785530" y="325119"/>
                  </a:moveTo>
                  <a:lnTo>
                    <a:pt x="592327" y="325119"/>
                  </a:lnTo>
                  <a:lnTo>
                    <a:pt x="785749" y="327786"/>
                  </a:lnTo>
                  <a:lnTo>
                    <a:pt x="785530" y="325119"/>
                  </a:lnTo>
                  <a:close/>
                </a:path>
                <a:path w="920750" h="384175">
                  <a:moveTo>
                    <a:pt x="460248" y="0"/>
                  </a:moveTo>
                  <a:lnTo>
                    <a:pt x="328168" y="58927"/>
                  </a:lnTo>
                  <a:lnTo>
                    <a:pt x="592327" y="58927"/>
                  </a:lnTo>
                  <a:lnTo>
                    <a:pt x="460248" y="0"/>
                  </a:lnTo>
                  <a:close/>
                </a:path>
                <a:path w="920750" h="384175">
                  <a:moveTo>
                    <a:pt x="785749" y="56260"/>
                  </a:moveTo>
                  <a:lnTo>
                    <a:pt x="592327" y="58927"/>
                  </a:lnTo>
                  <a:lnTo>
                    <a:pt x="785530" y="58927"/>
                  </a:lnTo>
                  <a:lnTo>
                    <a:pt x="785749" y="5626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"/>
            <p:cNvSpPr/>
            <p:nvPr/>
          </p:nvSpPr>
          <p:spPr>
            <a:xfrm>
              <a:off x="7891271" y="2301239"/>
              <a:ext cx="920750" cy="384175"/>
            </a:xfrm>
            <a:custGeom>
              <a:avLst/>
              <a:gdLst/>
              <a:ahLst/>
              <a:cxnLst/>
              <a:rect l="l" t="t" r="r" b="b"/>
              <a:pathLst>
                <a:path w="920750" h="384175">
                  <a:moveTo>
                    <a:pt x="0" y="192023"/>
                  </a:moveTo>
                  <a:lnTo>
                    <a:pt x="141350" y="136906"/>
                  </a:lnTo>
                  <a:lnTo>
                    <a:pt x="134747" y="56260"/>
                  </a:lnTo>
                  <a:lnTo>
                    <a:pt x="328168" y="58927"/>
                  </a:lnTo>
                  <a:lnTo>
                    <a:pt x="460248" y="0"/>
                  </a:lnTo>
                  <a:lnTo>
                    <a:pt x="592327" y="58927"/>
                  </a:lnTo>
                  <a:lnTo>
                    <a:pt x="785749" y="56260"/>
                  </a:lnTo>
                  <a:lnTo>
                    <a:pt x="779145" y="136906"/>
                  </a:lnTo>
                  <a:lnTo>
                    <a:pt x="920496" y="192023"/>
                  </a:lnTo>
                  <a:lnTo>
                    <a:pt x="779145" y="247141"/>
                  </a:lnTo>
                  <a:lnTo>
                    <a:pt x="785749" y="327786"/>
                  </a:lnTo>
                  <a:lnTo>
                    <a:pt x="592327" y="325119"/>
                  </a:lnTo>
                  <a:lnTo>
                    <a:pt x="460248" y="384047"/>
                  </a:lnTo>
                  <a:lnTo>
                    <a:pt x="328168" y="325119"/>
                  </a:lnTo>
                  <a:lnTo>
                    <a:pt x="134747" y="327786"/>
                  </a:lnTo>
                  <a:lnTo>
                    <a:pt x="141350" y="247141"/>
                  </a:lnTo>
                  <a:lnTo>
                    <a:pt x="0" y="192023"/>
                  </a:lnTo>
                  <a:close/>
                </a:path>
              </a:pathLst>
            </a:custGeom>
            <a:grpFill/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6"/>
            <p:cNvSpPr txBox="1"/>
            <p:nvPr/>
          </p:nvSpPr>
          <p:spPr>
            <a:xfrm>
              <a:off x="8115427" y="2403729"/>
              <a:ext cx="479425" cy="164465"/>
            </a:xfrm>
            <a:prstGeom prst="rect">
              <a:avLst/>
            </a:prstGeom>
            <a:grpFill/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900" dirty="0">
                  <a:solidFill>
                    <a:srgbClr val="FFFFFF"/>
                  </a:solidFill>
                  <a:latin typeface="Calibri"/>
                  <a:cs typeface="Calibri"/>
                </a:rPr>
                <a:t>Empresas</a:t>
              </a:r>
              <a:endParaRPr sz="900" dirty="0">
                <a:latin typeface="Calibri"/>
                <a:cs typeface="Calibri"/>
              </a:endParaRPr>
            </a:p>
          </p:txBody>
        </p:sp>
      </p:grpSp>
      <p:sp>
        <p:nvSpPr>
          <p:cNvPr id="57" name="object 21"/>
          <p:cNvSpPr/>
          <p:nvPr/>
        </p:nvSpPr>
        <p:spPr>
          <a:xfrm>
            <a:off x="649288" y="1806742"/>
            <a:ext cx="107870" cy="797948"/>
          </a:xfrm>
          <a:custGeom>
            <a:avLst/>
            <a:gdLst/>
            <a:ahLst/>
            <a:cxnLst/>
            <a:rect l="l" t="t" r="r" b="b"/>
            <a:pathLst>
              <a:path h="118110">
                <a:moveTo>
                  <a:pt x="0" y="117982"/>
                </a:moveTo>
                <a:lnTo>
                  <a:pt x="0" y="0"/>
                </a:lnTo>
              </a:path>
            </a:pathLst>
          </a:custGeom>
          <a:ln w="24384">
            <a:solidFill>
              <a:srgbClr val="C5773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22"/>
          <p:cNvSpPr/>
          <p:nvPr/>
        </p:nvSpPr>
        <p:spPr>
          <a:xfrm>
            <a:off x="248349" y="995368"/>
            <a:ext cx="807712" cy="811374"/>
          </a:xfrm>
          <a:custGeom>
            <a:avLst/>
            <a:gdLst/>
            <a:ahLst/>
            <a:cxnLst/>
            <a:rect l="l" t="t" r="r" b="b"/>
            <a:pathLst>
              <a:path w="1201420" h="1225550">
                <a:moveTo>
                  <a:pt x="600456" y="0"/>
                </a:moveTo>
                <a:lnTo>
                  <a:pt x="553530" y="1843"/>
                </a:lnTo>
                <a:lnTo>
                  <a:pt x="507593" y="7282"/>
                </a:lnTo>
                <a:lnTo>
                  <a:pt x="462777" y="16181"/>
                </a:lnTo>
                <a:lnTo>
                  <a:pt x="419215" y="28404"/>
                </a:lnTo>
                <a:lnTo>
                  <a:pt x="377042" y="43814"/>
                </a:lnTo>
                <a:lnTo>
                  <a:pt x="336390" y="62275"/>
                </a:lnTo>
                <a:lnTo>
                  <a:pt x="297394" y="83650"/>
                </a:lnTo>
                <a:lnTo>
                  <a:pt x="260186" y="107804"/>
                </a:lnTo>
                <a:lnTo>
                  <a:pt x="224901" y="134600"/>
                </a:lnTo>
                <a:lnTo>
                  <a:pt x="191671" y="163902"/>
                </a:lnTo>
                <a:lnTo>
                  <a:pt x="160631" y="195574"/>
                </a:lnTo>
                <a:lnTo>
                  <a:pt x="131913" y="229479"/>
                </a:lnTo>
                <a:lnTo>
                  <a:pt x="105651" y="265482"/>
                </a:lnTo>
                <a:lnTo>
                  <a:pt x="81979" y="303445"/>
                </a:lnTo>
                <a:lnTo>
                  <a:pt x="61031" y="343233"/>
                </a:lnTo>
                <a:lnTo>
                  <a:pt x="42938" y="384709"/>
                </a:lnTo>
                <a:lnTo>
                  <a:pt x="27836" y="427737"/>
                </a:lnTo>
                <a:lnTo>
                  <a:pt x="15858" y="472182"/>
                </a:lnTo>
                <a:lnTo>
                  <a:pt x="7137" y="517906"/>
                </a:lnTo>
                <a:lnTo>
                  <a:pt x="1806" y="564773"/>
                </a:lnTo>
                <a:lnTo>
                  <a:pt x="0" y="612648"/>
                </a:lnTo>
                <a:lnTo>
                  <a:pt x="1806" y="660522"/>
                </a:lnTo>
                <a:lnTo>
                  <a:pt x="7137" y="707389"/>
                </a:lnTo>
                <a:lnTo>
                  <a:pt x="15858" y="753113"/>
                </a:lnTo>
                <a:lnTo>
                  <a:pt x="27836" y="797558"/>
                </a:lnTo>
                <a:lnTo>
                  <a:pt x="42938" y="840586"/>
                </a:lnTo>
                <a:lnTo>
                  <a:pt x="61031" y="882062"/>
                </a:lnTo>
                <a:lnTo>
                  <a:pt x="81979" y="921850"/>
                </a:lnTo>
                <a:lnTo>
                  <a:pt x="105651" y="959813"/>
                </a:lnTo>
                <a:lnTo>
                  <a:pt x="131913" y="995816"/>
                </a:lnTo>
                <a:lnTo>
                  <a:pt x="160631" y="1029721"/>
                </a:lnTo>
                <a:lnTo>
                  <a:pt x="191671" y="1061393"/>
                </a:lnTo>
                <a:lnTo>
                  <a:pt x="224901" y="1090695"/>
                </a:lnTo>
                <a:lnTo>
                  <a:pt x="260186" y="1117491"/>
                </a:lnTo>
                <a:lnTo>
                  <a:pt x="297394" y="1141645"/>
                </a:lnTo>
                <a:lnTo>
                  <a:pt x="336390" y="1163020"/>
                </a:lnTo>
                <a:lnTo>
                  <a:pt x="377042" y="1181481"/>
                </a:lnTo>
                <a:lnTo>
                  <a:pt x="419215" y="1196891"/>
                </a:lnTo>
                <a:lnTo>
                  <a:pt x="462777" y="1209114"/>
                </a:lnTo>
                <a:lnTo>
                  <a:pt x="507593" y="1218013"/>
                </a:lnTo>
                <a:lnTo>
                  <a:pt x="553530" y="1223452"/>
                </a:lnTo>
                <a:lnTo>
                  <a:pt x="600456" y="1225295"/>
                </a:lnTo>
                <a:lnTo>
                  <a:pt x="647377" y="1223452"/>
                </a:lnTo>
                <a:lnTo>
                  <a:pt x="693312" y="1218013"/>
                </a:lnTo>
                <a:lnTo>
                  <a:pt x="738126" y="1209114"/>
                </a:lnTo>
                <a:lnTo>
                  <a:pt x="781686" y="1196891"/>
                </a:lnTo>
                <a:lnTo>
                  <a:pt x="823859" y="1181481"/>
                </a:lnTo>
                <a:lnTo>
                  <a:pt x="864510" y="1163020"/>
                </a:lnTo>
                <a:lnTo>
                  <a:pt x="903506" y="1141645"/>
                </a:lnTo>
                <a:lnTo>
                  <a:pt x="940713" y="1117491"/>
                </a:lnTo>
                <a:lnTo>
                  <a:pt x="975999" y="1090695"/>
                </a:lnTo>
                <a:lnTo>
                  <a:pt x="1009230" y="1061393"/>
                </a:lnTo>
                <a:lnTo>
                  <a:pt x="1040271" y="1029721"/>
                </a:lnTo>
                <a:lnTo>
                  <a:pt x="1068990" y="995816"/>
                </a:lnTo>
                <a:lnTo>
                  <a:pt x="1095253" y="959813"/>
                </a:lnTo>
                <a:lnTo>
                  <a:pt x="1118926" y="921850"/>
                </a:lnTo>
                <a:lnTo>
                  <a:pt x="1139876" y="882062"/>
                </a:lnTo>
                <a:lnTo>
                  <a:pt x="1157969" y="840586"/>
                </a:lnTo>
                <a:lnTo>
                  <a:pt x="1173072" y="797558"/>
                </a:lnTo>
                <a:lnTo>
                  <a:pt x="1185052" y="753113"/>
                </a:lnTo>
                <a:lnTo>
                  <a:pt x="1193774" y="707389"/>
                </a:lnTo>
                <a:lnTo>
                  <a:pt x="1199105" y="660522"/>
                </a:lnTo>
                <a:lnTo>
                  <a:pt x="1200911" y="612648"/>
                </a:lnTo>
                <a:lnTo>
                  <a:pt x="1199105" y="564773"/>
                </a:lnTo>
                <a:lnTo>
                  <a:pt x="1193774" y="517906"/>
                </a:lnTo>
                <a:lnTo>
                  <a:pt x="1185052" y="472182"/>
                </a:lnTo>
                <a:lnTo>
                  <a:pt x="1173072" y="427737"/>
                </a:lnTo>
                <a:lnTo>
                  <a:pt x="1157969" y="384709"/>
                </a:lnTo>
                <a:lnTo>
                  <a:pt x="1139876" y="343233"/>
                </a:lnTo>
                <a:lnTo>
                  <a:pt x="1118926" y="303445"/>
                </a:lnTo>
                <a:lnTo>
                  <a:pt x="1095253" y="265482"/>
                </a:lnTo>
                <a:lnTo>
                  <a:pt x="1068990" y="229479"/>
                </a:lnTo>
                <a:lnTo>
                  <a:pt x="1040271" y="195574"/>
                </a:lnTo>
                <a:lnTo>
                  <a:pt x="1009230" y="163902"/>
                </a:lnTo>
                <a:lnTo>
                  <a:pt x="975999" y="134600"/>
                </a:lnTo>
                <a:lnTo>
                  <a:pt x="940713" y="107804"/>
                </a:lnTo>
                <a:lnTo>
                  <a:pt x="903506" y="83650"/>
                </a:lnTo>
                <a:lnTo>
                  <a:pt x="864510" y="62275"/>
                </a:lnTo>
                <a:lnTo>
                  <a:pt x="823859" y="43814"/>
                </a:lnTo>
                <a:lnTo>
                  <a:pt x="781686" y="28404"/>
                </a:lnTo>
                <a:lnTo>
                  <a:pt x="738126" y="16181"/>
                </a:lnTo>
                <a:lnTo>
                  <a:pt x="693312" y="7282"/>
                </a:lnTo>
                <a:lnTo>
                  <a:pt x="647377" y="1843"/>
                </a:lnTo>
                <a:lnTo>
                  <a:pt x="600456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65" name="object 22"/>
          <p:cNvSpPr/>
          <p:nvPr/>
        </p:nvSpPr>
        <p:spPr>
          <a:xfrm>
            <a:off x="248349" y="4176735"/>
            <a:ext cx="807712" cy="811374"/>
          </a:xfrm>
          <a:custGeom>
            <a:avLst/>
            <a:gdLst/>
            <a:ahLst/>
            <a:cxnLst/>
            <a:rect l="l" t="t" r="r" b="b"/>
            <a:pathLst>
              <a:path w="1201420" h="1225550">
                <a:moveTo>
                  <a:pt x="600456" y="0"/>
                </a:moveTo>
                <a:lnTo>
                  <a:pt x="553530" y="1843"/>
                </a:lnTo>
                <a:lnTo>
                  <a:pt x="507593" y="7282"/>
                </a:lnTo>
                <a:lnTo>
                  <a:pt x="462777" y="16181"/>
                </a:lnTo>
                <a:lnTo>
                  <a:pt x="419215" y="28404"/>
                </a:lnTo>
                <a:lnTo>
                  <a:pt x="377042" y="43814"/>
                </a:lnTo>
                <a:lnTo>
                  <a:pt x="336390" y="62275"/>
                </a:lnTo>
                <a:lnTo>
                  <a:pt x="297394" y="83650"/>
                </a:lnTo>
                <a:lnTo>
                  <a:pt x="260186" y="107804"/>
                </a:lnTo>
                <a:lnTo>
                  <a:pt x="224901" y="134600"/>
                </a:lnTo>
                <a:lnTo>
                  <a:pt x="191671" y="163902"/>
                </a:lnTo>
                <a:lnTo>
                  <a:pt x="160631" y="195574"/>
                </a:lnTo>
                <a:lnTo>
                  <a:pt x="131913" y="229479"/>
                </a:lnTo>
                <a:lnTo>
                  <a:pt x="105651" y="265482"/>
                </a:lnTo>
                <a:lnTo>
                  <a:pt x="81979" y="303445"/>
                </a:lnTo>
                <a:lnTo>
                  <a:pt x="61031" y="343233"/>
                </a:lnTo>
                <a:lnTo>
                  <a:pt x="42938" y="384709"/>
                </a:lnTo>
                <a:lnTo>
                  <a:pt x="27836" y="427737"/>
                </a:lnTo>
                <a:lnTo>
                  <a:pt x="15858" y="472182"/>
                </a:lnTo>
                <a:lnTo>
                  <a:pt x="7137" y="517906"/>
                </a:lnTo>
                <a:lnTo>
                  <a:pt x="1806" y="564773"/>
                </a:lnTo>
                <a:lnTo>
                  <a:pt x="0" y="612648"/>
                </a:lnTo>
                <a:lnTo>
                  <a:pt x="1806" y="660522"/>
                </a:lnTo>
                <a:lnTo>
                  <a:pt x="7137" y="707389"/>
                </a:lnTo>
                <a:lnTo>
                  <a:pt x="15858" y="753113"/>
                </a:lnTo>
                <a:lnTo>
                  <a:pt x="27836" y="797558"/>
                </a:lnTo>
                <a:lnTo>
                  <a:pt x="42938" y="840586"/>
                </a:lnTo>
                <a:lnTo>
                  <a:pt x="61031" y="882062"/>
                </a:lnTo>
                <a:lnTo>
                  <a:pt x="81979" y="921850"/>
                </a:lnTo>
                <a:lnTo>
                  <a:pt x="105651" y="959813"/>
                </a:lnTo>
                <a:lnTo>
                  <a:pt x="131913" y="995816"/>
                </a:lnTo>
                <a:lnTo>
                  <a:pt x="160631" y="1029721"/>
                </a:lnTo>
                <a:lnTo>
                  <a:pt x="191671" y="1061393"/>
                </a:lnTo>
                <a:lnTo>
                  <a:pt x="224901" y="1090695"/>
                </a:lnTo>
                <a:lnTo>
                  <a:pt x="260186" y="1117491"/>
                </a:lnTo>
                <a:lnTo>
                  <a:pt x="297394" y="1141645"/>
                </a:lnTo>
                <a:lnTo>
                  <a:pt x="336390" y="1163020"/>
                </a:lnTo>
                <a:lnTo>
                  <a:pt x="377042" y="1181481"/>
                </a:lnTo>
                <a:lnTo>
                  <a:pt x="419215" y="1196891"/>
                </a:lnTo>
                <a:lnTo>
                  <a:pt x="462777" y="1209114"/>
                </a:lnTo>
                <a:lnTo>
                  <a:pt x="507593" y="1218013"/>
                </a:lnTo>
                <a:lnTo>
                  <a:pt x="553530" y="1223452"/>
                </a:lnTo>
                <a:lnTo>
                  <a:pt x="600456" y="1225295"/>
                </a:lnTo>
                <a:lnTo>
                  <a:pt x="647377" y="1223452"/>
                </a:lnTo>
                <a:lnTo>
                  <a:pt x="693312" y="1218013"/>
                </a:lnTo>
                <a:lnTo>
                  <a:pt x="738126" y="1209114"/>
                </a:lnTo>
                <a:lnTo>
                  <a:pt x="781686" y="1196891"/>
                </a:lnTo>
                <a:lnTo>
                  <a:pt x="823859" y="1181481"/>
                </a:lnTo>
                <a:lnTo>
                  <a:pt x="864510" y="1163020"/>
                </a:lnTo>
                <a:lnTo>
                  <a:pt x="903506" y="1141645"/>
                </a:lnTo>
                <a:lnTo>
                  <a:pt x="940713" y="1117491"/>
                </a:lnTo>
                <a:lnTo>
                  <a:pt x="975999" y="1090695"/>
                </a:lnTo>
                <a:lnTo>
                  <a:pt x="1009230" y="1061393"/>
                </a:lnTo>
                <a:lnTo>
                  <a:pt x="1040271" y="1029721"/>
                </a:lnTo>
                <a:lnTo>
                  <a:pt x="1068990" y="995816"/>
                </a:lnTo>
                <a:lnTo>
                  <a:pt x="1095253" y="959813"/>
                </a:lnTo>
                <a:lnTo>
                  <a:pt x="1118926" y="921850"/>
                </a:lnTo>
                <a:lnTo>
                  <a:pt x="1139876" y="882062"/>
                </a:lnTo>
                <a:lnTo>
                  <a:pt x="1157969" y="840586"/>
                </a:lnTo>
                <a:lnTo>
                  <a:pt x="1173072" y="797558"/>
                </a:lnTo>
                <a:lnTo>
                  <a:pt x="1185052" y="753113"/>
                </a:lnTo>
                <a:lnTo>
                  <a:pt x="1193774" y="707389"/>
                </a:lnTo>
                <a:lnTo>
                  <a:pt x="1199105" y="660522"/>
                </a:lnTo>
                <a:lnTo>
                  <a:pt x="1200911" y="612648"/>
                </a:lnTo>
                <a:lnTo>
                  <a:pt x="1199105" y="564773"/>
                </a:lnTo>
                <a:lnTo>
                  <a:pt x="1193774" y="517906"/>
                </a:lnTo>
                <a:lnTo>
                  <a:pt x="1185052" y="472182"/>
                </a:lnTo>
                <a:lnTo>
                  <a:pt x="1173072" y="427737"/>
                </a:lnTo>
                <a:lnTo>
                  <a:pt x="1157969" y="384709"/>
                </a:lnTo>
                <a:lnTo>
                  <a:pt x="1139876" y="343233"/>
                </a:lnTo>
                <a:lnTo>
                  <a:pt x="1118926" y="303445"/>
                </a:lnTo>
                <a:lnTo>
                  <a:pt x="1095253" y="265482"/>
                </a:lnTo>
                <a:lnTo>
                  <a:pt x="1068990" y="229479"/>
                </a:lnTo>
                <a:lnTo>
                  <a:pt x="1040271" y="195574"/>
                </a:lnTo>
                <a:lnTo>
                  <a:pt x="1009230" y="163902"/>
                </a:lnTo>
                <a:lnTo>
                  <a:pt x="975999" y="134600"/>
                </a:lnTo>
                <a:lnTo>
                  <a:pt x="940713" y="107804"/>
                </a:lnTo>
                <a:lnTo>
                  <a:pt x="903506" y="83650"/>
                </a:lnTo>
                <a:lnTo>
                  <a:pt x="864510" y="62275"/>
                </a:lnTo>
                <a:lnTo>
                  <a:pt x="823859" y="43814"/>
                </a:lnTo>
                <a:lnTo>
                  <a:pt x="781686" y="28404"/>
                </a:lnTo>
                <a:lnTo>
                  <a:pt x="738126" y="16181"/>
                </a:lnTo>
                <a:lnTo>
                  <a:pt x="693312" y="7282"/>
                </a:lnTo>
                <a:lnTo>
                  <a:pt x="647377" y="1843"/>
                </a:lnTo>
                <a:lnTo>
                  <a:pt x="600456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22"/>
          <p:cNvSpPr/>
          <p:nvPr/>
        </p:nvSpPr>
        <p:spPr>
          <a:xfrm>
            <a:off x="244250" y="2609850"/>
            <a:ext cx="807712" cy="811374"/>
          </a:xfrm>
          <a:custGeom>
            <a:avLst/>
            <a:gdLst/>
            <a:ahLst/>
            <a:cxnLst/>
            <a:rect l="l" t="t" r="r" b="b"/>
            <a:pathLst>
              <a:path w="1201420" h="1225550">
                <a:moveTo>
                  <a:pt x="600456" y="0"/>
                </a:moveTo>
                <a:lnTo>
                  <a:pt x="553530" y="1843"/>
                </a:lnTo>
                <a:lnTo>
                  <a:pt x="507593" y="7282"/>
                </a:lnTo>
                <a:lnTo>
                  <a:pt x="462777" y="16181"/>
                </a:lnTo>
                <a:lnTo>
                  <a:pt x="419215" y="28404"/>
                </a:lnTo>
                <a:lnTo>
                  <a:pt x="377042" y="43814"/>
                </a:lnTo>
                <a:lnTo>
                  <a:pt x="336390" y="62275"/>
                </a:lnTo>
                <a:lnTo>
                  <a:pt x="297394" y="83650"/>
                </a:lnTo>
                <a:lnTo>
                  <a:pt x="260186" y="107804"/>
                </a:lnTo>
                <a:lnTo>
                  <a:pt x="224901" y="134600"/>
                </a:lnTo>
                <a:lnTo>
                  <a:pt x="191671" y="163902"/>
                </a:lnTo>
                <a:lnTo>
                  <a:pt x="160631" y="195574"/>
                </a:lnTo>
                <a:lnTo>
                  <a:pt x="131913" y="229479"/>
                </a:lnTo>
                <a:lnTo>
                  <a:pt x="105651" y="265482"/>
                </a:lnTo>
                <a:lnTo>
                  <a:pt x="81979" y="303445"/>
                </a:lnTo>
                <a:lnTo>
                  <a:pt x="61031" y="343233"/>
                </a:lnTo>
                <a:lnTo>
                  <a:pt x="42938" y="384709"/>
                </a:lnTo>
                <a:lnTo>
                  <a:pt x="27836" y="427737"/>
                </a:lnTo>
                <a:lnTo>
                  <a:pt x="15858" y="472182"/>
                </a:lnTo>
                <a:lnTo>
                  <a:pt x="7137" y="517906"/>
                </a:lnTo>
                <a:lnTo>
                  <a:pt x="1806" y="564773"/>
                </a:lnTo>
                <a:lnTo>
                  <a:pt x="0" y="612648"/>
                </a:lnTo>
                <a:lnTo>
                  <a:pt x="1806" y="660522"/>
                </a:lnTo>
                <a:lnTo>
                  <a:pt x="7137" y="707389"/>
                </a:lnTo>
                <a:lnTo>
                  <a:pt x="15858" y="753113"/>
                </a:lnTo>
                <a:lnTo>
                  <a:pt x="27836" y="797558"/>
                </a:lnTo>
                <a:lnTo>
                  <a:pt x="42938" y="840586"/>
                </a:lnTo>
                <a:lnTo>
                  <a:pt x="61031" y="882062"/>
                </a:lnTo>
                <a:lnTo>
                  <a:pt x="81979" y="921850"/>
                </a:lnTo>
                <a:lnTo>
                  <a:pt x="105651" y="959813"/>
                </a:lnTo>
                <a:lnTo>
                  <a:pt x="131913" y="995816"/>
                </a:lnTo>
                <a:lnTo>
                  <a:pt x="160631" y="1029721"/>
                </a:lnTo>
                <a:lnTo>
                  <a:pt x="191671" y="1061393"/>
                </a:lnTo>
                <a:lnTo>
                  <a:pt x="224901" y="1090695"/>
                </a:lnTo>
                <a:lnTo>
                  <a:pt x="260186" y="1117491"/>
                </a:lnTo>
                <a:lnTo>
                  <a:pt x="297394" y="1141645"/>
                </a:lnTo>
                <a:lnTo>
                  <a:pt x="336390" y="1163020"/>
                </a:lnTo>
                <a:lnTo>
                  <a:pt x="377042" y="1181481"/>
                </a:lnTo>
                <a:lnTo>
                  <a:pt x="419215" y="1196891"/>
                </a:lnTo>
                <a:lnTo>
                  <a:pt x="462777" y="1209114"/>
                </a:lnTo>
                <a:lnTo>
                  <a:pt x="507593" y="1218013"/>
                </a:lnTo>
                <a:lnTo>
                  <a:pt x="553530" y="1223452"/>
                </a:lnTo>
                <a:lnTo>
                  <a:pt x="600456" y="1225295"/>
                </a:lnTo>
                <a:lnTo>
                  <a:pt x="647377" y="1223452"/>
                </a:lnTo>
                <a:lnTo>
                  <a:pt x="693312" y="1218013"/>
                </a:lnTo>
                <a:lnTo>
                  <a:pt x="738126" y="1209114"/>
                </a:lnTo>
                <a:lnTo>
                  <a:pt x="781686" y="1196891"/>
                </a:lnTo>
                <a:lnTo>
                  <a:pt x="823859" y="1181481"/>
                </a:lnTo>
                <a:lnTo>
                  <a:pt x="864510" y="1163020"/>
                </a:lnTo>
                <a:lnTo>
                  <a:pt x="903506" y="1141645"/>
                </a:lnTo>
                <a:lnTo>
                  <a:pt x="940713" y="1117491"/>
                </a:lnTo>
                <a:lnTo>
                  <a:pt x="975999" y="1090695"/>
                </a:lnTo>
                <a:lnTo>
                  <a:pt x="1009230" y="1061393"/>
                </a:lnTo>
                <a:lnTo>
                  <a:pt x="1040271" y="1029721"/>
                </a:lnTo>
                <a:lnTo>
                  <a:pt x="1068990" y="995816"/>
                </a:lnTo>
                <a:lnTo>
                  <a:pt x="1095253" y="959813"/>
                </a:lnTo>
                <a:lnTo>
                  <a:pt x="1118926" y="921850"/>
                </a:lnTo>
                <a:lnTo>
                  <a:pt x="1139876" y="882062"/>
                </a:lnTo>
                <a:lnTo>
                  <a:pt x="1157969" y="840586"/>
                </a:lnTo>
                <a:lnTo>
                  <a:pt x="1173072" y="797558"/>
                </a:lnTo>
                <a:lnTo>
                  <a:pt x="1185052" y="753113"/>
                </a:lnTo>
                <a:lnTo>
                  <a:pt x="1193774" y="707389"/>
                </a:lnTo>
                <a:lnTo>
                  <a:pt x="1199105" y="660522"/>
                </a:lnTo>
                <a:lnTo>
                  <a:pt x="1200911" y="612648"/>
                </a:lnTo>
                <a:lnTo>
                  <a:pt x="1199105" y="564773"/>
                </a:lnTo>
                <a:lnTo>
                  <a:pt x="1193774" y="517906"/>
                </a:lnTo>
                <a:lnTo>
                  <a:pt x="1185052" y="472182"/>
                </a:lnTo>
                <a:lnTo>
                  <a:pt x="1173072" y="427737"/>
                </a:lnTo>
                <a:lnTo>
                  <a:pt x="1157969" y="384709"/>
                </a:lnTo>
                <a:lnTo>
                  <a:pt x="1139876" y="343233"/>
                </a:lnTo>
                <a:lnTo>
                  <a:pt x="1118926" y="303445"/>
                </a:lnTo>
                <a:lnTo>
                  <a:pt x="1095253" y="265482"/>
                </a:lnTo>
                <a:lnTo>
                  <a:pt x="1068990" y="229479"/>
                </a:lnTo>
                <a:lnTo>
                  <a:pt x="1040271" y="195574"/>
                </a:lnTo>
                <a:lnTo>
                  <a:pt x="1009230" y="163902"/>
                </a:lnTo>
                <a:lnTo>
                  <a:pt x="975999" y="134600"/>
                </a:lnTo>
                <a:lnTo>
                  <a:pt x="940713" y="107804"/>
                </a:lnTo>
                <a:lnTo>
                  <a:pt x="903506" y="83650"/>
                </a:lnTo>
                <a:lnTo>
                  <a:pt x="864510" y="62275"/>
                </a:lnTo>
                <a:lnTo>
                  <a:pt x="823859" y="43814"/>
                </a:lnTo>
                <a:lnTo>
                  <a:pt x="781686" y="28404"/>
                </a:lnTo>
                <a:lnTo>
                  <a:pt x="738126" y="16181"/>
                </a:lnTo>
                <a:lnTo>
                  <a:pt x="693312" y="7282"/>
                </a:lnTo>
                <a:lnTo>
                  <a:pt x="647377" y="1843"/>
                </a:lnTo>
                <a:lnTo>
                  <a:pt x="600456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21"/>
          <p:cNvSpPr/>
          <p:nvPr/>
        </p:nvSpPr>
        <p:spPr>
          <a:xfrm>
            <a:off x="649288" y="3416064"/>
            <a:ext cx="107896" cy="760671"/>
          </a:xfrm>
          <a:custGeom>
            <a:avLst/>
            <a:gdLst/>
            <a:ahLst/>
            <a:cxnLst/>
            <a:rect l="l" t="t" r="r" b="b"/>
            <a:pathLst>
              <a:path h="118110">
                <a:moveTo>
                  <a:pt x="0" y="117982"/>
                </a:moveTo>
                <a:lnTo>
                  <a:pt x="0" y="0"/>
                </a:lnTo>
              </a:path>
            </a:pathLst>
          </a:custGeom>
          <a:ln w="24384">
            <a:solidFill>
              <a:srgbClr val="C5773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AC514C07-991D-4E38-B0C2-BDE102C9FEA6}"/>
              </a:ext>
            </a:extLst>
          </p:cNvPr>
          <p:cNvSpPr txBox="1"/>
          <p:nvPr/>
        </p:nvSpPr>
        <p:spPr>
          <a:xfrm>
            <a:off x="354651" y="147475"/>
            <a:ext cx="3594125" cy="5021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8853">
              <a:defRPr/>
            </a:pPr>
            <a:r>
              <a:rPr lang="es-ES" sz="2663" kern="800" dirty="0">
                <a:solidFill>
                  <a:prstClr val="black"/>
                </a:solidFill>
                <a:latin typeface="Calibri"/>
                <a:cs typeface="Trasandina Book"/>
              </a:rPr>
              <a:t>2. Promoción del </a:t>
            </a:r>
            <a:r>
              <a:rPr lang="es-ES" sz="2663" b="1" kern="800" dirty="0">
                <a:solidFill>
                  <a:prstClr val="black"/>
                </a:solidFill>
                <a:latin typeface="Calibri"/>
                <a:cs typeface="Trasandina Book"/>
              </a:rPr>
              <a:t>talento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BFDA496-5D44-39E6-BCE2-1FDFF4E21A94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>
            <a:extLst>
              <a:ext uri="{FF2B5EF4-FFF2-40B4-BE49-F238E27FC236}">
                <a16:creationId xmlns:a16="http://schemas.microsoft.com/office/drawing/2014/main" id="{76B2BD39-7AD4-4B01-B933-282FBD8B2A7C}"/>
              </a:ext>
            </a:extLst>
          </p:cNvPr>
          <p:cNvSpPr txBox="1"/>
          <p:nvPr/>
        </p:nvSpPr>
        <p:spPr>
          <a:xfrm>
            <a:off x="494386" y="3359502"/>
            <a:ext cx="10807706" cy="379206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defTabSz="608853">
              <a:defRPr/>
            </a:pPr>
            <a:r>
              <a:rPr lang="es-ES" sz="1864" b="1" dirty="0">
                <a:solidFill>
                  <a:prstClr val="black"/>
                </a:solidFill>
                <a:latin typeface="Calibri"/>
              </a:rPr>
              <a:t>Línea 2:</a:t>
            </a:r>
            <a:r>
              <a:rPr lang="es-ES" sz="1864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64" dirty="0">
                <a:solidFill>
                  <a:prstClr val="black"/>
                </a:solidFill>
                <a:latin typeface="Calibri"/>
                <a:sym typeface="Calibri"/>
              </a:rPr>
              <a:t>Impulso de la demanda de licitaciones de productos y servicios innovadores.</a:t>
            </a:r>
            <a:endParaRPr lang="es-ES" sz="1864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C514C07-991D-4E38-B0C2-BDE102C9FEA6}"/>
              </a:ext>
            </a:extLst>
          </p:cNvPr>
          <p:cNvSpPr txBox="1"/>
          <p:nvPr/>
        </p:nvSpPr>
        <p:spPr>
          <a:xfrm>
            <a:off x="354651" y="147475"/>
            <a:ext cx="6897466" cy="5021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8853">
              <a:defRPr/>
            </a:pPr>
            <a:r>
              <a:rPr lang="es-ES" sz="2663" kern="800" dirty="0">
                <a:solidFill>
                  <a:prstClr val="black"/>
                </a:solidFill>
                <a:latin typeface="Calibri"/>
                <a:cs typeface="Trasandina Book"/>
              </a:rPr>
              <a:t>3. Impulso a la </a:t>
            </a:r>
            <a:r>
              <a:rPr lang="es-ES" sz="2663" b="1" kern="800" dirty="0">
                <a:solidFill>
                  <a:prstClr val="black"/>
                </a:solidFill>
                <a:latin typeface="Calibri"/>
                <a:cs typeface="Trasandina Book"/>
              </a:rPr>
              <a:t>Compra Pública Innovadora </a:t>
            </a:r>
            <a:r>
              <a:rPr lang="es-ES" sz="2663" kern="800" dirty="0">
                <a:solidFill>
                  <a:prstClr val="black"/>
                </a:solidFill>
                <a:latin typeface="Calibri"/>
                <a:cs typeface="Trasandina Book"/>
              </a:rPr>
              <a:t>(CPI)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D054AA2-F3DB-49BF-AA79-B74D3DBEC2C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132" t="71162" r="56544" b="3336"/>
          <a:stretch/>
        </p:blipFill>
        <p:spPr>
          <a:xfrm>
            <a:off x="7860764" y="6153710"/>
            <a:ext cx="745679" cy="704289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76B2BD39-7AD4-4B01-B933-282FBD8B2A7C}"/>
              </a:ext>
            </a:extLst>
          </p:cNvPr>
          <p:cNvSpPr txBox="1"/>
          <p:nvPr/>
        </p:nvSpPr>
        <p:spPr>
          <a:xfrm>
            <a:off x="494384" y="2574664"/>
            <a:ext cx="10807706" cy="6660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defTabSz="608853">
              <a:defRPr/>
            </a:pPr>
            <a:r>
              <a:rPr lang="es-ES" sz="1864" b="1" dirty="0">
                <a:solidFill>
                  <a:prstClr val="black"/>
                </a:solidFill>
                <a:latin typeface="Calibri"/>
              </a:rPr>
              <a:t>Línea 1:</a:t>
            </a:r>
            <a:r>
              <a:rPr lang="es-ES" sz="1864" dirty="0">
                <a:solidFill>
                  <a:prstClr val="black"/>
                </a:solidFill>
                <a:latin typeface="Calibri"/>
              </a:rPr>
              <a:t> Fomento de los proyectos de I+D+i destinados a la </a:t>
            </a:r>
            <a:r>
              <a:rPr lang="es-ES" sz="1864" b="1" dirty="0">
                <a:solidFill>
                  <a:srgbClr val="D94D20"/>
                </a:solidFill>
                <a:latin typeface="Calibri"/>
              </a:rPr>
              <a:t>Compra Pública de Innovación (CPI)</a:t>
            </a:r>
            <a:r>
              <a:rPr lang="es-ES" sz="1864" dirty="0">
                <a:solidFill>
                  <a:prstClr val="black"/>
                </a:solidFill>
                <a:latin typeface="Calibri"/>
              </a:rPr>
              <a:t>. </a:t>
            </a:r>
          </a:p>
          <a:p>
            <a:pPr defTabSz="608853">
              <a:defRPr/>
            </a:pPr>
            <a:r>
              <a:rPr lang="es-ES" sz="1864" dirty="0">
                <a:solidFill>
                  <a:prstClr val="black"/>
                </a:solidFill>
                <a:latin typeface="Calibri"/>
              </a:rPr>
              <a:t>Se apoya el coste de I+D+i requerido en un proceso de compra pública.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94385" y="1216016"/>
            <a:ext cx="10739459" cy="1239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864" b="1" dirty="0">
                <a:latin typeface="Calibri" panose="020F0502020204030204" pitchFamily="34" charset="0"/>
                <a:cs typeface="Calibri" panose="020F0502020204030204" pitchFamily="34" charset="0"/>
              </a:rPr>
              <a:t>Objetivo: </a:t>
            </a:r>
            <a:r>
              <a:rPr lang="es-ES" sz="1864" b="1" dirty="0">
                <a:solidFill>
                  <a:srgbClr val="D94D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Potenciar el desarrollo de mercados innovadores a través de la contratación pública</a:t>
            </a:r>
            <a:r>
              <a:rPr lang="es-ES" sz="1864" dirty="0">
                <a:latin typeface="Calibri" panose="020F0502020204030204" pitchFamily="34" charset="0"/>
                <a:cs typeface="Calibri" panose="020F0502020204030204" pitchFamily="34" charset="0"/>
              </a:rPr>
              <a:t>, incentivar la compra pública innovadora desde el lado de la demanda del gestor público y desde el lado de la oferta, es decir, de las empresas, estimulándolas a participar y presentar ofertas innovadoras en los procesos de Compra Pública Innovadora (CPI). </a:t>
            </a:r>
          </a:p>
        </p:txBody>
      </p:sp>
      <p:sp>
        <p:nvSpPr>
          <p:cNvPr id="19" name="Forma libre 18"/>
          <p:cNvSpPr/>
          <p:nvPr/>
        </p:nvSpPr>
        <p:spPr>
          <a:xfrm>
            <a:off x="519817" y="3870341"/>
            <a:ext cx="2633417" cy="330361"/>
          </a:xfrm>
          <a:custGeom>
            <a:avLst/>
            <a:gdLst>
              <a:gd name="connsiteX0" fmla="*/ 0 w 2441541"/>
              <a:gd name="connsiteY0" fmla="*/ 0 h 248077"/>
              <a:gd name="connsiteX1" fmla="*/ 2441541 w 2441541"/>
              <a:gd name="connsiteY1" fmla="*/ 0 h 248077"/>
              <a:gd name="connsiteX2" fmla="*/ 2441541 w 2441541"/>
              <a:gd name="connsiteY2" fmla="*/ 248077 h 248077"/>
              <a:gd name="connsiteX3" fmla="*/ 0 w 2441541"/>
              <a:gd name="connsiteY3" fmla="*/ 248077 h 248077"/>
              <a:gd name="connsiteX4" fmla="*/ 0 w 2441541"/>
              <a:gd name="connsiteY4" fmla="*/ 0 h 24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248077">
                <a:moveTo>
                  <a:pt x="0" y="0"/>
                </a:moveTo>
                <a:lnTo>
                  <a:pt x="2441541" y="0"/>
                </a:lnTo>
                <a:lnTo>
                  <a:pt x="2441541" y="248077"/>
                </a:lnTo>
                <a:lnTo>
                  <a:pt x="0" y="248077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4181" tIns="59532" rIns="104181" bIns="59532" numCol="1" spcCol="1270" anchor="ctr" anchorCtr="0">
            <a:noAutofit/>
          </a:bodyPr>
          <a:lstStyle/>
          <a:p>
            <a:pPr algn="ctr" defTabSz="621538">
              <a:lnSpc>
                <a:spcPct val="90000"/>
              </a:lnSpc>
              <a:spcAft>
                <a:spcPct val="35000"/>
              </a:spcAft>
            </a:pPr>
            <a:r>
              <a:rPr lang="es-ES" sz="2131" b="1" dirty="0">
                <a:ln/>
                <a:latin typeface="Calibri"/>
              </a:rPr>
              <a:t>Beneficiarios</a:t>
            </a:r>
            <a:endParaRPr lang="es-ES" sz="2131" dirty="0"/>
          </a:p>
        </p:txBody>
      </p:sp>
      <p:sp>
        <p:nvSpPr>
          <p:cNvPr id="20" name="Forma libre 19"/>
          <p:cNvSpPr/>
          <p:nvPr/>
        </p:nvSpPr>
        <p:spPr>
          <a:xfrm>
            <a:off x="519817" y="4200704"/>
            <a:ext cx="2633417" cy="2120181"/>
          </a:xfrm>
          <a:custGeom>
            <a:avLst/>
            <a:gdLst>
              <a:gd name="connsiteX0" fmla="*/ 0 w 2441541"/>
              <a:gd name="connsiteY0" fmla="*/ 0 h 1592099"/>
              <a:gd name="connsiteX1" fmla="*/ 2441541 w 2441541"/>
              <a:gd name="connsiteY1" fmla="*/ 0 h 1592099"/>
              <a:gd name="connsiteX2" fmla="*/ 2441541 w 2441541"/>
              <a:gd name="connsiteY2" fmla="*/ 1592099 h 1592099"/>
              <a:gd name="connsiteX3" fmla="*/ 0 w 2441541"/>
              <a:gd name="connsiteY3" fmla="*/ 1592099 h 1592099"/>
              <a:gd name="connsiteX4" fmla="*/ 0 w 2441541"/>
              <a:gd name="connsiteY4" fmla="*/ 0 h 159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1592099">
                <a:moveTo>
                  <a:pt x="0" y="0"/>
                </a:moveTo>
                <a:lnTo>
                  <a:pt x="2441541" y="0"/>
                </a:lnTo>
                <a:lnTo>
                  <a:pt x="2441541" y="1592099"/>
                </a:lnTo>
                <a:lnTo>
                  <a:pt x="0" y="15920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136" tIns="78136" rIns="104181" bIns="117203" numCol="1" spcCol="1270" anchor="t" anchorCtr="0">
            <a:noAutofit/>
          </a:bodyPr>
          <a:lstStyle/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98" u="sng" dirty="0">
                <a:solidFill>
                  <a:schemeClr val="tx1"/>
                </a:solidFill>
              </a:rPr>
              <a:t> Línea 1:</a:t>
            </a:r>
          </a:p>
          <a:p>
            <a:pPr marL="152213" lvl="2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98" b="1" dirty="0">
                <a:ln/>
                <a:solidFill>
                  <a:schemeClr val="tx1"/>
                </a:solidFill>
                <a:latin typeface="Calibri"/>
              </a:rPr>
              <a:t> </a:t>
            </a:r>
            <a:r>
              <a:rPr lang="es-ES" sz="1398" dirty="0">
                <a:ln/>
                <a:solidFill>
                  <a:schemeClr val="tx1"/>
                </a:solidFill>
                <a:latin typeface="Calibri"/>
              </a:rPr>
              <a:t>Empresas</a:t>
            </a:r>
            <a:r>
              <a:rPr lang="es-ES" sz="1398" dirty="0">
                <a:ln/>
                <a:latin typeface="Calibri"/>
              </a:rPr>
              <a:t> y </a:t>
            </a:r>
            <a:r>
              <a:rPr lang="es-ES" sz="1398" b="1" dirty="0">
                <a:ln/>
                <a:latin typeface="Calibri"/>
              </a:rPr>
              <a:t>organismos de investigación </a:t>
            </a:r>
            <a:r>
              <a:rPr lang="es-ES" sz="1398" dirty="0">
                <a:ln/>
                <a:latin typeface="Calibri"/>
              </a:rPr>
              <a:t>que vayan a presentarse a procesos de CPI de la Administración Pública.</a:t>
            </a:r>
            <a:endParaRPr lang="es-ES" sz="1398" dirty="0">
              <a:solidFill>
                <a:schemeClr val="tx1"/>
              </a:solidFill>
            </a:endParaRPr>
          </a:p>
          <a:p>
            <a:pPr marL="152213" lvl="2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endParaRPr lang="es-ES" sz="1398" dirty="0">
              <a:solidFill>
                <a:schemeClr val="tx1"/>
              </a:solidFill>
            </a:endParaRP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98" u="sng" dirty="0">
                <a:solidFill>
                  <a:schemeClr val="tx1"/>
                </a:solidFill>
              </a:rPr>
              <a:t> Línea 2:</a:t>
            </a:r>
          </a:p>
          <a:p>
            <a:pPr marL="152213" lvl="2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98" dirty="0">
                <a:ln/>
                <a:solidFill>
                  <a:schemeClr val="tx1"/>
                </a:solidFill>
                <a:latin typeface="Calibri"/>
              </a:rPr>
              <a:t> E</a:t>
            </a:r>
            <a:r>
              <a:rPr lang="es-ES" sz="1398" dirty="0">
                <a:ln/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ntidades locales</a:t>
            </a:r>
            <a:endParaRPr lang="es-ES" sz="1398" dirty="0">
              <a:solidFill>
                <a:schemeClr val="tx1"/>
              </a:solidFill>
            </a:endParaRPr>
          </a:p>
          <a:p>
            <a:pPr marL="152213" lvl="2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98" dirty="0">
                <a:ln/>
                <a:latin typeface="Calibri"/>
                <a:cs typeface="Calibri"/>
                <a:sym typeface="Calibri"/>
              </a:rPr>
              <a:t> Entidades sin ánimo de lucro</a:t>
            </a:r>
            <a:endParaRPr lang="es-ES" sz="1398" dirty="0"/>
          </a:p>
        </p:txBody>
      </p:sp>
      <p:sp>
        <p:nvSpPr>
          <p:cNvPr id="22" name="Forma libre 21"/>
          <p:cNvSpPr/>
          <p:nvPr/>
        </p:nvSpPr>
        <p:spPr>
          <a:xfrm>
            <a:off x="3490658" y="3870341"/>
            <a:ext cx="4104867" cy="330361"/>
          </a:xfrm>
          <a:custGeom>
            <a:avLst/>
            <a:gdLst>
              <a:gd name="connsiteX0" fmla="*/ 0 w 2441541"/>
              <a:gd name="connsiteY0" fmla="*/ 0 h 248077"/>
              <a:gd name="connsiteX1" fmla="*/ 2441541 w 2441541"/>
              <a:gd name="connsiteY1" fmla="*/ 0 h 248077"/>
              <a:gd name="connsiteX2" fmla="*/ 2441541 w 2441541"/>
              <a:gd name="connsiteY2" fmla="*/ 248077 h 248077"/>
              <a:gd name="connsiteX3" fmla="*/ 0 w 2441541"/>
              <a:gd name="connsiteY3" fmla="*/ 248077 h 248077"/>
              <a:gd name="connsiteX4" fmla="*/ 0 w 2441541"/>
              <a:gd name="connsiteY4" fmla="*/ 0 h 24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248077">
                <a:moveTo>
                  <a:pt x="0" y="0"/>
                </a:moveTo>
                <a:lnTo>
                  <a:pt x="2441541" y="0"/>
                </a:lnTo>
                <a:lnTo>
                  <a:pt x="2441541" y="248077"/>
                </a:lnTo>
                <a:lnTo>
                  <a:pt x="0" y="248077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4181" tIns="59532" rIns="104181" bIns="59532" numCol="1" spcCol="1270" anchor="ctr" anchorCtr="0">
            <a:noAutofit/>
          </a:bodyPr>
          <a:lstStyle/>
          <a:p>
            <a:pPr algn="ctr" defTabSz="621538">
              <a:lnSpc>
                <a:spcPct val="90000"/>
              </a:lnSpc>
              <a:spcAft>
                <a:spcPct val="35000"/>
              </a:spcAft>
            </a:pPr>
            <a:r>
              <a:rPr lang="es-ES" sz="2131" b="1" dirty="0">
                <a:ln/>
                <a:latin typeface="Calibri"/>
              </a:rPr>
              <a:t>Requisitos</a:t>
            </a:r>
            <a:endParaRPr lang="es-ES" sz="2131" dirty="0"/>
          </a:p>
        </p:txBody>
      </p:sp>
      <p:sp>
        <p:nvSpPr>
          <p:cNvPr id="23" name="Forma libre 22"/>
          <p:cNvSpPr/>
          <p:nvPr/>
        </p:nvSpPr>
        <p:spPr>
          <a:xfrm>
            <a:off x="3490660" y="4200704"/>
            <a:ext cx="4104866" cy="2120181"/>
          </a:xfrm>
          <a:custGeom>
            <a:avLst/>
            <a:gdLst>
              <a:gd name="connsiteX0" fmla="*/ 0 w 2441541"/>
              <a:gd name="connsiteY0" fmla="*/ 0 h 1592099"/>
              <a:gd name="connsiteX1" fmla="*/ 2441541 w 2441541"/>
              <a:gd name="connsiteY1" fmla="*/ 0 h 1592099"/>
              <a:gd name="connsiteX2" fmla="*/ 2441541 w 2441541"/>
              <a:gd name="connsiteY2" fmla="*/ 1592099 h 1592099"/>
              <a:gd name="connsiteX3" fmla="*/ 0 w 2441541"/>
              <a:gd name="connsiteY3" fmla="*/ 1592099 h 1592099"/>
              <a:gd name="connsiteX4" fmla="*/ 0 w 2441541"/>
              <a:gd name="connsiteY4" fmla="*/ 0 h 159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1592099">
                <a:moveTo>
                  <a:pt x="0" y="0"/>
                </a:moveTo>
                <a:lnTo>
                  <a:pt x="2441541" y="0"/>
                </a:lnTo>
                <a:lnTo>
                  <a:pt x="2441541" y="1592099"/>
                </a:lnTo>
                <a:lnTo>
                  <a:pt x="0" y="15920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032" tIns="71032" rIns="94710" bIns="106548" numCol="1" spcCol="1270" anchor="t" anchorCtr="0">
            <a:noAutofit/>
          </a:bodyPr>
          <a:lstStyle/>
          <a:p>
            <a:pPr marL="76107" lvl="1" indent="-76107" defTabSz="591941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32" dirty="0">
                <a:ln/>
                <a:latin typeface="Calibri"/>
              </a:rPr>
              <a:t> Impacto tangible en la Comunidad Valenciana.</a:t>
            </a:r>
            <a:endParaRPr lang="es-ES" sz="1332" dirty="0"/>
          </a:p>
          <a:p>
            <a:pPr marL="76107" lvl="1" indent="-76107" defTabSz="591941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32" dirty="0">
                <a:ln/>
                <a:latin typeface="Calibri"/>
              </a:rPr>
              <a:t> El proyecto presentado deberá ser coherente con la actividad, fines y estrategia del solicitante.</a:t>
            </a:r>
          </a:p>
          <a:p>
            <a:pPr marL="76107" lvl="1" indent="-76107" defTabSz="591941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32" dirty="0">
                <a:ln/>
                <a:latin typeface="Calibri"/>
              </a:rPr>
              <a:t> Los proyectos  deben consistir en acciones encaminadas a promover y facilitar el desarrollo de la compra pública de innovación tanto desde el lado de la oferta y como de la demanda.</a:t>
            </a:r>
          </a:p>
          <a:p>
            <a:pPr marL="76107" lvl="1" indent="-76107" defTabSz="591941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32" dirty="0">
                <a:ln/>
                <a:latin typeface="Calibri"/>
              </a:rPr>
              <a:t>Línea 1</a:t>
            </a:r>
            <a:r>
              <a:rPr lang="es-ES" sz="1332" dirty="0">
                <a:ln/>
                <a:solidFill>
                  <a:schemeClr val="tx1"/>
                </a:solidFill>
                <a:latin typeface="Calibri"/>
              </a:rPr>
              <a:t>:</a:t>
            </a:r>
            <a:r>
              <a:rPr lang="es-ES" sz="1332" dirty="0">
                <a:ln/>
                <a:solidFill>
                  <a:srgbClr val="FF0000"/>
                </a:solidFill>
                <a:latin typeface="Calibri"/>
              </a:rPr>
              <a:t> </a:t>
            </a:r>
            <a:r>
              <a:rPr lang="es-ES" sz="1332" dirty="0">
                <a:ln/>
                <a:solidFill>
                  <a:schemeClr val="tx1"/>
                </a:solidFill>
                <a:latin typeface="Calibri"/>
              </a:rPr>
              <a:t>2 años </a:t>
            </a:r>
          </a:p>
          <a:p>
            <a:pPr marL="76107" lvl="1" indent="-76107" defTabSz="591941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32" dirty="0">
                <a:ln/>
                <a:latin typeface="Calibri"/>
              </a:rPr>
              <a:t>Línea 2: 3 años</a:t>
            </a:r>
          </a:p>
        </p:txBody>
      </p:sp>
      <p:sp>
        <p:nvSpPr>
          <p:cNvPr id="24" name="Forma libre 23"/>
          <p:cNvSpPr/>
          <p:nvPr/>
        </p:nvSpPr>
        <p:spPr>
          <a:xfrm>
            <a:off x="7932951" y="3870341"/>
            <a:ext cx="3369141" cy="330361"/>
          </a:xfrm>
          <a:custGeom>
            <a:avLst/>
            <a:gdLst>
              <a:gd name="connsiteX0" fmla="*/ 0 w 2441541"/>
              <a:gd name="connsiteY0" fmla="*/ 0 h 248077"/>
              <a:gd name="connsiteX1" fmla="*/ 2441541 w 2441541"/>
              <a:gd name="connsiteY1" fmla="*/ 0 h 248077"/>
              <a:gd name="connsiteX2" fmla="*/ 2441541 w 2441541"/>
              <a:gd name="connsiteY2" fmla="*/ 248077 h 248077"/>
              <a:gd name="connsiteX3" fmla="*/ 0 w 2441541"/>
              <a:gd name="connsiteY3" fmla="*/ 248077 h 248077"/>
              <a:gd name="connsiteX4" fmla="*/ 0 w 2441541"/>
              <a:gd name="connsiteY4" fmla="*/ 0 h 24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248077">
                <a:moveTo>
                  <a:pt x="0" y="0"/>
                </a:moveTo>
                <a:lnTo>
                  <a:pt x="2441541" y="0"/>
                </a:lnTo>
                <a:lnTo>
                  <a:pt x="2441541" y="248077"/>
                </a:lnTo>
                <a:lnTo>
                  <a:pt x="0" y="248077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4181" tIns="59532" rIns="104181" bIns="59532" numCol="1" spcCol="1270" anchor="ctr" anchorCtr="0">
            <a:noAutofit/>
          </a:bodyPr>
          <a:lstStyle/>
          <a:p>
            <a:pPr algn="ctr" defTabSz="621538">
              <a:lnSpc>
                <a:spcPct val="90000"/>
              </a:lnSpc>
              <a:spcAft>
                <a:spcPct val="35000"/>
              </a:spcAft>
            </a:pPr>
            <a:r>
              <a:rPr lang="es-ES_tradnl" sz="2131" b="1" dirty="0">
                <a:ln/>
                <a:latin typeface="Calibri"/>
              </a:rPr>
              <a:t>Ayuda</a:t>
            </a:r>
            <a:endParaRPr lang="es-ES" sz="2131" dirty="0"/>
          </a:p>
        </p:txBody>
      </p:sp>
      <p:sp>
        <p:nvSpPr>
          <p:cNvPr id="25" name="Forma libre 24"/>
          <p:cNvSpPr/>
          <p:nvPr/>
        </p:nvSpPr>
        <p:spPr>
          <a:xfrm>
            <a:off x="7932951" y="4200705"/>
            <a:ext cx="3369141" cy="1933786"/>
          </a:xfrm>
          <a:custGeom>
            <a:avLst/>
            <a:gdLst>
              <a:gd name="connsiteX0" fmla="*/ 0 w 2441541"/>
              <a:gd name="connsiteY0" fmla="*/ 0 h 1592099"/>
              <a:gd name="connsiteX1" fmla="*/ 2441541 w 2441541"/>
              <a:gd name="connsiteY1" fmla="*/ 0 h 1592099"/>
              <a:gd name="connsiteX2" fmla="*/ 2441541 w 2441541"/>
              <a:gd name="connsiteY2" fmla="*/ 1592099 h 1592099"/>
              <a:gd name="connsiteX3" fmla="*/ 0 w 2441541"/>
              <a:gd name="connsiteY3" fmla="*/ 1592099 h 1592099"/>
              <a:gd name="connsiteX4" fmla="*/ 0 w 2441541"/>
              <a:gd name="connsiteY4" fmla="*/ 0 h 159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1592099">
                <a:moveTo>
                  <a:pt x="0" y="0"/>
                </a:moveTo>
                <a:lnTo>
                  <a:pt x="2441541" y="0"/>
                </a:lnTo>
                <a:lnTo>
                  <a:pt x="2441541" y="1592099"/>
                </a:lnTo>
                <a:lnTo>
                  <a:pt x="0" y="15920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136" tIns="78136" rIns="104181" bIns="117203" numCol="1" spcCol="1270" anchor="t" anchorCtr="0">
            <a:noAutofit/>
          </a:bodyPr>
          <a:lstStyle/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_tradnl" sz="1398" dirty="0">
                <a:ln/>
                <a:latin typeface="Calibri"/>
              </a:rPr>
              <a:t> Máxima de </a:t>
            </a:r>
            <a:r>
              <a:rPr lang="es-ES_tradnl" sz="1398" dirty="0">
                <a:ln/>
                <a:solidFill>
                  <a:schemeClr val="tx1"/>
                </a:solidFill>
                <a:latin typeface="Calibri"/>
              </a:rPr>
              <a:t>100.000€ por anualidad.</a:t>
            </a:r>
            <a:endParaRPr lang="es-ES" sz="1398" dirty="0">
              <a:solidFill>
                <a:schemeClr val="tx1"/>
              </a:solidFill>
            </a:endParaRP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98" dirty="0">
                <a:ln/>
                <a:latin typeface="Calibri"/>
              </a:rPr>
              <a:t> Línea 1: porcentaje de subvención dependiente del tipo de actividad a realizar (investigación industrial, desarrollo experimental, innovación en procesos u organización) y del tamaño en caso de empresas. Entre el 15% y el 80%.</a:t>
            </a: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398" dirty="0">
                <a:ln/>
                <a:latin typeface="Calibri"/>
              </a:rPr>
              <a:t>Línea 2: 100%</a:t>
            </a:r>
          </a:p>
        </p:txBody>
      </p:sp>
      <p:sp>
        <p:nvSpPr>
          <p:cNvPr id="26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sp>
        <p:nvSpPr>
          <p:cNvPr id="27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122504" y="6117381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12</a:t>
            </a:fld>
            <a:endParaRPr lang="es-ES" altLang="es-ES" sz="1200" dirty="0">
              <a:solidFill>
                <a:schemeClr val="accent1"/>
              </a:solidFill>
              <a:latin typeface="Posterama" pitchFamily="34" charset="0"/>
            </a:endParaRPr>
          </a:p>
        </p:txBody>
      </p:sp>
      <p:grpSp>
        <p:nvGrpSpPr>
          <p:cNvPr id="30" name="Grupo 29"/>
          <p:cNvGrpSpPr/>
          <p:nvPr/>
        </p:nvGrpSpPr>
        <p:grpSpPr>
          <a:xfrm>
            <a:off x="2619631" y="5246123"/>
            <a:ext cx="346013" cy="575977"/>
            <a:chOff x="4174858" y="2818343"/>
            <a:chExt cx="346013" cy="575977"/>
          </a:xfrm>
        </p:grpSpPr>
        <p:pic>
          <p:nvPicPr>
            <p:cNvPr id="31" name="Gráfico 10" descr="Grupo"/>
            <p:cNvPicPr>
              <a:picLocks noChangeAspect="1"/>
            </p:cNvPicPr>
            <p:nvPr/>
          </p:nvPicPr>
          <p:blipFill rotWithShape="1">
            <a:blip r:embed="rId4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174858" y="3047456"/>
              <a:ext cx="346013" cy="346864"/>
            </a:xfrm>
            <a:prstGeom prst="rect">
              <a:avLst/>
            </a:prstGeom>
          </p:spPr>
        </p:pic>
        <p:pic>
          <p:nvPicPr>
            <p:cNvPr id="32" name="Gráfico 10" descr="Grupo"/>
            <p:cNvPicPr>
              <a:picLocks noChangeAspect="1"/>
            </p:cNvPicPr>
            <p:nvPr/>
          </p:nvPicPr>
          <p:blipFill rotWithShape="1">
            <a:blip r:embed="rId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229545" y="2818343"/>
              <a:ext cx="236637" cy="407965"/>
            </a:xfrm>
            <a:prstGeom prst="rect">
              <a:avLst/>
            </a:prstGeom>
          </p:spPr>
        </p:pic>
      </p:grpSp>
      <p:pic>
        <p:nvPicPr>
          <p:cNvPr id="33" name="Gráfico 4" descr="Lista de comprobación"/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27064" y="5727045"/>
            <a:ext cx="426666" cy="426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ráfico 12" descr="Monedas"/>
          <p:cNvPicPr>
            <a:picLocks noChangeAspect="1"/>
          </p:cNvPicPr>
          <p:nvPr/>
        </p:nvPicPr>
        <p:blipFill>
          <a:blip r:embed="rId7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590134" y="5690715"/>
            <a:ext cx="490016" cy="42666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CAF94A42-32E5-1D04-8AF2-A6A6D15AE78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75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94384" y="993607"/>
            <a:ext cx="10660191" cy="952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64" dirty="0"/>
              <a:t>El objetivo de este programa es apoyar el </a:t>
            </a:r>
            <a:r>
              <a:rPr lang="es-ES" sz="1864" b="1" dirty="0">
                <a:solidFill>
                  <a:srgbClr val="D94D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 de grandes proyectos de I+D+i en cooperación entre varios agentes del Sistema Valenciano de Innovación</a:t>
            </a:r>
            <a:r>
              <a:rPr lang="es-ES" sz="1864" dirty="0"/>
              <a:t>, como vía para el desarrollo de soluciones conjuntas a problemas de interés común. 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D970BD46-621E-449B-99EA-755519DD27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325" t="6841" r="19486" b="67657"/>
          <a:stretch/>
        </p:blipFill>
        <p:spPr>
          <a:xfrm>
            <a:off x="7890267" y="6168818"/>
            <a:ext cx="716176" cy="689182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AC514C07-991D-4E38-B0C2-BDE102C9FEA6}"/>
              </a:ext>
            </a:extLst>
          </p:cNvPr>
          <p:cNvSpPr txBox="1"/>
          <p:nvPr/>
        </p:nvSpPr>
        <p:spPr>
          <a:xfrm>
            <a:off x="355159" y="142485"/>
            <a:ext cx="6925678" cy="5021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8853">
              <a:defRPr/>
            </a:pPr>
            <a:r>
              <a:rPr lang="es-ES" sz="2663" kern="800" dirty="0">
                <a:solidFill>
                  <a:prstClr val="black"/>
                </a:solidFill>
                <a:latin typeface="Calibri"/>
                <a:cs typeface="Trasandina Book"/>
              </a:rPr>
              <a:t>4. Proyectos </a:t>
            </a:r>
            <a:r>
              <a:rPr lang="es-ES" sz="2663" b="1" kern="800" dirty="0">
                <a:solidFill>
                  <a:prstClr val="black"/>
                </a:solidFill>
                <a:latin typeface="Calibri"/>
                <a:cs typeface="Trasandina Book"/>
              </a:rPr>
              <a:t>estratégicos</a:t>
            </a:r>
            <a:r>
              <a:rPr lang="es-ES" sz="2663" kern="800" dirty="0">
                <a:solidFill>
                  <a:prstClr val="black"/>
                </a:solidFill>
                <a:latin typeface="Calibri"/>
                <a:cs typeface="Trasandina Book"/>
              </a:rPr>
              <a:t> en Cooperación – STEP-</a:t>
            </a:r>
          </a:p>
        </p:txBody>
      </p:sp>
      <p:sp>
        <p:nvSpPr>
          <p:cNvPr id="16" name="Forma libre 15"/>
          <p:cNvSpPr/>
          <p:nvPr/>
        </p:nvSpPr>
        <p:spPr>
          <a:xfrm>
            <a:off x="490067" y="2074595"/>
            <a:ext cx="3251374" cy="498584"/>
          </a:xfrm>
          <a:custGeom>
            <a:avLst/>
            <a:gdLst>
              <a:gd name="connsiteX0" fmla="*/ 0 w 2441541"/>
              <a:gd name="connsiteY0" fmla="*/ 0 h 374400"/>
              <a:gd name="connsiteX1" fmla="*/ 2441541 w 2441541"/>
              <a:gd name="connsiteY1" fmla="*/ 0 h 374400"/>
              <a:gd name="connsiteX2" fmla="*/ 2441541 w 2441541"/>
              <a:gd name="connsiteY2" fmla="*/ 374400 h 374400"/>
              <a:gd name="connsiteX3" fmla="*/ 0 w 2441541"/>
              <a:gd name="connsiteY3" fmla="*/ 374400 h 374400"/>
              <a:gd name="connsiteX4" fmla="*/ 0 w 2441541"/>
              <a:gd name="connsiteY4" fmla="*/ 0 h 37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374400">
                <a:moveTo>
                  <a:pt x="0" y="0"/>
                </a:moveTo>
                <a:lnTo>
                  <a:pt x="2441541" y="0"/>
                </a:lnTo>
                <a:lnTo>
                  <a:pt x="2441541" y="374400"/>
                </a:lnTo>
                <a:lnTo>
                  <a:pt x="0" y="374400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1536" tIns="86592" rIns="151536" bIns="86592" numCol="1" spcCol="1270" anchor="ctr" anchorCtr="0">
            <a:noAutofit/>
          </a:bodyPr>
          <a:lstStyle/>
          <a:p>
            <a:pPr algn="ctr" defTabSz="947105">
              <a:lnSpc>
                <a:spcPct val="90000"/>
              </a:lnSpc>
              <a:spcAft>
                <a:spcPct val="35000"/>
              </a:spcAft>
            </a:pPr>
            <a:r>
              <a:rPr lang="es-ES" sz="2131" b="1" dirty="0">
                <a:ln/>
                <a:latin typeface="Calibri"/>
              </a:rPr>
              <a:t>Beneficiarios</a:t>
            </a:r>
            <a:endParaRPr lang="es-ES" sz="2131" dirty="0"/>
          </a:p>
        </p:txBody>
      </p:sp>
      <p:sp>
        <p:nvSpPr>
          <p:cNvPr id="17" name="Forma libre 16"/>
          <p:cNvSpPr/>
          <p:nvPr/>
        </p:nvSpPr>
        <p:spPr>
          <a:xfrm>
            <a:off x="490067" y="2573178"/>
            <a:ext cx="3251374" cy="3595640"/>
          </a:xfrm>
          <a:custGeom>
            <a:avLst/>
            <a:gdLst>
              <a:gd name="connsiteX0" fmla="*/ 0 w 2441541"/>
              <a:gd name="connsiteY0" fmla="*/ 0 h 1891758"/>
              <a:gd name="connsiteX1" fmla="*/ 2441541 w 2441541"/>
              <a:gd name="connsiteY1" fmla="*/ 0 h 1891758"/>
              <a:gd name="connsiteX2" fmla="*/ 2441541 w 2441541"/>
              <a:gd name="connsiteY2" fmla="*/ 1891758 h 1891758"/>
              <a:gd name="connsiteX3" fmla="*/ 0 w 2441541"/>
              <a:gd name="connsiteY3" fmla="*/ 1891758 h 1891758"/>
              <a:gd name="connsiteX4" fmla="*/ 0 w 2441541"/>
              <a:gd name="connsiteY4" fmla="*/ 0 h 189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1891758">
                <a:moveTo>
                  <a:pt x="0" y="0"/>
                </a:moveTo>
                <a:lnTo>
                  <a:pt x="2441541" y="0"/>
                </a:lnTo>
                <a:lnTo>
                  <a:pt x="2441541" y="1891758"/>
                </a:lnTo>
                <a:lnTo>
                  <a:pt x="0" y="18917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136" tIns="78136" rIns="104181" bIns="117203" numCol="1" spcCol="1270" anchor="t" anchorCtr="0">
            <a:noAutofit/>
          </a:bodyPr>
          <a:lstStyle/>
          <a:p>
            <a:pPr marL="76107" lvl="1" indent="-76107" defTabSz="651135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schemeClr val="tx1"/>
                </a:solidFill>
              </a:rPr>
              <a:t> E</a:t>
            </a:r>
            <a:r>
              <a:rPr lang="es-ES" sz="1598" dirty="0" err="1">
                <a:solidFill>
                  <a:schemeClr val="tx1"/>
                </a:solidFill>
                <a:latin typeface="Calibri"/>
              </a:rPr>
              <a:t>mpresas</a:t>
            </a:r>
            <a:r>
              <a:rPr lang="es-ES" sz="1598" dirty="0">
                <a:solidFill>
                  <a:schemeClr val="tx1"/>
                </a:solidFill>
                <a:latin typeface="Calibri"/>
              </a:rPr>
              <a:t> (imprescindible al menos una PYME)</a:t>
            </a:r>
            <a:endParaRPr lang="es-ES" sz="1598" dirty="0">
              <a:solidFill>
                <a:schemeClr val="tx1"/>
              </a:solidFill>
            </a:endParaRPr>
          </a:p>
          <a:p>
            <a:pPr marL="76107" lvl="1" indent="-76107" defTabSz="651135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598" dirty="0">
                <a:solidFill>
                  <a:schemeClr val="tx1"/>
                </a:solidFill>
                <a:latin typeface="Calibri"/>
              </a:rPr>
              <a:t>Universidades</a:t>
            </a:r>
            <a:endParaRPr lang="es-ES" sz="1598" dirty="0">
              <a:solidFill>
                <a:schemeClr val="tx1"/>
              </a:solidFill>
            </a:endParaRPr>
          </a:p>
          <a:p>
            <a:pPr marL="76107" lvl="1" indent="-76107" defTabSz="651135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prstClr val="black"/>
                </a:solidFill>
                <a:latin typeface="Calibri"/>
              </a:rPr>
              <a:t> Institutos Tecnológicos</a:t>
            </a:r>
            <a:endParaRPr lang="es-ES" sz="1598" dirty="0">
              <a:solidFill>
                <a:schemeClr val="tx1"/>
              </a:solidFill>
            </a:endParaRPr>
          </a:p>
          <a:p>
            <a:pPr marL="76107" lvl="1" indent="-76107" defTabSz="651135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prstClr val="black"/>
                </a:solidFill>
                <a:latin typeface="Calibri"/>
              </a:rPr>
              <a:t> Organismos Públicos de Investigación</a:t>
            </a:r>
            <a:endParaRPr lang="es-ES" sz="1598" dirty="0">
              <a:solidFill>
                <a:schemeClr val="tx1"/>
              </a:solidFill>
            </a:endParaRPr>
          </a:p>
          <a:p>
            <a:pPr marL="76107" lvl="1" indent="-76107" defTabSz="651135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prstClr val="black"/>
                </a:solidFill>
                <a:latin typeface="Calibri"/>
              </a:rPr>
              <a:t> Entidades e institutos sanitarios sin ánimo de lucro</a:t>
            </a:r>
            <a:endParaRPr lang="es-ES" sz="1598" dirty="0">
              <a:solidFill>
                <a:schemeClr val="tx1"/>
              </a:solidFill>
            </a:endParaRPr>
          </a:p>
          <a:p>
            <a:pPr marL="76107" lvl="1" indent="-76107" defTabSz="651135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598" dirty="0">
                <a:solidFill>
                  <a:schemeClr val="tx1"/>
                </a:solidFill>
                <a:latin typeface="Calibri"/>
              </a:rPr>
              <a:t>Otras entidades sin ánimo de lucro</a:t>
            </a:r>
            <a:endParaRPr lang="es-ES" sz="1598" dirty="0">
              <a:solidFill>
                <a:schemeClr val="tx1"/>
              </a:solidFill>
            </a:endParaRPr>
          </a:p>
        </p:txBody>
      </p:sp>
      <p:sp>
        <p:nvSpPr>
          <p:cNvPr id="21" name="Forma libre 20"/>
          <p:cNvSpPr/>
          <p:nvPr/>
        </p:nvSpPr>
        <p:spPr>
          <a:xfrm>
            <a:off x="4062187" y="2074595"/>
            <a:ext cx="3551615" cy="498584"/>
          </a:xfrm>
          <a:custGeom>
            <a:avLst/>
            <a:gdLst>
              <a:gd name="connsiteX0" fmla="*/ 0 w 2441541"/>
              <a:gd name="connsiteY0" fmla="*/ 0 h 374400"/>
              <a:gd name="connsiteX1" fmla="*/ 2441541 w 2441541"/>
              <a:gd name="connsiteY1" fmla="*/ 0 h 374400"/>
              <a:gd name="connsiteX2" fmla="*/ 2441541 w 2441541"/>
              <a:gd name="connsiteY2" fmla="*/ 374400 h 374400"/>
              <a:gd name="connsiteX3" fmla="*/ 0 w 2441541"/>
              <a:gd name="connsiteY3" fmla="*/ 374400 h 374400"/>
              <a:gd name="connsiteX4" fmla="*/ 0 w 2441541"/>
              <a:gd name="connsiteY4" fmla="*/ 0 h 37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374400">
                <a:moveTo>
                  <a:pt x="0" y="0"/>
                </a:moveTo>
                <a:lnTo>
                  <a:pt x="2441541" y="0"/>
                </a:lnTo>
                <a:lnTo>
                  <a:pt x="2441541" y="374400"/>
                </a:lnTo>
                <a:lnTo>
                  <a:pt x="0" y="374400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1536" tIns="86592" rIns="151536" bIns="86592" numCol="1" spcCol="1270" anchor="ctr" anchorCtr="0">
            <a:noAutofit/>
          </a:bodyPr>
          <a:lstStyle/>
          <a:p>
            <a:pPr algn="ctr" defTabSz="947105">
              <a:lnSpc>
                <a:spcPct val="90000"/>
              </a:lnSpc>
              <a:spcAft>
                <a:spcPct val="35000"/>
              </a:spcAft>
            </a:pPr>
            <a:r>
              <a:rPr lang="es-ES" sz="2131" b="1" dirty="0">
                <a:ln/>
                <a:latin typeface="Calibri"/>
              </a:rPr>
              <a:t>Requisitos</a:t>
            </a:r>
            <a:endParaRPr lang="es-ES" sz="2131" dirty="0"/>
          </a:p>
        </p:txBody>
      </p:sp>
      <p:sp>
        <p:nvSpPr>
          <p:cNvPr id="22" name="Forma libre 21"/>
          <p:cNvSpPr/>
          <p:nvPr/>
        </p:nvSpPr>
        <p:spPr>
          <a:xfrm>
            <a:off x="4062187" y="2573178"/>
            <a:ext cx="3551615" cy="3595640"/>
          </a:xfrm>
          <a:custGeom>
            <a:avLst/>
            <a:gdLst>
              <a:gd name="connsiteX0" fmla="*/ 0 w 2441541"/>
              <a:gd name="connsiteY0" fmla="*/ 0 h 1891758"/>
              <a:gd name="connsiteX1" fmla="*/ 2441541 w 2441541"/>
              <a:gd name="connsiteY1" fmla="*/ 0 h 1891758"/>
              <a:gd name="connsiteX2" fmla="*/ 2441541 w 2441541"/>
              <a:gd name="connsiteY2" fmla="*/ 1891758 h 1891758"/>
              <a:gd name="connsiteX3" fmla="*/ 0 w 2441541"/>
              <a:gd name="connsiteY3" fmla="*/ 1891758 h 1891758"/>
              <a:gd name="connsiteX4" fmla="*/ 0 w 2441541"/>
              <a:gd name="connsiteY4" fmla="*/ 0 h 189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1891758">
                <a:moveTo>
                  <a:pt x="0" y="0"/>
                </a:moveTo>
                <a:lnTo>
                  <a:pt x="2441541" y="0"/>
                </a:lnTo>
                <a:lnTo>
                  <a:pt x="2441541" y="1891758"/>
                </a:lnTo>
                <a:lnTo>
                  <a:pt x="0" y="18917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136" tIns="78136" rIns="104181" bIns="117203" numCol="1" spcCol="1270" anchor="t" anchorCtr="0">
            <a:noAutofit/>
          </a:bodyPr>
          <a:lstStyle/>
          <a:p>
            <a:pPr marL="76107" lvl="1" indent="-76107" defTabSz="651135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ln/>
                <a:latin typeface="Calibri"/>
              </a:rPr>
              <a:t> </a:t>
            </a:r>
            <a:r>
              <a:rPr lang="es-ES" sz="1598" b="1" dirty="0">
                <a:ln/>
                <a:solidFill>
                  <a:srgbClr val="FF0000"/>
                </a:solidFill>
                <a:latin typeface="Calibri"/>
              </a:rPr>
              <a:t>Tecnologías STEP</a:t>
            </a:r>
            <a:r>
              <a:rPr lang="es-ES" sz="1598" dirty="0">
                <a:ln/>
                <a:latin typeface="Calibri"/>
              </a:rPr>
              <a:t>, </a:t>
            </a:r>
            <a:r>
              <a:rPr lang="es-ES" sz="1598" dirty="0">
                <a:solidFill>
                  <a:prstClr val="black"/>
                </a:solidFill>
                <a:latin typeface="Calibri"/>
              </a:rPr>
              <a:t>Comunicación de la Comisión C/2024/3209</a:t>
            </a:r>
          </a:p>
          <a:p>
            <a:pPr marL="76107" lvl="1" indent="-76107" defTabSz="651135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prstClr val="black"/>
                </a:solidFill>
                <a:latin typeface="Calibri"/>
              </a:rPr>
              <a:t>Mínimo de dos entidades </a:t>
            </a:r>
            <a:r>
              <a:rPr lang="es-ES" sz="1598" b="1" dirty="0">
                <a:solidFill>
                  <a:prstClr val="black"/>
                </a:solidFill>
                <a:latin typeface="Calibri"/>
              </a:rPr>
              <a:t>no vinculadas entre sí</a:t>
            </a:r>
            <a:endParaRPr lang="es-ES" sz="1598" b="1" dirty="0"/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prstClr val="black"/>
                </a:solidFill>
                <a:latin typeface="Calibri"/>
              </a:rPr>
              <a:t> Participación equilibrada (cada entidad entre 15% y 70% del presupuesto)</a:t>
            </a: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prstClr val="black"/>
                </a:solidFill>
                <a:latin typeface="Calibri"/>
              </a:rPr>
              <a:t> Obligatoria la intervención de un organismo de investigación contratado o como socio</a:t>
            </a: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srgbClr val="FF0000"/>
                </a:solidFill>
                <a:latin typeface="Calibri"/>
              </a:rPr>
              <a:t>Al menos el 60% del presupuesto ejecutado por empresas</a:t>
            </a: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400" dirty="0"/>
              <a:t>Proyectos con presupuesto global mínimo de 500.000 euros</a:t>
            </a: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400" dirty="0">
                <a:solidFill>
                  <a:schemeClr val="tx1"/>
                </a:solidFill>
              </a:rPr>
              <a:t>Coste máximo por participante: 500.000 euros</a:t>
            </a:r>
          </a:p>
          <a:p>
            <a:pPr marL="0" lvl="1" defTabSz="621538">
              <a:lnSpc>
                <a:spcPct val="90000"/>
              </a:lnSpc>
              <a:spcAft>
                <a:spcPct val="15000"/>
              </a:spcAft>
            </a:pPr>
            <a:endParaRPr lang="es-ES" sz="1598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Forma libre 22"/>
          <p:cNvSpPr/>
          <p:nvPr/>
        </p:nvSpPr>
        <p:spPr>
          <a:xfrm>
            <a:off x="7903202" y="2074595"/>
            <a:ext cx="3251374" cy="498584"/>
          </a:xfrm>
          <a:custGeom>
            <a:avLst/>
            <a:gdLst>
              <a:gd name="connsiteX0" fmla="*/ 0 w 2441541"/>
              <a:gd name="connsiteY0" fmla="*/ 0 h 374400"/>
              <a:gd name="connsiteX1" fmla="*/ 2441541 w 2441541"/>
              <a:gd name="connsiteY1" fmla="*/ 0 h 374400"/>
              <a:gd name="connsiteX2" fmla="*/ 2441541 w 2441541"/>
              <a:gd name="connsiteY2" fmla="*/ 374400 h 374400"/>
              <a:gd name="connsiteX3" fmla="*/ 0 w 2441541"/>
              <a:gd name="connsiteY3" fmla="*/ 374400 h 374400"/>
              <a:gd name="connsiteX4" fmla="*/ 0 w 2441541"/>
              <a:gd name="connsiteY4" fmla="*/ 0 h 37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374400">
                <a:moveTo>
                  <a:pt x="0" y="0"/>
                </a:moveTo>
                <a:lnTo>
                  <a:pt x="2441541" y="0"/>
                </a:lnTo>
                <a:lnTo>
                  <a:pt x="2441541" y="374400"/>
                </a:lnTo>
                <a:lnTo>
                  <a:pt x="0" y="374400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1536" tIns="86592" rIns="151536" bIns="86592" numCol="1" spcCol="1270" anchor="ctr" anchorCtr="0">
            <a:noAutofit/>
          </a:bodyPr>
          <a:lstStyle/>
          <a:p>
            <a:pPr algn="ctr" defTabSz="947105">
              <a:lnSpc>
                <a:spcPct val="90000"/>
              </a:lnSpc>
              <a:spcAft>
                <a:spcPct val="35000"/>
              </a:spcAft>
            </a:pPr>
            <a:r>
              <a:rPr lang="es-ES_tradnl" sz="2131" b="1" dirty="0">
                <a:ln/>
                <a:latin typeface="Calibri"/>
              </a:rPr>
              <a:t>Ayuda</a:t>
            </a:r>
            <a:endParaRPr lang="es-ES" sz="2131" dirty="0"/>
          </a:p>
        </p:txBody>
      </p:sp>
      <p:sp>
        <p:nvSpPr>
          <p:cNvPr id="24" name="Forma libre 23"/>
          <p:cNvSpPr/>
          <p:nvPr/>
        </p:nvSpPr>
        <p:spPr>
          <a:xfrm>
            <a:off x="7903202" y="2573178"/>
            <a:ext cx="3251374" cy="3595640"/>
          </a:xfrm>
          <a:custGeom>
            <a:avLst/>
            <a:gdLst>
              <a:gd name="connsiteX0" fmla="*/ 0 w 2441541"/>
              <a:gd name="connsiteY0" fmla="*/ 0 h 1891758"/>
              <a:gd name="connsiteX1" fmla="*/ 2441541 w 2441541"/>
              <a:gd name="connsiteY1" fmla="*/ 0 h 1891758"/>
              <a:gd name="connsiteX2" fmla="*/ 2441541 w 2441541"/>
              <a:gd name="connsiteY2" fmla="*/ 1891758 h 1891758"/>
              <a:gd name="connsiteX3" fmla="*/ 0 w 2441541"/>
              <a:gd name="connsiteY3" fmla="*/ 1891758 h 1891758"/>
              <a:gd name="connsiteX4" fmla="*/ 0 w 2441541"/>
              <a:gd name="connsiteY4" fmla="*/ 0 h 189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1891758">
                <a:moveTo>
                  <a:pt x="0" y="0"/>
                </a:moveTo>
                <a:lnTo>
                  <a:pt x="2441541" y="0"/>
                </a:lnTo>
                <a:lnTo>
                  <a:pt x="2441541" y="1891758"/>
                </a:lnTo>
                <a:lnTo>
                  <a:pt x="0" y="18917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136" tIns="78136" rIns="104181" bIns="117203" numCol="1" spcCol="1270" anchor="t" anchorCtr="0">
            <a:noAutofit/>
          </a:bodyPr>
          <a:lstStyle/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ln/>
                <a:latin typeface="Calibri"/>
              </a:rPr>
              <a:t> </a:t>
            </a:r>
            <a:r>
              <a:rPr lang="es-ES" sz="1598" dirty="0">
                <a:solidFill>
                  <a:prstClr val="black"/>
                </a:solidFill>
                <a:latin typeface="Calibri"/>
                <a:cs typeface="Trasandina Light"/>
              </a:rPr>
              <a:t>Porcentaje subvención dependiente del tipo de beneficiario, tamaño de la empresa y el tipo de actividad (investigación industrial o desarrollo experimental). Entre el 25% y el 100%</a:t>
            </a:r>
            <a:endParaRPr lang="es-ES" sz="1598" dirty="0"/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endParaRPr lang="es-ES" sz="1598" dirty="0"/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prstClr val="black"/>
                </a:solidFill>
                <a:latin typeface="Calibri"/>
                <a:cs typeface="Trasandina Light"/>
              </a:rPr>
              <a:t>Subvención tipo mediana empresa:</a:t>
            </a:r>
          </a:p>
          <a:p>
            <a:pPr marL="0" lvl="1" defTabSz="621538">
              <a:lnSpc>
                <a:spcPct val="90000"/>
              </a:lnSpc>
              <a:spcAft>
                <a:spcPct val="15000"/>
              </a:spcAft>
            </a:pPr>
            <a:r>
              <a:rPr lang="es-ES" sz="1598" dirty="0">
                <a:solidFill>
                  <a:prstClr val="black"/>
                </a:solidFill>
                <a:latin typeface="Calibri"/>
                <a:cs typeface="Trasandina Light"/>
              </a:rPr>
              <a:t>		50%</a:t>
            </a: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b="1" dirty="0">
                <a:solidFill>
                  <a:srgbClr val="FF0000"/>
                </a:solidFill>
                <a:latin typeface="Calibri"/>
                <a:cs typeface="Trasandina Light"/>
              </a:rPr>
              <a:t>OCS:</a:t>
            </a:r>
            <a:r>
              <a:rPr lang="es-ES" sz="1598" dirty="0">
                <a:solidFill>
                  <a:srgbClr val="FF0000"/>
                </a:solidFill>
                <a:latin typeface="Calibri"/>
                <a:cs typeface="Trasandina Light"/>
              </a:rPr>
              <a:t> </a:t>
            </a:r>
            <a:r>
              <a:rPr lang="es-ES" sz="1598" dirty="0">
                <a:solidFill>
                  <a:srgbClr val="FF0000"/>
                </a:solidFill>
                <a:latin typeface="Calibri"/>
              </a:rPr>
              <a:t>40% de los costes de personal válidamente justificados </a:t>
            </a:r>
          </a:p>
          <a:p>
            <a:pPr marL="0" lvl="1" defTabSz="621538">
              <a:lnSpc>
                <a:spcPct val="90000"/>
              </a:lnSpc>
              <a:spcAft>
                <a:spcPct val="15000"/>
              </a:spcAft>
            </a:pPr>
            <a:endParaRPr lang="es-ES" sz="1598" dirty="0">
              <a:solidFill>
                <a:prstClr val="black"/>
              </a:solidFill>
              <a:latin typeface="Calibri"/>
              <a:cs typeface="Trasandina Light"/>
            </a:endParaRPr>
          </a:p>
          <a:p>
            <a:pPr marL="0" lvl="1" defTabSz="621538">
              <a:lnSpc>
                <a:spcPct val="90000"/>
              </a:lnSpc>
              <a:spcAft>
                <a:spcPct val="15000"/>
              </a:spcAft>
            </a:pPr>
            <a:endParaRPr lang="es-ES" sz="1598" dirty="0">
              <a:solidFill>
                <a:prstClr val="black"/>
              </a:solidFill>
              <a:latin typeface="Calibri"/>
              <a:cs typeface="Trasandina Light"/>
            </a:endParaRP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endParaRPr lang="es-ES" sz="1598" dirty="0"/>
          </a:p>
        </p:txBody>
      </p:sp>
      <p:sp>
        <p:nvSpPr>
          <p:cNvPr id="25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grpSp>
        <p:nvGrpSpPr>
          <p:cNvPr id="20" name="Grupo 19"/>
          <p:cNvGrpSpPr/>
          <p:nvPr/>
        </p:nvGrpSpPr>
        <p:grpSpPr>
          <a:xfrm>
            <a:off x="1769741" y="4979687"/>
            <a:ext cx="346013" cy="575977"/>
            <a:chOff x="4174858" y="2818343"/>
            <a:chExt cx="346013" cy="575977"/>
          </a:xfrm>
        </p:grpSpPr>
        <p:pic>
          <p:nvPicPr>
            <p:cNvPr id="27" name="Gráfico 10" descr="Grupo"/>
            <p:cNvPicPr>
              <a:picLocks noChangeAspect="1"/>
            </p:cNvPicPr>
            <p:nvPr/>
          </p:nvPicPr>
          <p:blipFill rotWithShape="1">
            <a:blip r:embed="rId4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174858" y="3047456"/>
              <a:ext cx="346013" cy="346864"/>
            </a:xfrm>
            <a:prstGeom prst="rect">
              <a:avLst/>
            </a:prstGeom>
          </p:spPr>
        </p:pic>
        <p:pic>
          <p:nvPicPr>
            <p:cNvPr id="28" name="Gráfico 10" descr="Grupo"/>
            <p:cNvPicPr>
              <a:picLocks noChangeAspect="1"/>
            </p:cNvPicPr>
            <p:nvPr/>
          </p:nvPicPr>
          <p:blipFill rotWithShape="1">
            <a:blip r:embed="rId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229545" y="2818343"/>
              <a:ext cx="236637" cy="407965"/>
            </a:xfrm>
            <a:prstGeom prst="rect">
              <a:avLst/>
            </a:prstGeom>
          </p:spPr>
        </p:pic>
      </p:grpSp>
      <p:pic>
        <p:nvPicPr>
          <p:cNvPr id="29" name="Gráfico 4" descr="Lista de comprobación"/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37940" y="4119675"/>
            <a:ext cx="426666" cy="426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ráfico 12" descr="Monedas"/>
          <p:cNvPicPr>
            <a:picLocks noChangeAspect="1"/>
          </p:cNvPicPr>
          <p:nvPr/>
        </p:nvPicPr>
        <p:blipFill>
          <a:blip r:embed="rId7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431463" y="5222002"/>
            <a:ext cx="490016" cy="42666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B825411B-A2F3-DB7A-9E61-4ECA61DB1020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28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94385" y="877730"/>
            <a:ext cx="9457655" cy="2100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64" dirty="0">
                <a:latin typeface="Calibri" panose="020F0502020204030204" pitchFamily="34" charset="0"/>
                <a:cs typeface="Calibri" panose="020F0502020204030204" pitchFamily="34" charset="0"/>
              </a:rPr>
              <a:t>Objetivo: apoyar el desarrollo de </a:t>
            </a:r>
            <a:r>
              <a:rPr lang="es-ES" sz="1864" b="1" dirty="0">
                <a:solidFill>
                  <a:srgbClr val="D94D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soluciones con incidencia en la cadena de valor empresarial</a:t>
            </a:r>
            <a:r>
              <a:rPr lang="es-ES" sz="1864" dirty="0">
                <a:latin typeface="Calibri" panose="020F0502020204030204" pitchFamily="34" charset="0"/>
                <a:cs typeface="Calibri" panose="020F0502020204030204" pitchFamily="34" charset="0"/>
              </a:rPr>
              <a:t>, que supongan aplicación de novedad en:</a:t>
            </a:r>
          </a:p>
          <a:p>
            <a:pPr marL="837173" lvl="1" indent="-228320">
              <a:buFont typeface="Arial" panose="020B0604020202020204" pitchFamily="34" charset="0"/>
              <a:buChar char="•"/>
            </a:pPr>
            <a:r>
              <a:rPr lang="es-ES" sz="1864" dirty="0"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ES" sz="1864" dirty="0">
                <a:solidFill>
                  <a:srgbClr val="D94D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productos o procesos </a:t>
            </a:r>
            <a:r>
              <a:rPr lang="es-ES" sz="1864" dirty="0">
                <a:latin typeface="Calibri" panose="020F0502020204030204" pitchFamily="34" charset="0"/>
                <a:cs typeface="Calibri" panose="020F0502020204030204" pitchFamily="34" charset="0"/>
              </a:rPr>
              <a:t>o en los </a:t>
            </a:r>
            <a:r>
              <a:rPr lang="es-ES" sz="1864" dirty="0">
                <a:solidFill>
                  <a:srgbClr val="D94D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de organización </a:t>
            </a:r>
            <a:r>
              <a:rPr lang="es-ES" sz="1864" dirty="0">
                <a:latin typeface="Calibri" panose="020F0502020204030204" pitchFamily="34" charset="0"/>
                <a:cs typeface="Calibri" panose="020F0502020204030204" pitchFamily="34" charset="0"/>
              </a:rPr>
              <a:t>con el propósito de mejorar el intercambio de información y procesos de trabajo, de manera que incidan o provoquen efecto en otras empresas de la cadena de valor</a:t>
            </a:r>
          </a:p>
          <a:p>
            <a:pPr marL="837173" lvl="1" indent="-228320">
              <a:buFont typeface="Arial" panose="020B0604020202020204" pitchFamily="34" charset="0"/>
              <a:buChar char="•"/>
            </a:pPr>
            <a:r>
              <a:rPr lang="es-ES" sz="1864" dirty="0">
                <a:latin typeface="Calibri" panose="020F0502020204030204" pitchFamily="34" charset="0"/>
                <a:cs typeface="Calibri" panose="020F0502020204030204" pitchFamily="34" charset="0"/>
              </a:rPr>
              <a:t>Proyectos que potencien el </a:t>
            </a:r>
            <a:r>
              <a:rPr lang="es-ES" sz="1864" dirty="0">
                <a:solidFill>
                  <a:srgbClr val="D94D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 y utilización de otras tecnologías clave </a:t>
            </a:r>
            <a:r>
              <a:rPr lang="es-ES" sz="1864" dirty="0">
                <a:latin typeface="Calibri" panose="020F0502020204030204" pitchFamily="34" charset="0"/>
                <a:cs typeface="Calibri" panose="020F0502020204030204" pitchFamily="34" charset="0"/>
              </a:rPr>
              <a:t>para impulsar el desarrollo industrial y económico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C514C07-991D-4E38-B0C2-BDE102C9FEA6}"/>
              </a:ext>
            </a:extLst>
          </p:cNvPr>
          <p:cNvSpPr txBox="1"/>
          <p:nvPr/>
        </p:nvSpPr>
        <p:spPr>
          <a:xfrm>
            <a:off x="355160" y="142485"/>
            <a:ext cx="7188699" cy="5021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8853">
              <a:defRPr/>
            </a:pPr>
            <a:r>
              <a:rPr lang="es-ES" sz="2663" kern="800" dirty="0">
                <a:solidFill>
                  <a:prstClr val="black"/>
                </a:solidFill>
                <a:latin typeface="Calibri"/>
                <a:cs typeface="Trasandina Book"/>
              </a:rPr>
              <a:t>5. Consolidación de la </a:t>
            </a:r>
            <a:r>
              <a:rPr lang="es-ES" sz="2663" b="1" kern="800" dirty="0">
                <a:solidFill>
                  <a:prstClr val="black"/>
                </a:solidFill>
                <a:latin typeface="Calibri"/>
                <a:cs typeface="Trasandina Book"/>
              </a:rPr>
              <a:t>cadena de valor </a:t>
            </a:r>
            <a:r>
              <a:rPr lang="es-ES" sz="2663" kern="800" dirty="0">
                <a:solidFill>
                  <a:prstClr val="black"/>
                </a:solidFill>
                <a:latin typeface="Calibri"/>
                <a:cs typeface="Trasandina Book"/>
              </a:rPr>
              <a:t>empresarial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C4806291-D5AE-4EDB-BF23-22AEFFAF5EC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190" t="35585" r="19486" b="38939"/>
          <a:stretch/>
        </p:blipFill>
        <p:spPr>
          <a:xfrm>
            <a:off x="7905336" y="6158459"/>
            <a:ext cx="725126" cy="684176"/>
          </a:xfrm>
          <a:prstGeom prst="rect">
            <a:avLst/>
          </a:prstGeom>
        </p:spPr>
      </p:pic>
      <p:sp>
        <p:nvSpPr>
          <p:cNvPr id="16" name="Estrella de 8 puntas 15"/>
          <p:cNvSpPr/>
          <p:nvPr/>
        </p:nvSpPr>
        <p:spPr>
          <a:xfrm>
            <a:off x="10267398" y="1179819"/>
            <a:ext cx="1226520" cy="509037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>
                <a:solidFill>
                  <a:schemeClr val="bg1"/>
                </a:solidFill>
              </a:rPr>
              <a:t>Empresas</a:t>
            </a:r>
          </a:p>
        </p:txBody>
      </p:sp>
      <p:sp>
        <p:nvSpPr>
          <p:cNvPr id="17" name="Forma libre 16"/>
          <p:cNvSpPr/>
          <p:nvPr/>
        </p:nvSpPr>
        <p:spPr>
          <a:xfrm>
            <a:off x="494385" y="3140366"/>
            <a:ext cx="2658848" cy="542029"/>
          </a:xfrm>
          <a:custGeom>
            <a:avLst/>
            <a:gdLst>
              <a:gd name="connsiteX0" fmla="*/ 0 w 2441541"/>
              <a:gd name="connsiteY0" fmla="*/ 0 h 518400"/>
              <a:gd name="connsiteX1" fmla="*/ 2441541 w 2441541"/>
              <a:gd name="connsiteY1" fmla="*/ 0 h 518400"/>
              <a:gd name="connsiteX2" fmla="*/ 2441541 w 2441541"/>
              <a:gd name="connsiteY2" fmla="*/ 518400 h 518400"/>
              <a:gd name="connsiteX3" fmla="*/ 0 w 2441541"/>
              <a:gd name="connsiteY3" fmla="*/ 518400 h 518400"/>
              <a:gd name="connsiteX4" fmla="*/ 0 w 2441541"/>
              <a:gd name="connsiteY4" fmla="*/ 0 h 51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518400">
                <a:moveTo>
                  <a:pt x="0" y="0"/>
                </a:moveTo>
                <a:lnTo>
                  <a:pt x="2441541" y="0"/>
                </a:lnTo>
                <a:lnTo>
                  <a:pt x="2441541" y="518400"/>
                </a:lnTo>
                <a:lnTo>
                  <a:pt x="0" y="518400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239" tIns="48708" rIns="85239" bIns="48708" numCol="1" spcCol="1270" anchor="ctr" anchorCtr="0">
            <a:noAutofit/>
          </a:bodyPr>
          <a:lstStyle/>
          <a:p>
            <a:pPr algn="ctr" defTabSz="532747">
              <a:lnSpc>
                <a:spcPct val="90000"/>
              </a:lnSpc>
              <a:spcAft>
                <a:spcPct val="35000"/>
              </a:spcAft>
            </a:pPr>
            <a:r>
              <a:rPr lang="es-ES" sz="2131" b="1" dirty="0">
                <a:ln/>
                <a:latin typeface="Calibri"/>
              </a:rPr>
              <a:t>Beneficiarios</a:t>
            </a:r>
            <a:endParaRPr lang="es-ES" sz="2131" dirty="0"/>
          </a:p>
        </p:txBody>
      </p:sp>
      <p:sp>
        <p:nvSpPr>
          <p:cNvPr id="18" name="Forma libre 17"/>
          <p:cNvSpPr/>
          <p:nvPr/>
        </p:nvSpPr>
        <p:spPr>
          <a:xfrm>
            <a:off x="494386" y="3682395"/>
            <a:ext cx="2658847" cy="2451938"/>
          </a:xfrm>
          <a:custGeom>
            <a:avLst/>
            <a:gdLst>
              <a:gd name="connsiteX0" fmla="*/ 0 w 2441541"/>
              <a:gd name="connsiteY0" fmla="*/ 0 h 1889932"/>
              <a:gd name="connsiteX1" fmla="*/ 2441541 w 2441541"/>
              <a:gd name="connsiteY1" fmla="*/ 0 h 1889932"/>
              <a:gd name="connsiteX2" fmla="*/ 2441541 w 2441541"/>
              <a:gd name="connsiteY2" fmla="*/ 1889932 h 1889932"/>
              <a:gd name="connsiteX3" fmla="*/ 0 w 2441541"/>
              <a:gd name="connsiteY3" fmla="*/ 1889932 h 1889932"/>
              <a:gd name="connsiteX4" fmla="*/ 0 w 2441541"/>
              <a:gd name="connsiteY4" fmla="*/ 0 h 1889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1889932">
                <a:moveTo>
                  <a:pt x="0" y="0"/>
                </a:moveTo>
                <a:lnTo>
                  <a:pt x="2441541" y="0"/>
                </a:lnTo>
                <a:lnTo>
                  <a:pt x="2441541" y="1889932"/>
                </a:lnTo>
                <a:lnTo>
                  <a:pt x="0" y="188993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136" tIns="78136" rIns="104181" bIns="117203" numCol="1" spcCol="1270" anchor="t" anchorCtr="0">
            <a:noAutofit/>
          </a:bodyPr>
          <a:lstStyle/>
          <a:p>
            <a:pPr marL="228320" lvl="1" indent="-228320" defTabSz="621538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s-ES" sz="1598" b="1" dirty="0">
                <a:solidFill>
                  <a:schemeClr val="tx1"/>
                </a:solidFill>
              </a:rPr>
              <a:t>  E</a:t>
            </a:r>
            <a:r>
              <a:rPr lang="es-ES" sz="1598" b="1" dirty="0" err="1">
                <a:solidFill>
                  <a:schemeClr val="tx1"/>
                </a:solidFill>
              </a:rPr>
              <a:t>mpresas</a:t>
            </a:r>
            <a:endParaRPr lang="es-ES" sz="1598" b="1" dirty="0">
              <a:solidFill>
                <a:schemeClr val="tx1"/>
              </a:solidFill>
            </a:endParaRPr>
          </a:p>
          <a:p>
            <a:pPr marL="304427" lvl="2" indent="-228320" defTabSz="621538">
              <a:lnSpc>
                <a:spcPct val="90000"/>
              </a:lnSpc>
              <a:spcAft>
                <a:spcPct val="15000"/>
              </a:spcAft>
              <a:buFont typeface="Courier New" panose="02070309020205020404" pitchFamily="49" charset="0"/>
              <a:buChar char="o"/>
            </a:pPr>
            <a:r>
              <a:rPr lang="es-ES" sz="1598" dirty="0">
                <a:solidFill>
                  <a:prstClr val="black"/>
                </a:solidFill>
              </a:rPr>
              <a:t> Proyectos individuales</a:t>
            </a:r>
            <a:endParaRPr lang="es-ES" sz="1598" b="1" dirty="0">
              <a:solidFill>
                <a:schemeClr val="accent6">
                  <a:lumMod val="75000"/>
                </a:schemeClr>
              </a:solidFill>
            </a:endParaRPr>
          </a:p>
          <a:p>
            <a:pPr marL="304427" lvl="2" indent="-228320" defTabSz="621538">
              <a:lnSpc>
                <a:spcPct val="90000"/>
              </a:lnSpc>
              <a:spcAft>
                <a:spcPct val="15000"/>
              </a:spcAft>
              <a:buFont typeface="Courier New" panose="02070309020205020404" pitchFamily="49" charset="0"/>
              <a:buChar char="o"/>
            </a:pPr>
            <a:r>
              <a:rPr lang="es-ES" sz="1598" dirty="0">
                <a:solidFill>
                  <a:prstClr val="black"/>
                </a:solidFill>
              </a:rPr>
              <a:t> Proyectos en cooperación (mínimo dos empresas no vinculadas con participación equilibrada, una de ellas PYME)</a:t>
            </a:r>
          </a:p>
          <a:p>
            <a:pPr marL="76107" lvl="2" defTabSz="532747">
              <a:lnSpc>
                <a:spcPct val="90000"/>
              </a:lnSpc>
              <a:spcAft>
                <a:spcPct val="15000"/>
              </a:spcAft>
            </a:pPr>
            <a:endParaRPr lang="es-ES" sz="1864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Forma libre 18"/>
          <p:cNvSpPr/>
          <p:nvPr/>
        </p:nvSpPr>
        <p:spPr>
          <a:xfrm>
            <a:off x="3457657" y="3140366"/>
            <a:ext cx="3994670" cy="542029"/>
          </a:xfrm>
          <a:custGeom>
            <a:avLst/>
            <a:gdLst>
              <a:gd name="connsiteX0" fmla="*/ 0 w 2441541"/>
              <a:gd name="connsiteY0" fmla="*/ 0 h 518400"/>
              <a:gd name="connsiteX1" fmla="*/ 2441541 w 2441541"/>
              <a:gd name="connsiteY1" fmla="*/ 0 h 518400"/>
              <a:gd name="connsiteX2" fmla="*/ 2441541 w 2441541"/>
              <a:gd name="connsiteY2" fmla="*/ 518400 h 518400"/>
              <a:gd name="connsiteX3" fmla="*/ 0 w 2441541"/>
              <a:gd name="connsiteY3" fmla="*/ 518400 h 518400"/>
              <a:gd name="connsiteX4" fmla="*/ 0 w 2441541"/>
              <a:gd name="connsiteY4" fmla="*/ 0 h 51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518400">
                <a:moveTo>
                  <a:pt x="0" y="0"/>
                </a:moveTo>
                <a:lnTo>
                  <a:pt x="2441541" y="0"/>
                </a:lnTo>
                <a:lnTo>
                  <a:pt x="2441541" y="518400"/>
                </a:lnTo>
                <a:lnTo>
                  <a:pt x="0" y="518400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239" tIns="48708" rIns="85239" bIns="48708" numCol="1" spcCol="1270" anchor="ctr" anchorCtr="0">
            <a:noAutofit/>
          </a:bodyPr>
          <a:lstStyle/>
          <a:p>
            <a:pPr algn="ctr" defTabSz="532747">
              <a:lnSpc>
                <a:spcPct val="90000"/>
              </a:lnSpc>
              <a:spcAft>
                <a:spcPct val="35000"/>
              </a:spcAft>
            </a:pPr>
            <a:r>
              <a:rPr lang="es-ES" sz="2131" b="1">
                <a:ln/>
                <a:latin typeface="Calibri"/>
              </a:rPr>
              <a:t>Requisitos</a:t>
            </a:r>
            <a:endParaRPr lang="es-ES" sz="2131" dirty="0"/>
          </a:p>
        </p:txBody>
      </p:sp>
      <p:sp>
        <p:nvSpPr>
          <p:cNvPr id="22" name="Forma libre 21"/>
          <p:cNvSpPr/>
          <p:nvPr/>
        </p:nvSpPr>
        <p:spPr>
          <a:xfrm>
            <a:off x="3457657" y="3682394"/>
            <a:ext cx="3994670" cy="2451939"/>
          </a:xfrm>
          <a:custGeom>
            <a:avLst/>
            <a:gdLst>
              <a:gd name="connsiteX0" fmla="*/ 0 w 2441541"/>
              <a:gd name="connsiteY0" fmla="*/ 0 h 1889932"/>
              <a:gd name="connsiteX1" fmla="*/ 2441541 w 2441541"/>
              <a:gd name="connsiteY1" fmla="*/ 0 h 1889932"/>
              <a:gd name="connsiteX2" fmla="*/ 2441541 w 2441541"/>
              <a:gd name="connsiteY2" fmla="*/ 1889932 h 1889932"/>
              <a:gd name="connsiteX3" fmla="*/ 0 w 2441541"/>
              <a:gd name="connsiteY3" fmla="*/ 1889932 h 1889932"/>
              <a:gd name="connsiteX4" fmla="*/ 0 w 2441541"/>
              <a:gd name="connsiteY4" fmla="*/ 0 h 1889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1889932">
                <a:moveTo>
                  <a:pt x="0" y="0"/>
                </a:moveTo>
                <a:lnTo>
                  <a:pt x="2441541" y="0"/>
                </a:lnTo>
                <a:lnTo>
                  <a:pt x="2441541" y="1889932"/>
                </a:lnTo>
                <a:lnTo>
                  <a:pt x="0" y="188993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136" tIns="78136" rIns="104181" bIns="117203" numCol="1" spcCol="1270" anchor="t" anchorCtr="0">
            <a:noAutofit/>
          </a:bodyPr>
          <a:lstStyle/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864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598" dirty="0">
                <a:solidFill>
                  <a:prstClr val="black"/>
                </a:solidFill>
              </a:rPr>
              <a:t>Obligatoria la intervención de al menos un organismo de investigación o centro tecnológico contratado</a:t>
            </a:r>
            <a:endParaRPr lang="es-ES" sz="1598" dirty="0"/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/>
              <a:t> Proyectos con presupuesto global </a:t>
            </a:r>
            <a:r>
              <a:rPr lang="es-ES" sz="1598" dirty="0">
                <a:solidFill>
                  <a:schemeClr val="tx1"/>
                </a:solidFill>
              </a:rPr>
              <a:t>mínimo de 175.000 euros para individuales y 500.000 euros en cooperación.</a:t>
            </a: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>
                <a:solidFill>
                  <a:schemeClr val="tx1"/>
                </a:solidFill>
              </a:rPr>
              <a:t>Coste máximo por participante: 500.000 euros</a:t>
            </a:r>
          </a:p>
          <a:p>
            <a:pPr marL="0" lvl="1" defTabSz="621538">
              <a:lnSpc>
                <a:spcPct val="90000"/>
              </a:lnSpc>
              <a:spcAft>
                <a:spcPct val="15000"/>
              </a:spcAft>
            </a:pPr>
            <a:endParaRPr lang="es-ES" sz="1864" dirty="0">
              <a:solidFill>
                <a:schemeClr val="tx1"/>
              </a:solidFill>
            </a:endParaRPr>
          </a:p>
        </p:txBody>
      </p:sp>
      <p:sp>
        <p:nvSpPr>
          <p:cNvPr id="24" name="Forma libre 23"/>
          <p:cNvSpPr/>
          <p:nvPr/>
        </p:nvSpPr>
        <p:spPr>
          <a:xfrm>
            <a:off x="7756750" y="3140366"/>
            <a:ext cx="3737168" cy="542029"/>
          </a:xfrm>
          <a:custGeom>
            <a:avLst/>
            <a:gdLst>
              <a:gd name="connsiteX0" fmla="*/ 0 w 2441541"/>
              <a:gd name="connsiteY0" fmla="*/ 0 h 518400"/>
              <a:gd name="connsiteX1" fmla="*/ 2441541 w 2441541"/>
              <a:gd name="connsiteY1" fmla="*/ 0 h 518400"/>
              <a:gd name="connsiteX2" fmla="*/ 2441541 w 2441541"/>
              <a:gd name="connsiteY2" fmla="*/ 518400 h 518400"/>
              <a:gd name="connsiteX3" fmla="*/ 0 w 2441541"/>
              <a:gd name="connsiteY3" fmla="*/ 518400 h 518400"/>
              <a:gd name="connsiteX4" fmla="*/ 0 w 2441541"/>
              <a:gd name="connsiteY4" fmla="*/ 0 h 51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518400">
                <a:moveTo>
                  <a:pt x="0" y="0"/>
                </a:moveTo>
                <a:lnTo>
                  <a:pt x="2441541" y="0"/>
                </a:lnTo>
                <a:lnTo>
                  <a:pt x="2441541" y="518400"/>
                </a:lnTo>
                <a:lnTo>
                  <a:pt x="0" y="518400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239" tIns="48708" rIns="85239" bIns="48708" numCol="1" spcCol="1270" anchor="ctr" anchorCtr="0">
            <a:noAutofit/>
          </a:bodyPr>
          <a:lstStyle/>
          <a:p>
            <a:pPr algn="ctr" defTabSz="532747">
              <a:lnSpc>
                <a:spcPct val="90000"/>
              </a:lnSpc>
              <a:spcAft>
                <a:spcPct val="35000"/>
              </a:spcAft>
            </a:pPr>
            <a:r>
              <a:rPr lang="es-ES_tradnl" sz="2131" b="1">
                <a:ln/>
                <a:latin typeface="Calibri"/>
              </a:rPr>
              <a:t>Ayuda</a:t>
            </a:r>
            <a:endParaRPr lang="es-ES" sz="2131" dirty="0"/>
          </a:p>
        </p:txBody>
      </p:sp>
      <p:sp>
        <p:nvSpPr>
          <p:cNvPr id="25" name="Forma libre 24"/>
          <p:cNvSpPr/>
          <p:nvPr/>
        </p:nvSpPr>
        <p:spPr>
          <a:xfrm>
            <a:off x="7756749" y="3682395"/>
            <a:ext cx="3737169" cy="2451938"/>
          </a:xfrm>
          <a:custGeom>
            <a:avLst/>
            <a:gdLst>
              <a:gd name="connsiteX0" fmla="*/ 0 w 2441541"/>
              <a:gd name="connsiteY0" fmla="*/ 0 h 1889932"/>
              <a:gd name="connsiteX1" fmla="*/ 2441541 w 2441541"/>
              <a:gd name="connsiteY1" fmla="*/ 0 h 1889932"/>
              <a:gd name="connsiteX2" fmla="*/ 2441541 w 2441541"/>
              <a:gd name="connsiteY2" fmla="*/ 1889932 h 1889932"/>
              <a:gd name="connsiteX3" fmla="*/ 0 w 2441541"/>
              <a:gd name="connsiteY3" fmla="*/ 1889932 h 1889932"/>
              <a:gd name="connsiteX4" fmla="*/ 0 w 2441541"/>
              <a:gd name="connsiteY4" fmla="*/ 0 h 1889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1541" h="1889932">
                <a:moveTo>
                  <a:pt x="0" y="0"/>
                </a:moveTo>
                <a:lnTo>
                  <a:pt x="2441541" y="0"/>
                </a:lnTo>
                <a:lnTo>
                  <a:pt x="2441541" y="1889932"/>
                </a:lnTo>
                <a:lnTo>
                  <a:pt x="0" y="188993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929" tIns="63929" rIns="85239" bIns="95894" numCol="1" spcCol="1270" anchor="t" anchorCtr="0">
            <a:noAutofit/>
          </a:bodyPr>
          <a:lstStyle/>
          <a:p>
            <a:pPr marL="76107" lvl="1" indent="-76107" defTabSz="532747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864" dirty="0"/>
              <a:t> </a:t>
            </a:r>
            <a:r>
              <a:rPr lang="es-ES" sz="1864" dirty="0">
                <a:ln/>
              </a:rPr>
              <a:t> </a:t>
            </a:r>
            <a:r>
              <a:rPr lang="es-ES" sz="1598" dirty="0">
                <a:solidFill>
                  <a:prstClr val="black"/>
                </a:solidFill>
                <a:cs typeface="Trasandina Light"/>
              </a:rPr>
              <a:t>Porcentaje subvención dependiente del tamaño de la empresa y el tipo de actividad (investigación industrial o desarrollo experimental).    </a:t>
            </a:r>
            <a:r>
              <a:rPr lang="es-ES" sz="1598" dirty="0">
                <a:solidFill>
                  <a:schemeClr val="tx1"/>
                </a:solidFill>
              </a:rPr>
              <a:t>Entre el 25% y el 80%</a:t>
            </a:r>
            <a:endParaRPr lang="es-ES" sz="1598" dirty="0">
              <a:solidFill>
                <a:schemeClr val="accent1"/>
              </a:solidFill>
            </a:endParaRP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r>
              <a:rPr lang="es-ES" sz="1598" dirty="0"/>
              <a:t>Subvención tipo mediana empresa 35% (En cooperación 50%)</a:t>
            </a: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r>
              <a:rPr lang="es-ES" sz="1598" b="1" dirty="0">
                <a:solidFill>
                  <a:srgbClr val="FF0000"/>
                </a:solidFill>
                <a:latin typeface="Calibri"/>
                <a:cs typeface="Trasandina Light"/>
              </a:rPr>
              <a:t>OCS:</a:t>
            </a:r>
            <a:r>
              <a:rPr lang="es-ES" sz="1598" dirty="0">
                <a:solidFill>
                  <a:srgbClr val="FF0000"/>
                </a:solidFill>
                <a:latin typeface="Calibri"/>
                <a:cs typeface="Trasandina Light"/>
              </a:rPr>
              <a:t> </a:t>
            </a:r>
            <a:r>
              <a:rPr lang="es-ES" sz="1598" dirty="0">
                <a:solidFill>
                  <a:srgbClr val="FF0000"/>
                </a:solidFill>
                <a:latin typeface="Calibri"/>
              </a:rPr>
              <a:t>40% de los costes de personal válidamente justificados </a:t>
            </a:r>
          </a:p>
          <a:p>
            <a:pPr marL="76107" lvl="1" indent="-76107" defTabSz="621538">
              <a:lnSpc>
                <a:spcPct val="90000"/>
              </a:lnSpc>
              <a:spcAft>
                <a:spcPct val="15000"/>
              </a:spcAft>
              <a:buChar char="••"/>
            </a:pPr>
            <a:endParaRPr lang="es-ES" sz="1598" dirty="0">
              <a:solidFill>
                <a:schemeClr val="accent1"/>
              </a:solidFill>
            </a:endParaRPr>
          </a:p>
        </p:txBody>
      </p:sp>
      <p:sp>
        <p:nvSpPr>
          <p:cNvPr id="26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sp>
        <p:nvSpPr>
          <p:cNvPr id="27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355160" y="6134334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14</a:t>
            </a:fld>
            <a:endParaRPr lang="es-ES" altLang="es-ES" sz="1200" dirty="0">
              <a:solidFill>
                <a:schemeClr val="accent1"/>
              </a:solidFill>
              <a:latin typeface="Posterama" pitchFamily="34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2518513" y="5196601"/>
            <a:ext cx="346013" cy="575977"/>
            <a:chOff x="4174858" y="2818343"/>
            <a:chExt cx="346013" cy="575977"/>
          </a:xfrm>
        </p:grpSpPr>
        <p:pic>
          <p:nvPicPr>
            <p:cNvPr id="31" name="Gráfico 10" descr="Grupo"/>
            <p:cNvPicPr>
              <a:picLocks noChangeAspect="1"/>
            </p:cNvPicPr>
            <p:nvPr/>
          </p:nvPicPr>
          <p:blipFill rotWithShape="1">
            <a:blip r:embed="rId4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174858" y="3047456"/>
              <a:ext cx="346013" cy="346864"/>
            </a:xfrm>
            <a:prstGeom prst="rect">
              <a:avLst/>
            </a:prstGeom>
          </p:spPr>
        </p:pic>
        <p:pic>
          <p:nvPicPr>
            <p:cNvPr id="32" name="Gráfico 10" descr="Grupo"/>
            <p:cNvPicPr>
              <a:picLocks noChangeAspect="1"/>
            </p:cNvPicPr>
            <p:nvPr/>
          </p:nvPicPr>
          <p:blipFill rotWithShape="1">
            <a:blip r:embed="rId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229545" y="2818343"/>
              <a:ext cx="236637" cy="407965"/>
            </a:xfrm>
            <a:prstGeom prst="rect">
              <a:avLst/>
            </a:prstGeom>
          </p:spPr>
        </p:pic>
      </p:grpSp>
      <p:pic>
        <p:nvPicPr>
          <p:cNvPr id="33" name="Gráfico 4" descr="Lista de comprobación"/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780562" y="4908613"/>
            <a:ext cx="426666" cy="426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ráfico 12" descr="Monedas"/>
          <p:cNvPicPr>
            <a:picLocks noChangeAspect="1"/>
          </p:cNvPicPr>
          <p:nvPr/>
        </p:nvPicPr>
        <p:blipFill>
          <a:blip r:embed="rId7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758895" y="5484590"/>
            <a:ext cx="490016" cy="42666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DE367B42-40BB-6F82-4F49-21EEFF2E156A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747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79974" y="1136043"/>
            <a:ext cx="10671180" cy="1526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770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64" dirty="0">
                <a:solidFill>
                  <a:prstClr val="black"/>
                </a:solidFill>
                <a:latin typeface="Calibri"/>
              </a:rPr>
              <a:t>Objetivo: </a:t>
            </a:r>
            <a:r>
              <a:rPr lang="es-ES" sz="1864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reforzar las estructuras de apoyo a la innovación </a:t>
            </a:r>
            <a:r>
              <a:rPr lang="es-ES" sz="1864" dirty="0">
                <a:solidFill>
                  <a:prstClr val="black"/>
                </a:solidFill>
                <a:latin typeface="Calibri"/>
              </a:rPr>
              <a:t>existentes en la Comunidad Valenciana y </a:t>
            </a:r>
            <a:r>
              <a:rPr lang="es-ES" sz="1864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facilitar la difusión de la I+D+i entre las empresas</a:t>
            </a:r>
            <a:r>
              <a:rPr lang="es-ES" sz="1864" dirty="0">
                <a:solidFill>
                  <a:prstClr val="black"/>
                </a:solidFill>
                <a:latin typeface="Calibri"/>
              </a:rPr>
              <a:t>. De manera específica se pretende:</a:t>
            </a:r>
          </a:p>
          <a:p>
            <a:pPr marL="837173" lvl="1" indent="-228320" defTabSz="1217706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1864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Incrementar la participación </a:t>
            </a:r>
            <a:r>
              <a:rPr lang="es-ES" sz="1864" dirty="0">
                <a:solidFill>
                  <a:prstClr val="black"/>
                </a:solidFill>
                <a:latin typeface="Calibri"/>
              </a:rPr>
              <a:t>de los agentes del Sistema Valenciano de Innovación en proyectos y programas de I+D+i.   </a:t>
            </a:r>
          </a:p>
          <a:p>
            <a:pPr marL="837173" lvl="1" indent="-228320" defTabSz="1217706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1864" dirty="0">
                <a:solidFill>
                  <a:prstClr val="black"/>
                </a:solidFill>
                <a:latin typeface="Calibri"/>
              </a:rPr>
              <a:t>Facilitar la </a:t>
            </a:r>
            <a:r>
              <a:rPr lang="es-ES" sz="1864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promoción y difusión de la I+D+i </a:t>
            </a:r>
            <a:r>
              <a:rPr lang="es-ES" sz="1864" dirty="0">
                <a:solidFill>
                  <a:prstClr val="black"/>
                </a:solidFill>
                <a:latin typeface="Calibri"/>
              </a:rPr>
              <a:t>entre las empresas de la Comunitat Valenciana.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C514C07-991D-4E38-B0C2-BDE102C9FEA6}"/>
              </a:ext>
            </a:extLst>
          </p:cNvPr>
          <p:cNvSpPr txBox="1"/>
          <p:nvPr/>
        </p:nvSpPr>
        <p:spPr>
          <a:xfrm>
            <a:off x="355159" y="142485"/>
            <a:ext cx="5916876" cy="911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8853" eaLnBrk="1" fontAlgn="auto" hangingPunct="1">
              <a:spcBef>
                <a:spcPts val="799"/>
              </a:spcBef>
              <a:spcAft>
                <a:spcPts val="799"/>
              </a:spcAft>
              <a:buClr>
                <a:prstClr val="black"/>
              </a:buClr>
              <a:defRPr/>
            </a:pPr>
            <a:r>
              <a:rPr lang="es-ES_tradnl" sz="2663" dirty="0">
                <a:solidFill>
                  <a:prstClr val="black"/>
                </a:solidFill>
                <a:latin typeface="Calibri"/>
              </a:rPr>
              <a:t>6.</a:t>
            </a:r>
            <a:r>
              <a:rPr lang="es-ES_tradnl" sz="2663" b="1" dirty="0">
                <a:solidFill>
                  <a:prstClr val="black"/>
                </a:solidFill>
                <a:latin typeface="Calibri"/>
              </a:rPr>
              <a:t> Acciones complementarias </a:t>
            </a:r>
            <a:r>
              <a:rPr lang="es-ES_tradnl" sz="2663" dirty="0">
                <a:solidFill>
                  <a:prstClr val="black"/>
                </a:solidFill>
                <a:latin typeface="Calibri"/>
              </a:rPr>
              <a:t>de impulso</a:t>
            </a:r>
            <a:br>
              <a:rPr lang="es-ES_tradnl" sz="2663" dirty="0">
                <a:solidFill>
                  <a:prstClr val="black"/>
                </a:solidFill>
                <a:latin typeface="Calibri"/>
              </a:rPr>
            </a:br>
            <a:r>
              <a:rPr lang="es-ES_tradnl" sz="2663" dirty="0">
                <a:solidFill>
                  <a:prstClr val="black"/>
                </a:solidFill>
                <a:latin typeface="Calibri"/>
              </a:rPr>
              <a:t> y fortalecimiento de la innovación</a:t>
            </a:r>
            <a:endParaRPr lang="es-ES" sz="2663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161" y="6203950"/>
            <a:ext cx="613384" cy="613384"/>
          </a:xfrm>
          <a:prstGeom prst="rect">
            <a:avLst/>
          </a:prstGeom>
        </p:spPr>
      </p:pic>
      <p:grpSp>
        <p:nvGrpSpPr>
          <p:cNvPr id="4" name="Grupo 3"/>
          <p:cNvGrpSpPr/>
          <p:nvPr/>
        </p:nvGrpSpPr>
        <p:grpSpPr>
          <a:xfrm>
            <a:off x="604290" y="3058512"/>
            <a:ext cx="10659023" cy="2961286"/>
            <a:chOff x="402391" y="2866005"/>
            <a:chExt cx="8004137" cy="2223707"/>
          </a:xfrm>
        </p:grpSpPr>
        <p:sp>
          <p:nvSpPr>
            <p:cNvPr id="5" name="Forma libre 4"/>
            <p:cNvSpPr/>
            <p:nvPr/>
          </p:nvSpPr>
          <p:spPr>
            <a:xfrm>
              <a:off x="402391" y="2866005"/>
              <a:ext cx="2436775" cy="378173"/>
            </a:xfrm>
            <a:custGeom>
              <a:avLst/>
              <a:gdLst>
                <a:gd name="connsiteX0" fmla="*/ 0 w 2436775"/>
                <a:gd name="connsiteY0" fmla="*/ 0 h 378173"/>
                <a:gd name="connsiteX1" fmla="*/ 2436775 w 2436775"/>
                <a:gd name="connsiteY1" fmla="*/ 0 h 378173"/>
                <a:gd name="connsiteX2" fmla="*/ 2436775 w 2436775"/>
                <a:gd name="connsiteY2" fmla="*/ 378173 h 378173"/>
                <a:gd name="connsiteX3" fmla="*/ 0 w 2436775"/>
                <a:gd name="connsiteY3" fmla="*/ 378173 h 378173"/>
                <a:gd name="connsiteX4" fmla="*/ 0 w 2436775"/>
                <a:gd name="connsiteY4" fmla="*/ 0 h 378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6775" h="378173">
                  <a:moveTo>
                    <a:pt x="0" y="0"/>
                  </a:moveTo>
                  <a:lnTo>
                    <a:pt x="2436775" y="0"/>
                  </a:lnTo>
                  <a:lnTo>
                    <a:pt x="2436775" y="378173"/>
                  </a:lnTo>
                  <a:lnTo>
                    <a:pt x="0" y="3781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9646"/>
            </a:solidFill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536" tIns="86592" rIns="151536" bIns="86592" numCol="1" spcCol="1270" anchor="ctr" anchorCtr="0">
              <a:noAutofit/>
            </a:bodyPr>
            <a:lstStyle/>
            <a:p>
              <a:pPr algn="ctr" defTabSz="947105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2131" b="1" dirty="0">
                  <a:ln/>
                  <a:solidFill>
                    <a:prstClr val="white"/>
                  </a:solidFill>
                  <a:latin typeface="Calibri"/>
                </a:rPr>
                <a:t>Beneficiarios</a:t>
              </a:r>
              <a:endParaRPr lang="es-ES" sz="1199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Forma libre 5"/>
            <p:cNvSpPr/>
            <p:nvPr/>
          </p:nvSpPr>
          <p:spPr>
            <a:xfrm>
              <a:off x="402391" y="3244176"/>
              <a:ext cx="2436775" cy="1845535"/>
            </a:xfrm>
            <a:custGeom>
              <a:avLst/>
              <a:gdLst>
                <a:gd name="connsiteX0" fmla="*/ 0 w 2436775"/>
                <a:gd name="connsiteY0" fmla="*/ 0 h 1469792"/>
                <a:gd name="connsiteX1" fmla="*/ 2436775 w 2436775"/>
                <a:gd name="connsiteY1" fmla="*/ 0 h 1469792"/>
                <a:gd name="connsiteX2" fmla="*/ 2436775 w 2436775"/>
                <a:gd name="connsiteY2" fmla="*/ 1469792 h 1469792"/>
                <a:gd name="connsiteX3" fmla="*/ 0 w 2436775"/>
                <a:gd name="connsiteY3" fmla="*/ 1469792 h 1469792"/>
                <a:gd name="connsiteX4" fmla="*/ 0 w 2436775"/>
                <a:gd name="connsiteY4" fmla="*/ 0 h 1469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6775" h="1469792">
                  <a:moveTo>
                    <a:pt x="0" y="0"/>
                  </a:moveTo>
                  <a:lnTo>
                    <a:pt x="2436775" y="0"/>
                  </a:lnTo>
                  <a:lnTo>
                    <a:pt x="2436775" y="1469792"/>
                  </a:lnTo>
                  <a:lnTo>
                    <a:pt x="0" y="146979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136" tIns="78136" rIns="104181" bIns="117203" numCol="1" spcCol="1270" anchor="t" anchorCtr="0">
              <a:noAutofit/>
            </a:bodyPr>
            <a:lstStyle/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3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 </a:t>
              </a:r>
              <a:r>
                <a:rPr lang="es-ES" sz="15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Sin carácter exhaustivo: </a:t>
              </a:r>
            </a:p>
            <a:p>
              <a:pPr marL="684960" lvl="2" indent="-76107" defTabSz="621538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entidades locales, </a:t>
              </a:r>
            </a:p>
            <a:p>
              <a:pPr marL="684960" lvl="2" indent="-76107" defTabSz="621538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agrupaciones y asociaciones empresariales </a:t>
              </a:r>
            </a:p>
            <a:p>
              <a:pPr marL="152213" lvl="2" indent="-76107" defTabSz="532747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s-ES" sz="1199" b="1" dirty="0">
                <a:solidFill>
                  <a:srgbClr val="F79646">
                    <a:lumMod val="75000"/>
                  </a:srgbClr>
                </a:solidFill>
                <a:latin typeface="Calibri"/>
              </a:endParaRPr>
            </a:p>
          </p:txBody>
        </p:sp>
        <p:sp>
          <p:nvSpPr>
            <p:cNvPr id="9" name="Forma libre 8"/>
            <p:cNvSpPr/>
            <p:nvPr/>
          </p:nvSpPr>
          <p:spPr>
            <a:xfrm>
              <a:off x="3220166" y="2866005"/>
              <a:ext cx="3028234" cy="378173"/>
            </a:xfrm>
            <a:custGeom>
              <a:avLst/>
              <a:gdLst>
                <a:gd name="connsiteX0" fmla="*/ 0 w 2436775"/>
                <a:gd name="connsiteY0" fmla="*/ 0 h 378173"/>
                <a:gd name="connsiteX1" fmla="*/ 2436775 w 2436775"/>
                <a:gd name="connsiteY1" fmla="*/ 0 h 378173"/>
                <a:gd name="connsiteX2" fmla="*/ 2436775 w 2436775"/>
                <a:gd name="connsiteY2" fmla="*/ 378173 h 378173"/>
                <a:gd name="connsiteX3" fmla="*/ 0 w 2436775"/>
                <a:gd name="connsiteY3" fmla="*/ 378173 h 378173"/>
                <a:gd name="connsiteX4" fmla="*/ 0 w 2436775"/>
                <a:gd name="connsiteY4" fmla="*/ 0 h 378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6775" h="378173">
                  <a:moveTo>
                    <a:pt x="0" y="0"/>
                  </a:moveTo>
                  <a:lnTo>
                    <a:pt x="2436775" y="0"/>
                  </a:lnTo>
                  <a:lnTo>
                    <a:pt x="2436775" y="378173"/>
                  </a:lnTo>
                  <a:lnTo>
                    <a:pt x="0" y="3781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9646"/>
            </a:solidFill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536" tIns="86592" rIns="151536" bIns="86592" numCol="1" spcCol="1270" anchor="ctr" anchorCtr="0">
              <a:noAutofit/>
            </a:bodyPr>
            <a:lstStyle/>
            <a:p>
              <a:pPr algn="ctr" defTabSz="947105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2131" b="1" dirty="0">
                  <a:ln/>
                  <a:solidFill>
                    <a:prstClr val="white"/>
                  </a:solidFill>
                  <a:latin typeface="Calibri"/>
                </a:rPr>
                <a:t>Requisitos del proyecto</a:t>
              </a:r>
              <a:endParaRPr lang="es-ES" sz="213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Forma libre 9"/>
            <p:cNvSpPr/>
            <p:nvPr/>
          </p:nvSpPr>
          <p:spPr>
            <a:xfrm>
              <a:off x="3220166" y="3244178"/>
              <a:ext cx="3028234" cy="1845534"/>
            </a:xfrm>
            <a:custGeom>
              <a:avLst/>
              <a:gdLst>
                <a:gd name="connsiteX0" fmla="*/ 0 w 2436775"/>
                <a:gd name="connsiteY0" fmla="*/ 0 h 1469792"/>
                <a:gd name="connsiteX1" fmla="*/ 2436775 w 2436775"/>
                <a:gd name="connsiteY1" fmla="*/ 0 h 1469792"/>
                <a:gd name="connsiteX2" fmla="*/ 2436775 w 2436775"/>
                <a:gd name="connsiteY2" fmla="*/ 1469792 h 1469792"/>
                <a:gd name="connsiteX3" fmla="*/ 0 w 2436775"/>
                <a:gd name="connsiteY3" fmla="*/ 1469792 h 1469792"/>
                <a:gd name="connsiteX4" fmla="*/ 0 w 2436775"/>
                <a:gd name="connsiteY4" fmla="*/ 0 h 1469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6775" h="1469792">
                  <a:moveTo>
                    <a:pt x="0" y="0"/>
                  </a:moveTo>
                  <a:lnTo>
                    <a:pt x="2436775" y="0"/>
                  </a:lnTo>
                  <a:lnTo>
                    <a:pt x="2436775" y="1469792"/>
                  </a:lnTo>
                  <a:lnTo>
                    <a:pt x="0" y="146979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136" tIns="78136" rIns="104181" bIns="117203" numCol="1" spcCol="1270" anchor="t" anchorCtr="0">
              <a:noAutofit/>
            </a:bodyPr>
            <a:lstStyle/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398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s-ES" sz="1598" dirty="0">
                  <a:solidFill>
                    <a:prstClr val="black"/>
                  </a:solidFill>
                  <a:latin typeface="Calibri"/>
                </a:rPr>
                <a:t>Participación de al menos un organismo de investigación o centro tecnológico.</a:t>
              </a:r>
              <a:endParaRPr lang="es-ES" sz="1598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endParaRPr>
            </a:p>
            <a:p>
              <a:pPr marL="152213" lvl="1" indent="-152213" defTabSz="710329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/>
                  </a:solidFill>
                  <a:latin typeface="Calibri"/>
                </a:rPr>
                <a:t> Amplia difusión de las acciones a desarrollar.  </a:t>
              </a:r>
            </a:p>
            <a:p>
              <a:pPr marL="152213" lvl="1" indent="-152213" defTabSz="710329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/>
                  </a:solidFill>
                  <a:latin typeface="Calibri"/>
                </a:rPr>
                <a:t> Impacto tangible en la Comunitat Valenciana. </a:t>
              </a:r>
            </a:p>
            <a:p>
              <a:pPr marL="152213" lvl="1" indent="-152213" defTabSz="710329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Presupuesto entre </a:t>
              </a:r>
              <a:r>
                <a:rPr lang="es-ES" sz="1598" dirty="0">
                  <a:solidFill>
                    <a:prstClr val="black"/>
                  </a:solidFill>
                  <a:latin typeface="Calibri"/>
                </a:rPr>
                <a:t>50.000 y 150.000 euros</a:t>
              </a:r>
            </a:p>
            <a:p>
              <a:pPr marL="152213" lvl="1" indent="-152213" defTabSz="710329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/>
                  </a:solidFill>
                  <a:latin typeface="Calibri"/>
                </a:rPr>
                <a:t>Una solicitud por entidad</a:t>
              </a:r>
            </a:p>
            <a:p>
              <a:pPr marL="152213" lvl="1" indent="-152213" defTabSz="710329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s-ES" sz="1598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Forma libre 10"/>
            <p:cNvSpPr/>
            <p:nvPr/>
          </p:nvSpPr>
          <p:spPr>
            <a:xfrm>
              <a:off x="6629400" y="2866005"/>
              <a:ext cx="1777128" cy="378173"/>
            </a:xfrm>
            <a:custGeom>
              <a:avLst/>
              <a:gdLst>
                <a:gd name="connsiteX0" fmla="*/ 0 w 2439157"/>
                <a:gd name="connsiteY0" fmla="*/ 0 h 378173"/>
                <a:gd name="connsiteX1" fmla="*/ 2439157 w 2439157"/>
                <a:gd name="connsiteY1" fmla="*/ 0 h 378173"/>
                <a:gd name="connsiteX2" fmla="*/ 2439157 w 2439157"/>
                <a:gd name="connsiteY2" fmla="*/ 378173 h 378173"/>
                <a:gd name="connsiteX3" fmla="*/ 0 w 2439157"/>
                <a:gd name="connsiteY3" fmla="*/ 378173 h 378173"/>
                <a:gd name="connsiteX4" fmla="*/ 0 w 2439157"/>
                <a:gd name="connsiteY4" fmla="*/ 0 h 378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9157" h="378173">
                  <a:moveTo>
                    <a:pt x="0" y="0"/>
                  </a:moveTo>
                  <a:lnTo>
                    <a:pt x="2439157" y="0"/>
                  </a:lnTo>
                  <a:lnTo>
                    <a:pt x="2439157" y="378173"/>
                  </a:lnTo>
                  <a:lnTo>
                    <a:pt x="0" y="3781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9646"/>
            </a:solidFill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536" tIns="86592" rIns="151536" bIns="86592" numCol="1" spcCol="1270" anchor="ctr" anchorCtr="0">
              <a:noAutofit/>
            </a:bodyPr>
            <a:lstStyle/>
            <a:p>
              <a:pPr algn="ctr" defTabSz="947105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2131" b="1" dirty="0">
                  <a:ln/>
                  <a:solidFill>
                    <a:prstClr val="white"/>
                  </a:solidFill>
                  <a:latin typeface="Calibri"/>
                </a:rPr>
                <a:t>Ayuda</a:t>
              </a:r>
              <a:endParaRPr lang="es-ES" sz="1199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Forma libre 11"/>
            <p:cNvSpPr/>
            <p:nvPr/>
          </p:nvSpPr>
          <p:spPr>
            <a:xfrm>
              <a:off x="6629400" y="3244178"/>
              <a:ext cx="1767997" cy="1845534"/>
            </a:xfrm>
            <a:custGeom>
              <a:avLst/>
              <a:gdLst>
                <a:gd name="connsiteX0" fmla="*/ 0 w 2439157"/>
                <a:gd name="connsiteY0" fmla="*/ 0 h 1847966"/>
                <a:gd name="connsiteX1" fmla="*/ 2439157 w 2439157"/>
                <a:gd name="connsiteY1" fmla="*/ 0 h 1847966"/>
                <a:gd name="connsiteX2" fmla="*/ 2439157 w 2439157"/>
                <a:gd name="connsiteY2" fmla="*/ 1847966 h 1847966"/>
                <a:gd name="connsiteX3" fmla="*/ 0 w 2439157"/>
                <a:gd name="connsiteY3" fmla="*/ 1847966 h 1847966"/>
                <a:gd name="connsiteX4" fmla="*/ 0 w 2439157"/>
                <a:gd name="connsiteY4" fmla="*/ 0 h 1847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9157" h="1847966">
                  <a:moveTo>
                    <a:pt x="0" y="0"/>
                  </a:moveTo>
                  <a:lnTo>
                    <a:pt x="2439157" y="0"/>
                  </a:lnTo>
                  <a:lnTo>
                    <a:pt x="2439157" y="1847966"/>
                  </a:lnTo>
                  <a:lnTo>
                    <a:pt x="0" y="184796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136" tIns="78136" rIns="104181" bIns="117203" numCol="1" spcCol="1270" anchor="t" anchorCtr="0">
              <a:noAutofit/>
            </a:bodyPr>
            <a:lstStyle/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3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 </a:t>
              </a:r>
              <a:r>
                <a:rPr lang="es-ES" sz="1598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El 70% de los gastos subvencionables </a:t>
              </a:r>
            </a:p>
            <a:p>
              <a:pPr marL="76107" lvl="1" indent="-76107" defTabSz="621538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Las subvenciones a </a:t>
              </a:r>
              <a:r>
                <a:rPr lang="es-ES" sz="1598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entidades locales</a:t>
              </a:r>
              <a:r>
                <a:rPr lang="es-ES" sz="1598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no tendrán consideración de ayudas estatales cuando se concedan para la ejecución de </a:t>
              </a:r>
              <a:r>
                <a:rPr lang="es-ES" sz="1598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actividades no económicas</a:t>
              </a:r>
            </a:p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s-ES" sz="1598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endParaRPr>
            </a:p>
          </p:txBody>
        </p:sp>
      </p:grpSp>
      <p:sp>
        <p:nvSpPr>
          <p:cNvPr id="17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sp>
        <p:nvSpPr>
          <p:cNvPr id="19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420688" y="6019800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15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grpSp>
        <p:nvGrpSpPr>
          <p:cNvPr id="18" name="Grupo 17"/>
          <p:cNvGrpSpPr/>
          <p:nvPr/>
        </p:nvGrpSpPr>
        <p:grpSpPr>
          <a:xfrm>
            <a:off x="2693974" y="4908613"/>
            <a:ext cx="346013" cy="575977"/>
            <a:chOff x="4174858" y="2818343"/>
            <a:chExt cx="346013" cy="575977"/>
          </a:xfrm>
        </p:grpSpPr>
        <p:pic>
          <p:nvPicPr>
            <p:cNvPr id="23" name="Gráfico 10" descr="Grupo"/>
            <p:cNvPicPr>
              <a:picLocks noChangeAspect="1"/>
            </p:cNvPicPr>
            <p:nvPr/>
          </p:nvPicPr>
          <p:blipFill rotWithShape="1">
            <a:blip r:embed="rId4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174858" y="3047456"/>
              <a:ext cx="346013" cy="346864"/>
            </a:xfrm>
            <a:prstGeom prst="rect">
              <a:avLst/>
            </a:prstGeom>
          </p:spPr>
        </p:pic>
        <p:pic>
          <p:nvPicPr>
            <p:cNvPr id="24" name="Gráfico 10" descr="Grupo"/>
            <p:cNvPicPr>
              <a:picLocks noChangeAspect="1"/>
            </p:cNvPicPr>
            <p:nvPr/>
          </p:nvPicPr>
          <p:blipFill rotWithShape="1">
            <a:blip r:embed="rId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229545" y="2818343"/>
              <a:ext cx="236637" cy="407965"/>
            </a:xfrm>
            <a:prstGeom prst="rect">
              <a:avLst/>
            </a:prstGeom>
          </p:spPr>
        </p:pic>
      </p:grpSp>
      <p:pic>
        <p:nvPicPr>
          <p:cNvPr id="25" name="Gráfico 4" descr="Lista de comprobación"/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586938" y="4229524"/>
            <a:ext cx="426666" cy="426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ráfico 12" descr="Monedas"/>
          <p:cNvPicPr>
            <a:picLocks noChangeAspect="1"/>
          </p:cNvPicPr>
          <p:nvPr/>
        </p:nvPicPr>
        <p:blipFill>
          <a:blip r:embed="rId7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568814" y="5484590"/>
            <a:ext cx="490016" cy="42666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9A8B8970-F168-6164-1BD8-FEBA5EAF0ED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502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31220" y="1473271"/>
            <a:ext cx="10671180" cy="1239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770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64" dirty="0">
                <a:solidFill>
                  <a:prstClr val="black"/>
                </a:solidFill>
                <a:latin typeface="Calibri"/>
              </a:rPr>
              <a:t>Objetivo: </a:t>
            </a:r>
          </a:p>
          <a:p>
            <a:pPr defTabSz="121770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64" dirty="0">
                <a:latin typeface="Calibri"/>
              </a:rPr>
              <a:t>Apoyar </a:t>
            </a:r>
            <a:r>
              <a:rPr lang="es-ES" sz="1864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proyectos de innovación en materia de procesos u organizativa en cooperación</a:t>
            </a:r>
            <a:r>
              <a:rPr lang="es-ES" sz="1864" dirty="0">
                <a:latin typeface="Calibri"/>
              </a:rPr>
              <a:t>, que se basen en la asimilación de tecnologías avanzadas y la difusión de los resultados a través de la demostración a otras empresas y agentes del SVI.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C514C07-991D-4E38-B0C2-BDE102C9FEA6}"/>
              </a:ext>
            </a:extLst>
          </p:cNvPr>
          <p:cNvSpPr txBox="1"/>
          <p:nvPr/>
        </p:nvSpPr>
        <p:spPr>
          <a:xfrm>
            <a:off x="355159" y="142485"/>
            <a:ext cx="7824564" cy="502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799"/>
              </a:spcBef>
              <a:spcAft>
                <a:spcPts val="799"/>
              </a:spcAft>
              <a:buClr>
                <a:schemeClr val="tx1"/>
              </a:buClr>
            </a:pPr>
            <a:r>
              <a:rPr lang="es-ES_tradnl" sz="2663" dirty="0"/>
              <a:t>7. </a:t>
            </a:r>
            <a:r>
              <a:rPr lang="es-ES_tradnl" sz="2663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Asimilación de tecnologías </a:t>
            </a:r>
            <a:r>
              <a:rPr lang="es-ES_tradnl" sz="2663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avanzadas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531220" y="3329206"/>
            <a:ext cx="10799026" cy="2769194"/>
            <a:chOff x="402391" y="2866005"/>
            <a:chExt cx="8109269" cy="2079460"/>
          </a:xfrm>
        </p:grpSpPr>
        <p:sp>
          <p:nvSpPr>
            <p:cNvPr id="5" name="Forma libre 4"/>
            <p:cNvSpPr/>
            <p:nvPr/>
          </p:nvSpPr>
          <p:spPr>
            <a:xfrm>
              <a:off x="402391" y="2866005"/>
              <a:ext cx="2436775" cy="378173"/>
            </a:xfrm>
            <a:custGeom>
              <a:avLst/>
              <a:gdLst>
                <a:gd name="connsiteX0" fmla="*/ 0 w 2436775"/>
                <a:gd name="connsiteY0" fmla="*/ 0 h 378173"/>
                <a:gd name="connsiteX1" fmla="*/ 2436775 w 2436775"/>
                <a:gd name="connsiteY1" fmla="*/ 0 h 378173"/>
                <a:gd name="connsiteX2" fmla="*/ 2436775 w 2436775"/>
                <a:gd name="connsiteY2" fmla="*/ 378173 h 378173"/>
                <a:gd name="connsiteX3" fmla="*/ 0 w 2436775"/>
                <a:gd name="connsiteY3" fmla="*/ 378173 h 378173"/>
                <a:gd name="connsiteX4" fmla="*/ 0 w 2436775"/>
                <a:gd name="connsiteY4" fmla="*/ 0 h 378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6775" h="378173">
                  <a:moveTo>
                    <a:pt x="0" y="0"/>
                  </a:moveTo>
                  <a:lnTo>
                    <a:pt x="2436775" y="0"/>
                  </a:lnTo>
                  <a:lnTo>
                    <a:pt x="2436775" y="378173"/>
                  </a:lnTo>
                  <a:lnTo>
                    <a:pt x="0" y="3781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9646"/>
            </a:solidFill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536" tIns="86592" rIns="151536" bIns="86592" numCol="1" spcCol="1270" anchor="ctr" anchorCtr="0">
              <a:noAutofit/>
            </a:bodyPr>
            <a:lstStyle/>
            <a:p>
              <a:pPr algn="ctr" defTabSz="947105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2131" b="1" dirty="0">
                  <a:ln/>
                  <a:solidFill>
                    <a:prstClr val="white"/>
                  </a:solidFill>
                  <a:latin typeface="Calibri"/>
                </a:rPr>
                <a:t>Beneficiarios</a:t>
              </a:r>
              <a:endParaRPr lang="es-ES" sz="1199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Forma libre 5"/>
            <p:cNvSpPr/>
            <p:nvPr/>
          </p:nvSpPr>
          <p:spPr>
            <a:xfrm>
              <a:off x="402391" y="3244177"/>
              <a:ext cx="2436775" cy="1616747"/>
            </a:xfrm>
            <a:custGeom>
              <a:avLst/>
              <a:gdLst>
                <a:gd name="connsiteX0" fmla="*/ 0 w 2436775"/>
                <a:gd name="connsiteY0" fmla="*/ 0 h 1469792"/>
                <a:gd name="connsiteX1" fmla="*/ 2436775 w 2436775"/>
                <a:gd name="connsiteY1" fmla="*/ 0 h 1469792"/>
                <a:gd name="connsiteX2" fmla="*/ 2436775 w 2436775"/>
                <a:gd name="connsiteY2" fmla="*/ 1469792 h 1469792"/>
                <a:gd name="connsiteX3" fmla="*/ 0 w 2436775"/>
                <a:gd name="connsiteY3" fmla="*/ 1469792 h 1469792"/>
                <a:gd name="connsiteX4" fmla="*/ 0 w 2436775"/>
                <a:gd name="connsiteY4" fmla="*/ 0 h 1469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6775" h="1469792">
                  <a:moveTo>
                    <a:pt x="0" y="0"/>
                  </a:moveTo>
                  <a:lnTo>
                    <a:pt x="2436775" y="0"/>
                  </a:lnTo>
                  <a:lnTo>
                    <a:pt x="2436775" y="1469792"/>
                  </a:lnTo>
                  <a:lnTo>
                    <a:pt x="0" y="146979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136" tIns="78136" rIns="104181" bIns="117203" numCol="1" spcCol="1270" anchor="t" anchorCtr="0">
              <a:noAutofit/>
            </a:bodyPr>
            <a:lstStyle/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3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 </a:t>
              </a:r>
              <a:r>
                <a:rPr lang="es-ES" sz="15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Empresas: </a:t>
              </a:r>
            </a:p>
            <a:p>
              <a:pPr marL="684960" lvl="2" indent="-76107" defTabSz="621538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Empresa que tiene una necesidad </a:t>
              </a:r>
            </a:p>
            <a:p>
              <a:pPr marL="684960" lvl="2" indent="-76107" defTabSz="621538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Empresa que desarrolla una solución a la necesidad de su </a:t>
              </a:r>
              <a:r>
                <a:rPr lang="es-ES" sz="1598" dirty="0" err="1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partner</a:t>
              </a:r>
              <a:r>
                <a:rPr lang="es-ES" sz="15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   </a:t>
              </a:r>
              <a:endParaRPr lang="es-ES" sz="1598" b="1" dirty="0">
                <a:solidFill>
                  <a:srgbClr val="F79646">
                    <a:lumMod val="75000"/>
                  </a:srgbClr>
                </a:solidFill>
                <a:latin typeface="Calibri"/>
              </a:endParaRPr>
            </a:p>
            <a:p>
              <a:pPr marL="152213" lvl="2" indent="-76107" defTabSz="532747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s-ES" sz="1199" b="1" dirty="0">
                <a:solidFill>
                  <a:srgbClr val="F79646">
                    <a:lumMod val="75000"/>
                  </a:srgbClr>
                </a:solidFill>
                <a:latin typeface="Calibri"/>
              </a:endParaRPr>
            </a:p>
          </p:txBody>
        </p:sp>
        <p:sp>
          <p:nvSpPr>
            <p:cNvPr id="9" name="Forma libre 8"/>
            <p:cNvSpPr/>
            <p:nvPr/>
          </p:nvSpPr>
          <p:spPr>
            <a:xfrm>
              <a:off x="3094418" y="2866005"/>
              <a:ext cx="3051433" cy="378173"/>
            </a:xfrm>
            <a:custGeom>
              <a:avLst/>
              <a:gdLst>
                <a:gd name="connsiteX0" fmla="*/ 0 w 2436775"/>
                <a:gd name="connsiteY0" fmla="*/ 0 h 378173"/>
                <a:gd name="connsiteX1" fmla="*/ 2436775 w 2436775"/>
                <a:gd name="connsiteY1" fmla="*/ 0 h 378173"/>
                <a:gd name="connsiteX2" fmla="*/ 2436775 w 2436775"/>
                <a:gd name="connsiteY2" fmla="*/ 378173 h 378173"/>
                <a:gd name="connsiteX3" fmla="*/ 0 w 2436775"/>
                <a:gd name="connsiteY3" fmla="*/ 378173 h 378173"/>
                <a:gd name="connsiteX4" fmla="*/ 0 w 2436775"/>
                <a:gd name="connsiteY4" fmla="*/ 0 h 378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6775" h="378173">
                  <a:moveTo>
                    <a:pt x="0" y="0"/>
                  </a:moveTo>
                  <a:lnTo>
                    <a:pt x="2436775" y="0"/>
                  </a:lnTo>
                  <a:lnTo>
                    <a:pt x="2436775" y="378173"/>
                  </a:lnTo>
                  <a:lnTo>
                    <a:pt x="0" y="3781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9646"/>
            </a:solidFill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536" tIns="86592" rIns="151536" bIns="86592" numCol="1" spcCol="1270" anchor="ctr" anchorCtr="0">
              <a:noAutofit/>
            </a:bodyPr>
            <a:lstStyle/>
            <a:p>
              <a:pPr algn="ctr" defTabSz="947105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2131" b="1" dirty="0">
                  <a:ln/>
                  <a:solidFill>
                    <a:prstClr val="white"/>
                  </a:solidFill>
                  <a:latin typeface="Calibri"/>
                </a:rPr>
                <a:t>Requisitos del proyecto</a:t>
              </a:r>
              <a:endParaRPr lang="es-ES" sz="213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Forma libre 9"/>
            <p:cNvSpPr/>
            <p:nvPr/>
          </p:nvSpPr>
          <p:spPr>
            <a:xfrm>
              <a:off x="3094418" y="3244178"/>
              <a:ext cx="3051433" cy="1616746"/>
            </a:xfrm>
            <a:custGeom>
              <a:avLst/>
              <a:gdLst>
                <a:gd name="connsiteX0" fmla="*/ 0 w 2436775"/>
                <a:gd name="connsiteY0" fmla="*/ 0 h 1469792"/>
                <a:gd name="connsiteX1" fmla="*/ 2436775 w 2436775"/>
                <a:gd name="connsiteY1" fmla="*/ 0 h 1469792"/>
                <a:gd name="connsiteX2" fmla="*/ 2436775 w 2436775"/>
                <a:gd name="connsiteY2" fmla="*/ 1469792 h 1469792"/>
                <a:gd name="connsiteX3" fmla="*/ 0 w 2436775"/>
                <a:gd name="connsiteY3" fmla="*/ 1469792 h 1469792"/>
                <a:gd name="connsiteX4" fmla="*/ 0 w 2436775"/>
                <a:gd name="connsiteY4" fmla="*/ 0 h 1469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6775" h="1469792">
                  <a:moveTo>
                    <a:pt x="0" y="0"/>
                  </a:moveTo>
                  <a:lnTo>
                    <a:pt x="2436775" y="0"/>
                  </a:lnTo>
                  <a:lnTo>
                    <a:pt x="2436775" y="1469792"/>
                  </a:lnTo>
                  <a:lnTo>
                    <a:pt x="0" y="146979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136" tIns="78136" rIns="104181" bIns="117203" numCol="1" spcCol="1270" anchor="t" anchorCtr="0">
              <a:noAutofit/>
            </a:bodyPr>
            <a:lstStyle/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398" dirty="0">
                  <a:solidFill>
                    <a:prstClr val="black"/>
                  </a:solidFill>
                  <a:latin typeface="Calibri"/>
                </a:rPr>
                <a:t>  </a:t>
              </a:r>
              <a:r>
                <a:rPr lang="es-ES" sz="1598" dirty="0">
                  <a:solidFill>
                    <a:prstClr val="black"/>
                  </a:solidFill>
                  <a:latin typeface="Calibri"/>
                </a:rPr>
                <a:t>Participación de al menos dos </a:t>
              </a:r>
              <a:r>
                <a:rPr lang="es-ES" sz="1598" dirty="0">
                  <a:solidFill>
                    <a:srgbClr val="FF0000"/>
                  </a:solidFill>
                  <a:latin typeface="Calibri"/>
                </a:rPr>
                <a:t>entidades.</a:t>
              </a:r>
              <a:r>
                <a:rPr lang="es-ES" sz="1598" dirty="0">
                  <a:solidFill>
                    <a:prstClr val="black"/>
                  </a:solidFill>
                  <a:latin typeface="Calibri"/>
                </a:rPr>
                <a:t> En caso de colaborar con una gran empresa, la pyme deberá participar con un 30%</a:t>
              </a:r>
              <a:endParaRPr lang="es-ES" sz="1598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endParaRPr>
            </a:p>
            <a:p>
              <a:pPr marL="152213" lvl="1" indent="-152213" defTabSz="710329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/>
                  </a:solidFill>
                  <a:latin typeface="Calibri"/>
                </a:rPr>
                <a:t> Demostración de los resultados.  </a:t>
              </a:r>
            </a:p>
            <a:p>
              <a:pPr marL="152213" lvl="1" indent="-152213" defTabSz="710329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Importe mínimo del proyecto: </a:t>
              </a:r>
              <a:r>
                <a:rPr lang="es-ES" sz="1598" dirty="0">
                  <a:solidFill>
                    <a:schemeClr val="tx1"/>
                  </a:solidFill>
                  <a:latin typeface="Calibri"/>
                </a:rPr>
                <a:t>200.000 euros</a:t>
              </a:r>
            </a:p>
            <a:p>
              <a:pPr marL="152213" lvl="1" indent="-152213" defTabSz="710329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schemeClr val="tx1"/>
                  </a:solidFill>
                  <a:latin typeface="Calibri"/>
                </a:rPr>
                <a:t>Duración: 2 años</a:t>
              </a:r>
            </a:p>
            <a:p>
              <a:pPr marL="152213" lvl="1" indent="-152213" defTabSz="710329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s-ES" sz="1598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Forma libre 10"/>
            <p:cNvSpPr/>
            <p:nvPr/>
          </p:nvSpPr>
          <p:spPr>
            <a:xfrm>
              <a:off x="6503651" y="2866005"/>
              <a:ext cx="2008009" cy="378173"/>
            </a:xfrm>
            <a:custGeom>
              <a:avLst/>
              <a:gdLst>
                <a:gd name="connsiteX0" fmla="*/ 0 w 2439157"/>
                <a:gd name="connsiteY0" fmla="*/ 0 h 378173"/>
                <a:gd name="connsiteX1" fmla="*/ 2439157 w 2439157"/>
                <a:gd name="connsiteY1" fmla="*/ 0 h 378173"/>
                <a:gd name="connsiteX2" fmla="*/ 2439157 w 2439157"/>
                <a:gd name="connsiteY2" fmla="*/ 378173 h 378173"/>
                <a:gd name="connsiteX3" fmla="*/ 0 w 2439157"/>
                <a:gd name="connsiteY3" fmla="*/ 378173 h 378173"/>
                <a:gd name="connsiteX4" fmla="*/ 0 w 2439157"/>
                <a:gd name="connsiteY4" fmla="*/ 0 h 378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9157" h="378173">
                  <a:moveTo>
                    <a:pt x="0" y="0"/>
                  </a:moveTo>
                  <a:lnTo>
                    <a:pt x="2439157" y="0"/>
                  </a:lnTo>
                  <a:lnTo>
                    <a:pt x="2439157" y="378173"/>
                  </a:lnTo>
                  <a:lnTo>
                    <a:pt x="0" y="3781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9646"/>
            </a:solidFill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1536" tIns="86592" rIns="151536" bIns="86592" numCol="1" spcCol="1270" anchor="ctr" anchorCtr="0">
              <a:noAutofit/>
            </a:bodyPr>
            <a:lstStyle/>
            <a:p>
              <a:pPr algn="ctr" defTabSz="947105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_tradnl" sz="2131" b="1" dirty="0">
                  <a:ln/>
                  <a:solidFill>
                    <a:prstClr val="white"/>
                  </a:solidFill>
                  <a:latin typeface="Calibri"/>
                </a:rPr>
                <a:t>Ayuda</a:t>
              </a:r>
              <a:endParaRPr lang="es-ES" sz="1199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Forma libre 11"/>
            <p:cNvSpPr/>
            <p:nvPr/>
          </p:nvSpPr>
          <p:spPr>
            <a:xfrm>
              <a:off x="6503652" y="3244178"/>
              <a:ext cx="2008008" cy="1701287"/>
            </a:xfrm>
            <a:custGeom>
              <a:avLst/>
              <a:gdLst>
                <a:gd name="connsiteX0" fmla="*/ 0 w 2439157"/>
                <a:gd name="connsiteY0" fmla="*/ 0 h 1847966"/>
                <a:gd name="connsiteX1" fmla="*/ 2439157 w 2439157"/>
                <a:gd name="connsiteY1" fmla="*/ 0 h 1847966"/>
                <a:gd name="connsiteX2" fmla="*/ 2439157 w 2439157"/>
                <a:gd name="connsiteY2" fmla="*/ 1847966 h 1847966"/>
                <a:gd name="connsiteX3" fmla="*/ 0 w 2439157"/>
                <a:gd name="connsiteY3" fmla="*/ 1847966 h 1847966"/>
                <a:gd name="connsiteX4" fmla="*/ 0 w 2439157"/>
                <a:gd name="connsiteY4" fmla="*/ 0 h 1847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9157" h="1847966">
                  <a:moveTo>
                    <a:pt x="0" y="0"/>
                  </a:moveTo>
                  <a:lnTo>
                    <a:pt x="2439157" y="0"/>
                  </a:lnTo>
                  <a:lnTo>
                    <a:pt x="2439157" y="1847966"/>
                  </a:lnTo>
                  <a:lnTo>
                    <a:pt x="0" y="184796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136" tIns="78136" rIns="104181" bIns="117203" numCol="1" spcCol="1270" anchor="t" anchorCtr="0">
              <a:noAutofit/>
            </a:bodyPr>
            <a:lstStyle/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398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rPr>
                <a:t> </a:t>
              </a:r>
              <a:r>
                <a:rPr lang="es-ES" sz="1598" dirty="0">
                  <a:solidFill>
                    <a:prstClr val="black"/>
                  </a:solidFill>
                  <a:latin typeface="Calibri"/>
                  <a:cs typeface="Trasandina Light"/>
                </a:rPr>
                <a:t>El </a:t>
              </a:r>
              <a:r>
                <a:rPr lang="es-ES" sz="1598" dirty="0">
                  <a:solidFill>
                    <a:schemeClr val="tx1"/>
                  </a:solidFill>
                  <a:latin typeface="Calibri"/>
                  <a:cs typeface="Trasandina Light"/>
                </a:rPr>
                <a:t>50%</a:t>
              </a:r>
              <a:r>
                <a:rPr lang="es-ES" sz="1598" dirty="0">
                  <a:solidFill>
                    <a:prstClr val="black"/>
                  </a:solidFill>
                  <a:latin typeface="Calibri"/>
                  <a:cs typeface="Trasandina Light"/>
                </a:rPr>
                <a:t> de los gastos subvencionables para PYME</a:t>
              </a:r>
            </a:p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598" dirty="0">
                  <a:solidFill>
                    <a:prstClr val="black"/>
                  </a:solidFill>
                  <a:latin typeface="Calibri"/>
                </a:rPr>
                <a:t>El 15% de los gastos subvencionables para Gran Empresa</a:t>
              </a:r>
              <a:endParaRPr lang="es-ES" sz="1400" dirty="0">
                <a:solidFill>
                  <a:schemeClr val="tx1"/>
                </a:solidFill>
                <a:latin typeface="Calibri"/>
              </a:endParaRPr>
            </a:p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s-ES" sz="1400" b="1" dirty="0">
                  <a:solidFill>
                    <a:srgbClr val="FF0000"/>
                  </a:solidFill>
                  <a:latin typeface="Calibri"/>
                  <a:cs typeface="Trasandina Light"/>
                </a:rPr>
                <a:t>OCS:</a:t>
              </a:r>
              <a:r>
                <a:rPr lang="es-ES" sz="1400" dirty="0">
                  <a:solidFill>
                    <a:srgbClr val="FF0000"/>
                  </a:solidFill>
                  <a:latin typeface="Calibri"/>
                  <a:cs typeface="Trasandina Light"/>
                </a:rPr>
                <a:t> </a:t>
              </a:r>
              <a:r>
                <a:rPr lang="es-ES" sz="1400" dirty="0">
                  <a:solidFill>
                    <a:srgbClr val="FF0000"/>
                  </a:solidFill>
                  <a:latin typeface="Calibri"/>
                </a:rPr>
                <a:t>40% de los costes de personal válidamente justificados </a:t>
              </a:r>
            </a:p>
            <a:p>
              <a:pPr marL="76107" lvl="1" indent="-76107" defTabSz="621538" eaLnBrk="1" fontAlgn="auto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s-ES" sz="1400" dirty="0">
                <a:solidFill>
                  <a:schemeClr val="tx1"/>
                </a:solidFill>
                <a:cs typeface="Trasandina Light"/>
              </a:endParaRPr>
            </a:p>
          </p:txBody>
        </p:sp>
      </p:grpSp>
      <p:sp>
        <p:nvSpPr>
          <p:cNvPr id="17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sp>
        <p:nvSpPr>
          <p:cNvPr id="19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420688" y="6019800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16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grpSp>
        <p:nvGrpSpPr>
          <p:cNvPr id="18" name="Grupo 17"/>
          <p:cNvGrpSpPr/>
          <p:nvPr/>
        </p:nvGrpSpPr>
        <p:grpSpPr>
          <a:xfrm>
            <a:off x="3241045" y="5160805"/>
            <a:ext cx="346013" cy="575977"/>
            <a:chOff x="4174858" y="2818343"/>
            <a:chExt cx="346013" cy="575977"/>
          </a:xfrm>
        </p:grpSpPr>
        <p:pic>
          <p:nvPicPr>
            <p:cNvPr id="20" name="Gráfico 10" descr="Grupo"/>
            <p:cNvPicPr>
              <a:picLocks noChangeAspect="1"/>
            </p:cNvPicPr>
            <p:nvPr/>
          </p:nvPicPr>
          <p:blipFill rotWithShape="1">
            <a:blip r:embed="rId3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174858" y="3047456"/>
              <a:ext cx="346013" cy="346864"/>
            </a:xfrm>
            <a:prstGeom prst="rect">
              <a:avLst/>
            </a:prstGeom>
          </p:spPr>
        </p:pic>
        <p:pic>
          <p:nvPicPr>
            <p:cNvPr id="21" name="Gráfico 10" descr="Grupo"/>
            <p:cNvPicPr>
              <a:picLocks noChangeAspect="1"/>
            </p:cNvPicPr>
            <p:nvPr/>
          </p:nvPicPr>
          <p:blipFill rotWithShape="1">
            <a:blip r:embed="rId4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/>
          </p:blipFill>
          <p:spPr>
            <a:xfrm>
              <a:off x="4229545" y="2818343"/>
              <a:ext cx="236637" cy="407965"/>
            </a:xfrm>
            <a:prstGeom prst="rect">
              <a:avLst/>
            </a:prstGeom>
          </p:spPr>
        </p:pic>
      </p:grpSp>
      <p:pic>
        <p:nvPicPr>
          <p:cNvPr id="22" name="Gráfico 4" descr="Lista de comprobación"/>
          <p:cNvPicPr>
            <a:picLocks noChangeAspect="1"/>
          </p:cNvPicPr>
          <p:nvPr/>
        </p:nvPicPr>
        <p:blipFill>
          <a:blip r:embed="rId5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27036" y="5324870"/>
            <a:ext cx="426666" cy="426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ráfico 12" descr="Monedas"/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431463" y="5593134"/>
            <a:ext cx="490016" cy="426666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161" y="6203950"/>
            <a:ext cx="613384" cy="613384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35386625-5C91-9A85-C755-A4084F02159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554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7888" y="2817294"/>
            <a:ext cx="6698569" cy="549275"/>
          </a:xfrm>
        </p:spPr>
        <p:txBody>
          <a:bodyPr/>
          <a:lstStyle>
            <a:defPPr>
              <a:defRPr lang="es-ES"/>
            </a:defPPr>
          </a:lstStyle>
          <a:p>
            <a:pPr>
              <a:spcAft>
                <a:spcPts val="799"/>
              </a:spcAft>
              <a:buClr>
                <a:schemeClr val="tx1"/>
              </a:buClr>
            </a:pPr>
            <a:r>
              <a:rPr lang="es-ES" sz="2000" b="1" dirty="0"/>
              <a:t>justificación</a:t>
            </a:r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17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grpSp>
        <p:nvGrpSpPr>
          <p:cNvPr id="48134" name="Grupo 3"/>
          <p:cNvGrpSpPr>
            <a:grpSpLocks/>
          </p:cNvGrpSpPr>
          <p:nvPr/>
        </p:nvGrpSpPr>
        <p:grpSpPr bwMode="auto">
          <a:xfrm>
            <a:off x="1295400" y="1171575"/>
            <a:ext cx="1438275" cy="938213"/>
            <a:chOff x="332726" y="1112809"/>
            <a:chExt cx="1965379" cy="1475118"/>
          </a:xfrm>
        </p:grpSpPr>
        <p:pic>
          <p:nvPicPr>
            <p:cNvPr id="11" name="Picture 4" descr="Tablet Ipad Leer Pantalla Golpe Fuerte Toc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2726" y="1112809"/>
              <a:ext cx="1965379" cy="1475118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2" name="Rectángulo 11"/>
            <p:cNvSpPr/>
            <p:nvPr/>
          </p:nvSpPr>
          <p:spPr>
            <a:xfrm>
              <a:off x="332726" y="1112809"/>
              <a:ext cx="1965379" cy="147511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</p:grpSp>
      <p:sp>
        <p:nvSpPr>
          <p:cNvPr id="48135" name="Marcador de contenido 2"/>
          <p:cNvSpPr txBox="1">
            <a:spLocks noChangeArrowheads="1"/>
          </p:cNvSpPr>
          <p:nvPr/>
        </p:nvSpPr>
        <p:spPr bwMode="auto">
          <a:xfrm>
            <a:off x="3151187" y="1542208"/>
            <a:ext cx="7961313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marL="228320" indent="-228320">
              <a:spcAft>
                <a:spcPts val="799"/>
              </a:spcAft>
              <a:buClr>
                <a:schemeClr val="tx1"/>
              </a:buClr>
            </a:pPr>
            <a:r>
              <a:rPr lang="es-ES" sz="2131" dirty="0"/>
              <a:t>Hasta el </a:t>
            </a:r>
            <a:r>
              <a:rPr lang="es-ES" sz="2131" b="1" dirty="0">
                <a:solidFill>
                  <a:srgbClr val="D94D20"/>
                </a:solidFill>
              </a:rPr>
              <a:t>31 de diciembre de 2028</a:t>
            </a:r>
          </a:p>
          <a:p>
            <a:pPr marL="0" indent="0">
              <a:spcAft>
                <a:spcPts val="799"/>
              </a:spcAft>
              <a:buClr>
                <a:schemeClr val="tx1"/>
              </a:buClr>
              <a:buNone/>
            </a:pPr>
            <a:endParaRPr lang="es-ES" sz="2131" u="sng" dirty="0"/>
          </a:p>
          <a:p>
            <a:pPr marL="0" indent="0">
              <a:spcAft>
                <a:spcPts val="799"/>
              </a:spcAft>
              <a:buClr>
                <a:schemeClr val="tx1"/>
              </a:buClr>
              <a:buNone/>
            </a:pPr>
            <a:endParaRPr lang="es-ES" sz="2131" u="sng" dirty="0"/>
          </a:p>
          <a:p>
            <a:pPr marL="0" indent="0">
              <a:spcAft>
                <a:spcPts val="799"/>
              </a:spcAft>
              <a:buClr>
                <a:schemeClr val="tx1"/>
              </a:buClr>
              <a:buNone/>
            </a:pPr>
            <a:endParaRPr lang="es-ES" sz="2131" u="sng" dirty="0"/>
          </a:p>
          <a:p>
            <a:pPr marL="380533" indent="-380533">
              <a:spcBef>
                <a:spcPts val="799"/>
              </a:spcBef>
              <a:buClr>
                <a:schemeClr val="tx1"/>
              </a:buClr>
            </a:pPr>
            <a:r>
              <a:rPr lang="es-ES" sz="2131" dirty="0"/>
              <a:t>Justificación </a:t>
            </a:r>
            <a:r>
              <a:rPr lang="es-ES" sz="2131" b="1" dirty="0">
                <a:solidFill>
                  <a:srgbClr val="D94D20"/>
                </a:solidFill>
              </a:rPr>
              <a:t>por</a:t>
            </a:r>
            <a:r>
              <a:rPr lang="es-ES" sz="2131" dirty="0"/>
              <a:t> </a:t>
            </a:r>
            <a:r>
              <a:rPr lang="es-ES" sz="2131" b="1" dirty="0">
                <a:solidFill>
                  <a:srgbClr val="D94D20"/>
                </a:solidFill>
              </a:rPr>
              <a:t>anualidades</a:t>
            </a:r>
            <a:r>
              <a:rPr lang="es-ES" sz="2131" dirty="0"/>
              <a:t> </a:t>
            </a:r>
          </a:p>
          <a:p>
            <a:pPr marL="380533" indent="-380533">
              <a:spcBef>
                <a:spcPts val="799"/>
              </a:spcBef>
              <a:buClr>
                <a:schemeClr val="tx1"/>
              </a:buClr>
            </a:pPr>
            <a:r>
              <a:rPr lang="es-ES" sz="2131" dirty="0"/>
              <a:t>Plazo: </a:t>
            </a:r>
            <a:r>
              <a:rPr lang="es-ES" sz="2131" dirty="0">
                <a:solidFill>
                  <a:srgbClr val="D94D20"/>
                </a:solidFill>
              </a:rPr>
              <a:t>febrero de 2026 </a:t>
            </a:r>
            <a:r>
              <a:rPr lang="es-ES" sz="2131" dirty="0"/>
              <a:t>/ </a:t>
            </a:r>
            <a:r>
              <a:rPr lang="es-ES" sz="2131" dirty="0">
                <a:solidFill>
                  <a:srgbClr val="D94D20"/>
                </a:solidFill>
              </a:rPr>
              <a:t>febrero de 2027  </a:t>
            </a:r>
            <a:r>
              <a:rPr lang="es-ES" sz="2131" dirty="0"/>
              <a:t>/</a:t>
            </a:r>
            <a:r>
              <a:rPr lang="es-ES" sz="2131" dirty="0">
                <a:solidFill>
                  <a:srgbClr val="D94D20"/>
                </a:solidFill>
              </a:rPr>
              <a:t>  febrero de 2028</a:t>
            </a:r>
            <a:endParaRPr lang="es-ES" sz="2131" dirty="0"/>
          </a:p>
          <a:p>
            <a:pPr marL="989387" lvl="1" indent="-380533">
              <a:spcBef>
                <a:spcPts val="400"/>
              </a:spcBef>
              <a:buClr>
                <a:schemeClr val="tx1"/>
              </a:buClr>
              <a:buFont typeface="Courier New" panose="02070309020205020404" pitchFamily="49" charset="0"/>
              <a:buChar char="o"/>
            </a:pPr>
            <a:r>
              <a:rPr lang="es-ES" sz="2131" dirty="0"/>
              <a:t>Justificación de lo realizado durante cada anualidad</a:t>
            </a:r>
          </a:p>
          <a:p>
            <a:pPr marL="989387" lvl="1" indent="-380533">
              <a:spcBef>
                <a:spcPts val="400"/>
              </a:spcBef>
              <a:spcAft>
                <a:spcPts val="799"/>
              </a:spcAft>
              <a:buClr>
                <a:schemeClr val="tx1"/>
              </a:buClr>
              <a:buFont typeface="Courier New" panose="02070309020205020404" pitchFamily="49" charset="0"/>
              <a:buChar char="o"/>
            </a:pPr>
            <a:r>
              <a:rPr lang="es-ES" sz="2131" dirty="0"/>
              <a:t>la memoria de la última anualidad contendrá actividades y resultados de todo</a:t>
            </a:r>
            <a:r>
              <a:rPr lang="es-ES" dirty="0"/>
              <a:t> el </a:t>
            </a:r>
            <a:r>
              <a:rPr lang="es-ES" sz="2131" dirty="0"/>
              <a:t>proyecto</a:t>
            </a:r>
          </a:p>
        </p:txBody>
      </p:sp>
      <p:sp>
        <p:nvSpPr>
          <p:cNvPr id="70664" name="Marcador de pie de página 7"/>
          <p:cNvSpPr txBox="1">
            <a:spLocks noChangeArrowheads="1"/>
          </p:cNvSpPr>
          <p:nvPr/>
        </p:nvSpPr>
        <p:spPr bwMode="auto">
          <a:xfrm rot="16200000">
            <a:off x="-629444" y="1999457"/>
            <a:ext cx="2557463" cy="4572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/>
          <a:lstStyle>
            <a:defPPr>
              <a:defRPr lang="es-ES"/>
            </a:defPPr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lang="es-ES" sz="1200" cap="all" spc="1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pPr>
              <a:defRPr/>
            </a:pPr>
            <a:r>
              <a:rPr lang="es-ES" altLang="es-ES" dirty="0">
                <a:solidFill>
                  <a:srgbClr val="FF0000"/>
                </a:solidFill>
              </a:rPr>
              <a:t>C</a:t>
            </a:r>
            <a:r>
              <a:rPr altLang="es-ES" dirty="0">
                <a:solidFill>
                  <a:srgbClr val="FF0000"/>
                </a:solidFill>
              </a:rPr>
              <a:t>uestiones a considerar</a:t>
            </a: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1030287" y="541337"/>
            <a:ext cx="6698569" cy="5492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s-ES"/>
            </a:defPPr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s-ES" sz="4800" kern="1200" cap="all" spc="300" baseline="0">
                <a:solidFill>
                  <a:schemeClr val="tx1"/>
                </a:solidFill>
                <a:latin typeface="+mj-lt"/>
                <a:ea typeface="+mj-ea"/>
                <a:cs typeface="Posterama" panose="020B0504020200020000" pitchFamily="34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9pPr>
          </a:lstStyle>
          <a:p>
            <a:pPr>
              <a:spcAft>
                <a:spcPts val="799"/>
              </a:spcAft>
              <a:buClr>
                <a:schemeClr val="tx1"/>
              </a:buClr>
            </a:pPr>
            <a:r>
              <a:rPr lang="es-ES" sz="2000" b="1"/>
              <a:t>Periodo de ejecución</a:t>
            </a:r>
            <a:endParaRPr lang="es-ES" sz="2000" b="1" dirty="0"/>
          </a:p>
        </p:txBody>
      </p:sp>
      <p:sp>
        <p:nvSpPr>
          <p:cNvPr id="14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405290A-D74A-E89B-40AD-F919CEA26F6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7560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rcador de posición de imagen 10" descr="Estructura de DNA blanco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/>
        </p:blipFill>
        <p:spPr/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039938" y="2947988"/>
            <a:ext cx="8080375" cy="962025"/>
          </a:xfrm>
        </p:spPr>
        <p:txBody>
          <a:bodyPr/>
          <a:lstStyle>
            <a:defPPr>
              <a:defRPr lang="es-ES"/>
            </a:def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sz="4000" dirty="0"/>
              <a:t> novedades</a:t>
            </a:r>
            <a:br>
              <a:rPr sz="4000" dirty="0"/>
            </a:br>
            <a:endParaRPr sz="40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467CAF6-1F87-D802-1BEE-D0BD7934547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0687" y="388937"/>
            <a:ext cx="7155770" cy="549275"/>
          </a:xfrm>
        </p:spPr>
        <p:txBody>
          <a:bodyPr/>
          <a:lstStyle>
            <a:defPPr>
              <a:defRPr lang="es-ES"/>
            </a:defPPr>
          </a:lstStyle>
          <a:p>
            <a:pPr>
              <a:spcAft>
                <a:spcPts val="799"/>
              </a:spcAft>
              <a:buClr>
                <a:schemeClr val="tx1"/>
              </a:buClr>
            </a:pPr>
            <a:r>
              <a:rPr lang="es-ES" sz="2000" b="1" dirty="0"/>
              <a:t>FEDER y otros requisitos</a:t>
            </a:r>
          </a:p>
        </p:txBody>
      </p:sp>
      <p:sp>
        <p:nvSpPr>
          <p:cNvPr id="48131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19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grpSp>
        <p:nvGrpSpPr>
          <p:cNvPr id="48134" name="Grupo 3"/>
          <p:cNvGrpSpPr>
            <a:grpSpLocks/>
          </p:cNvGrpSpPr>
          <p:nvPr/>
        </p:nvGrpSpPr>
        <p:grpSpPr bwMode="auto">
          <a:xfrm>
            <a:off x="1295400" y="1171575"/>
            <a:ext cx="1438275" cy="938213"/>
            <a:chOff x="332726" y="1112809"/>
            <a:chExt cx="1965379" cy="1475118"/>
          </a:xfrm>
        </p:grpSpPr>
        <p:pic>
          <p:nvPicPr>
            <p:cNvPr id="11" name="Picture 4" descr="Tablet Ipad Leer Pantalla Golpe Fuerte Toc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2726" y="1112809"/>
              <a:ext cx="1965379" cy="1475118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2" name="Rectángulo 11"/>
            <p:cNvSpPr/>
            <p:nvPr/>
          </p:nvSpPr>
          <p:spPr>
            <a:xfrm>
              <a:off x="332726" y="1112809"/>
              <a:ext cx="1965379" cy="147511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</p:grpSp>
      <p:sp>
        <p:nvSpPr>
          <p:cNvPr id="48135" name="Marcador de contenido 2"/>
          <p:cNvSpPr txBox="1">
            <a:spLocks noChangeArrowheads="1"/>
          </p:cNvSpPr>
          <p:nvPr/>
        </p:nvSpPr>
        <p:spPr bwMode="auto">
          <a:xfrm>
            <a:off x="3151187" y="1341073"/>
            <a:ext cx="7961313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marL="228320" indent="-228320" algn="just">
              <a:spcAft>
                <a:spcPts val="799"/>
              </a:spcAft>
              <a:buClr>
                <a:schemeClr val="tx1"/>
              </a:buClr>
            </a:pPr>
            <a:r>
              <a:rPr lang="es-ES" sz="2000" b="1" dirty="0">
                <a:solidFill>
                  <a:srgbClr val="D94D20"/>
                </a:solidFill>
              </a:rPr>
              <a:t>Adecuación al marco FEDER y a la Plataforma STEP (Proyectos estratégicos)</a:t>
            </a:r>
          </a:p>
          <a:p>
            <a:pPr marL="228320" indent="-228320" algn="just">
              <a:spcAft>
                <a:spcPts val="799"/>
              </a:spcAft>
              <a:buClr>
                <a:schemeClr val="tx1"/>
              </a:buClr>
            </a:pPr>
            <a:r>
              <a:rPr lang="es-ES" sz="2000" b="1" dirty="0">
                <a:solidFill>
                  <a:srgbClr val="D94D20"/>
                </a:solidFill>
              </a:rPr>
              <a:t>Aplicación de Costes Simplificados (OCS), </a:t>
            </a:r>
            <a:r>
              <a:rPr lang="es-ES" sz="2000" dirty="0"/>
              <a:t>en todos los programas con excepción de con excepción del programa de Compra pública de innovación (CPI) y Acciones complementarias de impulso y fortalecimiento de la innovación</a:t>
            </a:r>
          </a:p>
          <a:p>
            <a:pPr marL="228320" indent="-228320" algn="just">
              <a:spcAft>
                <a:spcPts val="799"/>
              </a:spcAft>
              <a:buClr>
                <a:schemeClr val="tx1"/>
              </a:buClr>
            </a:pPr>
            <a:r>
              <a:rPr lang="es-ES" sz="2000" b="1" dirty="0">
                <a:solidFill>
                  <a:srgbClr val="D94D20"/>
                </a:solidFill>
              </a:rPr>
              <a:t>Simplificación administrativa y documental, </a:t>
            </a:r>
            <a:r>
              <a:rPr lang="es-ES" sz="2000" dirty="0"/>
              <a:t>implantación de declaraciones responsables</a:t>
            </a:r>
          </a:p>
          <a:p>
            <a:pPr marL="228320" indent="-228320" algn="just">
              <a:spcAft>
                <a:spcPts val="799"/>
              </a:spcAft>
              <a:buClr>
                <a:schemeClr val="tx1"/>
              </a:buClr>
            </a:pPr>
            <a:r>
              <a:rPr lang="es-ES" sz="2000" dirty="0"/>
              <a:t>Obligaciones de </a:t>
            </a:r>
            <a:r>
              <a:rPr lang="es-ES" sz="2000" b="1" dirty="0">
                <a:solidFill>
                  <a:srgbClr val="D94D20"/>
                </a:solidFill>
              </a:rPr>
              <a:t>publicitar </a:t>
            </a:r>
            <a:r>
              <a:rPr lang="es-ES" sz="2000" dirty="0"/>
              <a:t>cofinanciación FEDER (también en los contratos del programa de Talento)</a:t>
            </a:r>
          </a:p>
          <a:p>
            <a:pPr marL="228320" indent="-228320" algn="just">
              <a:spcAft>
                <a:spcPts val="799"/>
              </a:spcAft>
              <a:buClr>
                <a:schemeClr val="tx1"/>
              </a:buClr>
            </a:pPr>
            <a:r>
              <a:rPr lang="es-ES" sz="2000" b="1" dirty="0">
                <a:solidFill>
                  <a:srgbClr val="D94D20"/>
                </a:solidFill>
              </a:rPr>
              <a:t>Programa de Talento</a:t>
            </a:r>
            <a:r>
              <a:rPr lang="es-ES" sz="2000" dirty="0"/>
              <a:t>, creación de la línea de consolidación en Agentes de Innovación, que tendrá una intensidad de ayuda decreciente según anualidad; se establece además un máximo de 6 anualidades en que las entidades beneficiarias pueden obtener ayuda.</a:t>
            </a:r>
          </a:p>
        </p:txBody>
      </p:sp>
      <p:sp>
        <p:nvSpPr>
          <p:cNvPr id="70664" name="Marcador de pie de página 7"/>
          <p:cNvSpPr txBox="1">
            <a:spLocks noChangeArrowheads="1"/>
          </p:cNvSpPr>
          <p:nvPr/>
        </p:nvSpPr>
        <p:spPr bwMode="auto">
          <a:xfrm rot="16200000">
            <a:off x="-629444" y="1999457"/>
            <a:ext cx="2557463" cy="4572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/>
          <a:lstStyle>
            <a:defPPr>
              <a:defRPr lang="es-ES"/>
            </a:defPPr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lang="es-ES" sz="1200" cap="all" spc="1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pPr>
              <a:defRPr/>
            </a:pPr>
            <a:r>
              <a:rPr lang="es-ES" altLang="es-ES" dirty="0">
                <a:solidFill>
                  <a:srgbClr val="FF0000"/>
                </a:solidFill>
              </a:rPr>
              <a:t>C</a:t>
            </a:r>
            <a:r>
              <a:rPr altLang="es-ES" dirty="0">
                <a:solidFill>
                  <a:srgbClr val="FF0000"/>
                </a:solidFill>
              </a:rPr>
              <a:t>uestiones a considerar</a:t>
            </a:r>
          </a:p>
        </p:txBody>
      </p:sp>
      <p:sp>
        <p:nvSpPr>
          <p:cNvPr id="13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pic>
        <p:nvPicPr>
          <p:cNvPr id="15" name="Imagen 14" descr="C:\Users\alvarez\AppData\Local\Microsoft\Windows\INetCache\Content.Word\GVA+aci_ara+ivacei+descriptor_ES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192" y="110209"/>
            <a:ext cx="3293745" cy="514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4824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adroTexto 40"/>
          <p:cNvSpPr txBox="1"/>
          <p:nvPr/>
        </p:nvSpPr>
        <p:spPr>
          <a:xfrm>
            <a:off x="745992" y="171477"/>
            <a:ext cx="5049780" cy="5021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51544"/>
            <a:r>
              <a:rPr lang="es-ES" sz="2663" b="1" kern="800" dirty="0">
                <a:latin typeface="+mj-lt"/>
                <a:cs typeface="Trasandina Book"/>
              </a:rPr>
              <a:t>Misión, objetivos y resultados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822335" y="1932412"/>
            <a:ext cx="1839493" cy="555453"/>
          </a:xfrm>
          <a:prstGeom prst="roundRect">
            <a:avLst/>
          </a:prstGeom>
          <a:solidFill>
            <a:srgbClr val="FF6600"/>
          </a:solidFill>
          <a:ln w="38100" cap="flat" cmpd="sng" algn="ctr">
            <a:noFill/>
            <a:prstDash val="solid"/>
          </a:ln>
          <a:effectLst/>
        </p:spPr>
        <p:txBody>
          <a:bodyPr rot="0" spcFirstLastPara="1" vertOverflow="overflow" horzOverflow="overflow" vert="horz" wrap="square" lIns="50657" tIns="0" rIns="50657" bIns="50657" numCol="1" spcCol="38040" rtlCol="0" anchor="ctr">
            <a:spAutoFit/>
          </a:bodyPr>
          <a:lstStyle/>
          <a:p>
            <a:pPr algn="ctr" defTabSz="602070">
              <a:defRPr/>
            </a:pPr>
            <a:r>
              <a:rPr lang="es-ES" sz="2930" kern="0" dirty="0">
                <a:solidFill>
                  <a:schemeClr val="bg1"/>
                </a:solidFill>
                <a:latin typeface="Trasandina Medium"/>
                <a:ea typeface="ＭＳ Ｐゴシック"/>
                <a:cs typeface="Trasandina Medium"/>
              </a:rPr>
              <a:t>Objetivo</a:t>
            </a:r>
            <a:endParaRPr lang="es-ES" sz="2930" kern="0" dirty="0">
              <a:solidFill>
                <a:schemeClr val="bg1"/>
              </a:solidFill>
              <a:latin typeface="Trasandina Medium"/>
              <a:ea typeface="ＭＳ Ｐゴシック"/>
              <a:cs typeface="Trasandina Medium"/>
              <a:sym typeface="Lucida Grande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3545390" y="1932436"/>
            <a:ext cx="7827295" cy="555406"/>
          </a:xfrm>
          <a:prstGeom prst="roundRect">
            <a:avLst/>
          </a:prstGeom>
          <a:solidFill>
            <a:schemeClr val="bg1">
              <a:lumMod val="50000"/>
              <a:alpha val="50000"/>
            </a:schemeClr>
          </a:solidFill>
          <a:ln w="38100" cap="flat" cmpd="sng" algn="ctr">
            <a:noFill/>
            <a:prstDash val="solid"/>
          </a:ln>
          <a:effectLst/>
        </p:spPr>
        <p:txBody>
          <a:bodyPr rot="0" spcFirstLastPara="1" vertOverflow="overflow" horzOverflow="overflow" vert="horz" wrap="none" lIns="95882" tIns="0" rIns="50657" bIns="50657" numCol="1" spcCol="38040" rtlCol="0" anchor="ctr">
            <a:noAutofit/>
          </a:bodyPr>
          <a:lstStyle/>
          <a:p>
            <a:pPr defTabSz="602070">
              <a:defRPr/>
            </a:pPr>
            <a:r>
              <a:rPr lang="es-ES" sz="2131" kern="0" dirty="0">
                <a:latin typeface="Trasandina Book"/>
                <a:ea typeface="ＭＳ Ｐゴシック"/>
                <a:cs typeface="Calibri" panose="020F0502020204030204" pitchFamily="34" charset="0"/>
              </a:rPr>
              <a:t>Transformación del modelo productivo</a:t>
            </a:r>
            <a:endParaRPr lang="es-ES" sz="2131" kern="0" dirty="0">
              <a:latin typeface="Trasandina Book"/>
              <a:ea typeface="ＭＳ Ｐゴシック"/>
              <a:cs typeface="Calibri" panose="020F0502020204030204" pitchFamily="34" charset="0"/>
              <a:sym typeface="Lucida Grande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822335" y="4665608"/>
            <a:ext cx="1839493" cy="555453"/>
          </a:xfrm>
          <a:prstGeom prst="roundRect">
            <a:avLst/>
          </a:prstGeom>
          <a:solidFill>
            <a:srgbClr val="FF6600"/>
          </a:solidFill>
          <a:ln w="38100" cap="flat" cmpd="sng" algn="ctr">
            <a:noFill/>
            <a:prstDash val="solid"/>
          </a:ln>
          <a:effectLst/>
        </p:spPr>
        <p:txBody>
          <a:bodyPr rot="0" spcFirstLastPara="1" vertOverflow="overflow" horzOverflow="overflow" vert="horz" wrap="square" lIns="50657" tIns="0" rIns="50657" bIns="50657" numCol="1" spcCol="38040" rtlCol="0" anchor="ctr">
            <a:spAutoFit/>
          </a:bodyPr>
          <a:lstStyle/>
          <a:p>
            <a:pPr algn="ctr" defTabSz="602070">
              <a:defRPr/>
            </a:pPr>
            <a:r>
              <a:rPr lang="es-ES" sz="2930" kern="0" dirty="0">
                <a:solidFill>
                  <a:srgbClr val="FFFFFF"/>
                </a:solidFill>
                <a:latin typeface="Trasandina Medium"/>
                <a:ea typeface="ＭＳ Ｐゴシック"/>
                <a:cs typeface="Trasandina Medium"/>
              </a:rPr>
              <a:t>Misión</a:t>
            </a:r>
            <a:endParaRPr lang="es-ES" sz="2930" kern="0" dirty="0">
              <a:solidFill>
                <a:srgbClr val="FFFFFF"/>
              </a:solidFill>
              <a:latin typeface="Trasandina Medium"/>
              <a:ea typeface="ＭＳ Ｐゴシック"/>
              <a:cs typeface="Trasandina Medium"/>
              <a:sym typeface="Lucida Grande"/>
            </a:endParaRPr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1742079" y="2550148"/>
            <a:ext cx="0" cy="2058890"/>
          </a:xfrm>
          <a:prstGeom prst="straightConnector1">
            <a:avLst/>
          </a:prstGeom>
          <a:noFill/>
          <a:ln w="38100" cap="flat" cmpd="sng" algn="ctr">
            <a:solidFill>
              <a:schemeClr val="accent6">
                <a:lumMod val="75000"/>
                <a:alpha val="58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2" name="Conector recto de flecha 11"/>
          <p:cNvCxnSpPr/>
          <p:nvPr/>
        </p:nvCxnSpPr>
        <p:spPr>
          <a:xfrm flipV="1">
            <a:off x="4147736" y="2550151"/>
            <a:ext cx="0" cy="2058889"/>
          </a:xfrm>
          <a:prstGeom prst="straightConnector1">
            <a:avLst/>
          </a:prstGeom>
          <a:noFill/>
          <a:ln w="38100" cap="flat" cmpd="sng" algn="ctr">
            <a:solidFill>
              <a:schemeClr val="accent6">
                <a:lumMod val="75000"/>
                <a:alpha val="58000"/>
              </a:schemeClr>
            </a:solidFill>
            <a:prstDash val="sysDash"/>
            <a:round/>
            <a:headEnd type="none" w="med" len="med"/>
            <a:tailEnd type="arrow" w="med" len="med"/>
          </a:ln>
          <a:effectLst/>
        </p:spPr>
      </p:cxnSp>
      <p:grpSp>
        <p:nvGrpSpPr>
          <p:cNvPr id="13" name="Grupo 21"/>
          <p:cNvGrpSpPr/>
          <p:nvPr/>
        </p:nvGrpSpPr>
        <p:grpSpPr>
          <a:xfrm>
            <a:off x="2891824" y="2155080"/>
            <a:ext cx="423572" cy="110117"/>
            <a:chOff x="5439508" y="2255214"/>
            <a:chExt cx="586154" cy="152400"/>
          </a:xfrm>
        </p:grpSpPr>
        <p:cxnSp>
          <p:nvCxnSpPr>
            <p:cNvPr id="14" name="Conector recto 13"/>
            <p:cNvCxnSpPr/>
            <p:nvPr/>
          </p:nvCxnSpPr>
          <p:spPr>
            <a:xfrm>
              <a:off x="5439508" y="2255214"/>
              <a:ext cx="586154" cy="0"/>
            </a:xfrm>
            <a:prstGeom prst="line">
              <a:avLst/>
            </a:prstGeom>
            <a:noFill/>
            <a:ln w="38100" cap="flat">
              <a:solidFill>
                <a:srgbClr val="7F7F7F"/>
              </a:solidFill>
              <a:prstDash val="solid"/>
              <a:round/>
            </a:ln>
            <a:effectLst/>
            <a:sp3d/>
          </p:spPr>
        </p:cxnSp>
        <p:cxnSp>
          <p:nvCxnSpPr>
            <p:cNvPr id="15" name="Conector recto 14"/>
            <p:cNvCxnSpPr/>
            <p:nvPr/>
          </p:nvCxnSpPr>
          <p:spPr>
            <a:xfrm>
              <a:off x="5439508" y="2407614"/>
              <a:ext cx="586154" cy="0"/>
            </a:xfrm>
            <a:prstGeom prst="line">
              <a:avLst/>
            </a:prstGeom>
            <a:noFill/>
            <a:ln w="38100" cap="flat">
              <a:solidFill>
                <a:srgbClr val="7F7F7F"/>
              </a:solidFill>
              <a:prstDash val="solid"/>
              <a:round/>
            </a:ln>
            <a:effectLst/>
            <a:sp3d/>
          </p:spPr>
        </p:cxnSp>
      </p:grpSp>
      <p:grpSp>
        <p:nvGrpSpPr>
          <p:cNvPr id="16" name="Grupo 25"/>
          <p:cNvGrpSpPr/>
          <p:nvPr/>
        </p:nvGrpSpPr>
        <p:grpSpPr>
          <a:xfrm>
            <a:off x="2891824" y="4893989"/>
            <a:ext cx="423572" cy="110117"/>
            <a:chOff x="5439508" y="2255214"/>
            <a:chExt cx="586154" cy="152400"/>
          </a:xfrm>
        </p:grpSpPr>
        <p:cxnSp>
          <p:nvCxnSpPr>
            <p:cNvPr id="17" name="Conector recto 16"/>
            <p:cNvCxnSpPr/>
            <p:nvPr/>
          </p:nvCxnSpPr>
          <p:spPr>
            <a:xfrm>
              <a:off x="5439508" y="2255214"/>
              <a:ext cx="586154" cy="0"/>
            </a:xfrm>
            <a:prstGeom prst="line">
              <a:avLst/>
            </a:prstGeom>
            <a:noFill/>
            <a:ln w="38100" cap="flat">
              <a:solidFill>
                <a:srgbClr val="FFFFFF">
                  <a:lumMod val="50000"/>
                </a:srgbClr>
              </a:solidFill>
              <a:prstDash val="solid"/>
              <a:round/>
            </a:ln>
            <a:effectLst/>
            <a:sp3d/>
          </p:spPr>
        </p:cxnSp>
        <p:cxnSp>
          <p:nvCxnSpPr>
            <p:cNvPr id="18" name="Conector recto 17"/>
            <p:cNvCxnSpPr/>
            <p:nvPr/>
          </p:nvCxnSpPr>
          <p:spPr>
            <a:xfrm>
              <a:off x="5439508" y="2407614"/>
              <a:ext cx="586154" cy="0"/>
            </a:xfrm>
            <a:prstGeom prst="line">
              <a:avLst/>
            </a:prstGeom>
            <a:noFill/>
            <a:ln w="38100" cap="flat">
              <a:solidFill>
                <a:srgbClr val="FFFFFF">
                  <a:lumMod val="50000"/>
                </a:srgbClr>
              </a:solidFill>
              <a:prstDash val="solid"/>
              <a:round/>
            </a:ln>
            <a:effectLst/>
            <a:sp3d/>
          </p:spPr>
        </p:cxnSp>
      </p:grpSp>
      <p:cxnSp>
        <p:nvCxnSpPr>
          <p:cNvPr id="19" name="Conector recto de flecha 18"/>
          <p:cNvCxnSpPr/>
          <p:nvPr/>
        </p:nvCxnSpPr>
        <p:spPr>
          <a:xfrm>
            <a:off x="4497773" y="2646706"/>
            <a:ext cx="1065485" cy="820254"/>
          </a:xfrm>
          <a:prstGeom prst="straightConnector1">
            <a:avLst/>
          </a:prstGeom>
          <a:noFill/>
          <a:ln w="38100" cap="flat" cmpd="sng" algn="ctr">
            <a:solidFill>
              <a:srgbClr val="7F7F7F"/>
            </a:solidFill>
            <a:prstDash val="sysDot"/>
            <a:tailEnd type="triangle"/>
          </a:ln>
          <a:effectLst/>
        </p:spPr>
      </p:cxnSp>
      <p:sp>
        <p:nvSpPr>
          <p:cNvPr id="21" name="Rectángulo redondeado 20"/>
          <p:cNvSpPr/>
          <p:nvPr/>
        </p:nvSpPr>
        <p:spPr>
          <a:xfrm>
            <a:off x="3545390" y="4749485"/>
            <a:ext cx="7827295" cy="1144976"/>
          </a:xfrm>
          <a:prstGeom prst="roundRect">
            <a:avLst/>
          </a:prstGeom>
          <a:solidFill>
            <a:schemeClr val="bg1">
              <a:lumMod val="50000"/>
              <a:alpha val="50000"/>
            </a:schemeClr>
          </a:solidFill>
          <a:ln w="38100" cap="flat" cmpd="sng" algn="ctr">
            <a:noFill/>
            <a:prstDash val="solid"/>
          </a:ln>
          <a:effectLst/>
        </p:spPr>
        <p:txBody>
          <a:bodyPr rot="0" spcFirstLastPara="1" vertOverflow="overflow" horzOverflow="overflow" vert="horz" wrap="square" lIns="95882" tIns="0" rIns="50657" bIns="50657" numCol="1" spcCol="38040" rtlCol="0" anchor="ctr">
            <a:spAutoFit/>
          </a:bodyPr>
          <a:lstStyle/>
          <a:p>
            <a:pPr defTabSz="602070">
              <a:defRPr/>
            </a:pPr>
            <a:r>
              <a:rPr lang="es-ES" sz="2131" kern="0" dirty="0">
                <a:solidFill>
                  <a:srgbClr val="000000">
                    <a:lumMod val="50000"/>
                  </a:srgbClr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  <a:t>Desarrollo de capacidad innovadora mediante </a:t>
            </a:r>
            <a:br>
              <a:rPr lang="es-ES" sz="2131" kern="0" dirty="0">
                <a:solidFill>
                  <a:srgbClr val="000000">
                    <a:lumMod val="50000"/>
                  </a:srgbClr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</a:br>
            <a:r>
              <a:rPr lang="es-ES" sz="2131" kern="0" dirty="0">
                <a:solidFill>
                  <a:srgbClr val="000000">
                    <a:lumMod val="50000"/>
                  </a:srgbClr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  <a:t>el </a:t>
            </a:r>
            <a:r>
              <a:rPr lang="es-ES" sz="2131" b="1" kern="0" dirty="0">
                <a:solidFill>
                  <a:srgbClr val="FB4F14"/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  <a:t>fortalecimiento del SVI </a:t>
            </a:r>
            <a:r>
              <a:rPr lang="es-ES" sz="2131" kern="0" dirty="0">
                <a:solidFill>
                  <a:srgbClr val="000000">
                    <a:lumMod val="50000"/>
                  </a:srgbClr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  <a:t>y la mejora de su eficiencia en el marco </a:t>
            </a:r>
            <a:br>
              <a:rPr lang="es-ES" sz="2131" kern="0" dirty="0">
                <a:solidFill>
                  <a:srgbClr val="000000">
                    <a:lumMod val="50000"/>
                  </a:srgbClr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</a:br>
            <a:r>
              <a:rPr lang="es-ES" sz="2131" kern="0" dirty="0">
                <a:solidFill>
                  <a:srgbClr val="000000">
                    <a:lumMod val="50000"/>
                  </a:srgbClr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  <a:t>de la </a:t>
            </a:r>
            <a:r>
              <a:rPr lang="es-ES" sz="2131" b="1" kern="0" dirty="0">
                <a:solidFill>
                  <a:srgbClr val="FB4F14"/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  <a:t>Estrategia de Innovación</a:t>
            </a:r>
            <a:r>
              <a:rPr lang="es-ES" sz="2131" b="1" kern="0" dirty="0">
                <a:solidFill>
                  <a:srgbClr val="AAE2CA">
                    <a:lumMod val="75000"/>
                  </a:srgbClr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  <a:t> </a:t>
            </a:r>
            <a:r>
              <a:rPr lang="es-ES" sz="2131" kern="0" dirty="0">
                <a:solidFill>
                  <a:srgbClr val="000000">
                    <a:lumMod val="50000"/>
                  </a:srgbClr>
                </a:solidFill>
                <a:latin typeface="Trasandina Book"/>
                <a:ea typeface="ＭＳ Ｐゴシック"/>
                <a:cs typeface="Calibri" panose="020F0502020204030204" pitchFamily="34" charset="0"/>
              </a:rPr>
              <a:t>de la Comunitat Valenciana</a:t>
            </a:r>
            <a:endParaRPr lang="es-ES" sz="2131" kern="0" dirty="0">
              <a:solidFill>
                <a:srgbClr val="000000">
                  <a:lumMod val="50000"/>
                </a:srgbClr>
              </a:solidFill>
              <a:latin typeface="Trasandina Book"/>
              <a:ea typeface="ＭＳ Ｐゴシック"/>
              <a:cs typeface="Calibri" panose="020F0502020204030204" pitchFamily="34" charset="0"/>
              <a:sym typeface="Lucida Grande"/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5723927" y="3255554"/>
            <a:ext cx="5498754" cy="547511"/>
          </a:xfrm>
          <a:prstGeom prst="roundRect">
            <a:avLst/>
          </a:prstGeom>
          <a:noFill/>
          <a:ln w="25400" cap="flat" cmpd="sng" algn="ctr">
            <a:solidFill>
              <a:srgbClr val="FF6600"/>
            </a:solidFill>
            <a:prstDash val="solid"/>
          </a:ln>
          <a:effectLst/>
        </p:spPr>
        <p:txBody>
          <a:bodyPr rot="0" spcFirstLastPara="1" vertOverflow="overflow" horzOverflow="overflow" vert="horz" wrap="none" lIns="95882" tIns="0" rIns="50657" bIns="50657" numCol="1" spcCol="38040" rtlCol="0" anchor="ctr">
            <a:noAutofit/>
          </a:bodyPr>
          <a:lstStyle/>
          <a:p>
            <a:pPr algn="ctr" defTabSz="602070">
              <a:defRPr/>
            </a:pPr>
            <a:r>
              <a:rPr lang="es-ES" sz="2131" kern="0" dirty="0">
                <a:latin typeface="Trasandina Book"/>
                <a:ea typeface="ＭＳ Ｐゴシック"/>
                <a:cs typeface="Calibri" panose="020F0502020204030204" pitchFamily="34" charset="0"/>
                <a:sym typeface="Lucida Grande"/>
              </a:rPr>
              <a:t>Crecimiento inteligente, sostenible e integrador</a:t>
            </a:r>
          </a:p>
        </p:txBody>
      </p:sp>
      <p:sp>
        <p:nvSpPr>
          <p:cNvPr id="26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420688" y="6019800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sp>
        <p:nvSpPr>
          <p:cNvPr id="23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E227E02-3AB6-E42A-938F-60CE7AC434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6721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rcador de posición de imagen 10" descr="Estructura de DNA blanco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/>
        </p:blipFill>
        <p:spPr/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058860" y="3125270"/>
            <a:ext cx="8080375" cy="962025"/>
          </a:xfrm>
        </p:spPr>
        <p:txBody>
          <a:bodyPr/>
          <a:lstStyle>
            <a:defPPr>
              <a:defRPr lang="es-ES"/>
            </a:def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s-ES" sz="4000" dirty="0"/>
              <a:t>retos</a:t>
            </a:r>
            <a:br>
              <a:rPr sz="4000" dirty="0"/>
            </a:br>
            <a:endParaRPr sz="40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3DD03F0-C7D1-3335-07AE-EE1285011B8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869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20688" y="867248"/>
            <a:ext cx="10225270" cy="754843"/>
          </a:xfrm>
          <a:prstGeom prst="rect">
            <a:avLst/>
          </a:prstGeom>
        </p:spPr>
        <p:txBody>
          <a:bodyPr vert="horz" wrap="square" lIns="0" tIns="16912" rIns="0" bIns="0" rtlCol="0">
            <a:spAutoFit/>
          </a:bodyPr>
          <a:lstStyle/>
          <a:p>
            <a:pPr marL="16913">
              <a:spcBef>
                <a:spcPts val="133"/>
              </a:spcBef>
            </a:pPr>
            <a:r>
              <a:rPr sz="2397" spc="-13" dirty="0">
                <a:latin typeface="Calibri"/>
                <a:cs typeface="Calibri"/>
              </a:rPr>
              <a:t>Se priorizarán </a:t>
            </a:r>
            <a:r>
              <a:rPr sz="2397" spc="-7" dirty="0">
                <a:latin typeface="Calibri"/>
                <a:cs typeface="Calibri"/>
              </a:rPr>
              <a:t>en la </a:t>
            </a:r>
            <a:r>
              <a:rPr sz="2397" spc="-20" dirty="0">
                <a:latin typeface="Calibri"/>
                <a:cs typeface="Calibri"/>
              </a:rPr>
              <a:t>convocatoria </a:t>
            </a:r>
            <a:r>
              <a:rPr sz="2397" dirty="0">
                <a:latin typeface="Calibri"/>
                <a:cs typeface="Calibri"/>
              </a:rPr>
              <a:t>los </a:t>
            </a:r>
            <a:r>
              <a:rPr sz="2397" spc="-13" dirty="0">
                <a:latin typeface="Calibri"/>
                <a:cs typeface="Calibri"/>
              </a:rPr>
              <a:t>proyectos </a:t>
            </a:r>
            <a:r>
              <a:rPr sz="2397" spc="-7" dirty="0">
                <a:latin typeface="Calibri"/>
                <a:cs typeface="Calibri"/>
              </a:rPr>
              <a:t>alineados con los </a:t>
            </a:r>
            <a:r>
              <a:rPr sz="2397" spc="-20" dirty="0">
                <a:solidFill>
                  <a:srgbClr val="D94D1F"/>
                </a:solidFill>
                <a:latin typeface="Calibri"/>
                <a:cs typeface="Calibri"/>
              </a:rPr>
              <a:t>retos </a:t>
            </a:r>
            <a:r>
              <a:rPr sz="2397" dirty="0">
                <a:solidFill>
                  <a:srgbClr val="D94D1F"/>
                </a:solidFill>
                <a:latin typeface="Calibri"/>
                <a:cs typeface="Calibri"/>
              </a:rPr>
              <a:t>y</a:t>
            </a:r>
            <a:r>
              <a:rPr sz="2397" spc="246" dirty="0">
                <a:solidFill>
                  <a:srgbClr val="D94D1F"/>
                </a:solidFill>
                <a:latin typeface="Calibri"/>
                <a:cs typeface="Calibri"/>
              </a:rPr>
              <a:t> </a:t>
            </a:r>
            <a:r>
              <a:rPr sz="2397" spc="-7" dirty="0">
                <a:solidFill>
                  <a:srgbClr val="D94D1F"/>
                </a:solidFill>
                <a:latin typeface="Calibri"/>
                <a:cs typeface="Calibri"/>
              </a:rPr>
              <a:t>soluciones</a:t>
            </a:r>
            <a:endParaRPr sz="2397" dirty="0">
              <a:latin typeface="Calibri"/>
              <a:cs typeface="Calibri"/>
            </a:endParaRPr>
          </a:p>
          <a:p>
            <a:pPr marL="16913">
              <a:spcBef>
                <a:spcPts val="7"/>
              </a:spcBef>
            </a:pPr>
            <a:r>
              <a:rPr sz="2397" spc="-13" dirty="0">
                <a:solidFill>
                  <a:srgbClr val="D94D1F"/>
                </a:solidFill>
                <a:latin typeface="Calibri"/>
                <a:cs typeface="Calibri"/>
              </a:rPr>
              <a:t>identificados </a:t>
            </a:r>
            <a:r>
              <a:rPr sz="2397" spc="-7" dirty="0">
                <a:solidFill>
                  <a:srgbClr val="D94D1F"/>
                </a:solidFill>
                <a:latin typeface="Calibri"/>
                <a:cs typeface="Calibri"/>
              </a:rPr>
              <a:t>por los </a:t>
            </a:r>
            <a:r>
              <a:rPr sz="2397" dirty="0">
                <a:solidFill>
                  <a:srgbClr val="D94D1F"/>
                </a:solidFill>
                <a:latin typeface="Calibri"/>
                <a:cs typeface="Calibri"/>
              </a:rPr>
              <a:t>CEIEs </a:t>
            </a:r>
            <a:r>
              <a:rPr sz="2397" spc="-7" dirty="0">
                <a:latin typeface="Calibri"/>
                <a:cs typeface="Calibri"/>
              </a:rPr>
              <a:t>de la </a:t>
            </a:r>
            <a:r>
              <a:rPr sz="2397" spc="-33" dirty="0">
                <a:latin typeface="Calibri"/>
                <a:cs typeface="Calibri"/>
              </a:rPr>
              <a:t>AVI</a:t>
            </a:r>
            <a:r>
              <a:rPr sz="2397" spc="120" dirty="0">
                <a:latin typeface="Calibri"/>
                <a:cs typeface="Calibri"/>
              </a:rPr>
              <a:t> </a:t>
            </a:r>
            <a:r>
              <a:rPr sz="2397" spc="-7" dirty="0">
                <a:latin typeface="Calibri"/>
                <a:cs typeface="Calibri"/>
              </a:rPr>
              <a:t>en:</a:t>
            </a:r>
            <a:endParaRPr sz="2397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29578" y="1851322"/>
            <a:ext cx="5007554" cy="1813295"/>
          </a:xfrm>
          <a:prstGeom prst="rect">
            <a:avLst/>
          </a:prstGeom>
        </p:spPr>
        <p:txBody>
          <a:bodyPr vert="horz" wrap="square" lIns="0" tIns="17758" rIns="0" bIns="0" numCol="1" rtlCol="0">
            <a:spAutoFit/>
          </a:bodyPr>
          <a:lstStyle/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lang="es-ES" spc="-13" dirty="0">
                <a:latin typeface="Calibri"/>
                <a:cs typeface="Calibri"/>
              </a:rPr>
              <a:t>Salud</a:t>
            </a: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lang="es-ES" spc="-13" dirty="0">
                <a:latin typeface="Calibri"/>
                <a:cs typeface="Calibri"/>
              </a:rPr>
              <a:t>Soledad no deseada en colectivos vulnerables</a:t>
            </a: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lang="es-ES" spc="-13" dirty="0">
                <a:latin typeface="Calibri"/>
                <a:cs typeface="Calibri"/>
              </a:rPr>
              <a:t>Tecnologías Habilitadoras</a:t>
            </a: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lang="es-ES" spc="-13" dirty="0" err="1">
                <a:latin typeface="Calibri"/>
                <a:cs typeface="Calibri"/>
              </a:rPr>
              <a:t>Descarbonización</a:t>
            </a:r>
            <a:endParaRPr lang="es-ES" spc="-13" dirty="0">
              <a:latin typeface="Calibri"/>
              <a:cs typeface="Calibri"/>
            </a:endParaRP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lang="es-ES" spc="-13" dirty="0">
                <a:latin typeface="Calibri"/>
                <a:cs typeface="Calibri"/>
              </a:rPr>
              <a:t>Aeroespacial</a:t>
            </a:r>
            <a:endParaRPr spc="-13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467302" y="4599644"/>
            <a:ext cx="5069578" cy="1539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5"/>
          <p:cNvSpPr txBox="1"/>
          <p:nvPr/>
        </p:nvSpPr>
        <p:spPr>
          <a:xfrm>
            <a:off x="792355" y="1798671"/>
            <a:ext cx="5632802" cy="2952068"/>
          </a:xfrm>
          <a:prstGeom prst="rect">
            <a:avLst/>
          </a:prstGeom>
        </p:spPr>
        <p:txBody>
          <a:bodyPr vert="horz" wrap="square" lIns="0" tIns="17758" rIns="0" bIns="0" numCol="1" rtlCol="0">
            <a:spAutoFit/>
          </a:bodyPr>
          <a:lstStyle/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spc="-13" dirty="0" err="1">
                <a:latin typeface="Calibri"/>
                <a:cs typeface="Calibri"/>
              </a:rPr>
              <a:t>Agroalimentación</a:t>
            </a:r>
            <a:endParaRPr lang="es-ES" spc="-13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lang="es-ES" spc="-13" dirty="0">
                <a:latin typeface="Calibri"/>
                <a:cs typeface="Calibri"/>
              </a:rPr>
              <a:t>Alimentación y Dieta Hospitalaria</a:t>
            </a:r>
            <a:endParaRPr spc="-13" dirty="0">
              <a:latin typeface="Calibri"/>
              <a:cs typeface="Calibri"/>
            </a:endParaRP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spc="-13" dirty="0" err="1">
                <a:latin typeface="Calibri"/>
                <a:cs typeface="Calibri"/>
              </a:rPr>
              <a:t>Automoción</a:t>
            </a:r>
            <a:r>
              <a:rPr spc="-13" dirty="0">
                <a:latin typeface="Calibri"/>
                <a:cs typeface="Calibri"/>
              </a:rPr>
              <a:t> </a:t>
            </a:r>
            <a:r>
              <a:rPr lang="es-ES" spc="-13" dirty="0">
                <a:latin typeface="Calibri"/>
                <a:cs typeface="Calibri"/>
              </a:rPr>
              <a:t>y</a:t>
            </a:r>
            <a:r>
              <a:rPr spc="-13" dirty="0">
                <a:latin typeface="Calibri"/>
                <a:cs typeface="Calibri"/>
              </a:rPr>
              <a:t> </a:t>
            </a:r>
            <a:r>
              <a:rPr spc="-13" dirty="0" err="1">
                <a:latin typeface="Calibri"/>
                <a:cs typeface="Calibri"/>
              </a:rPr>
              <a:t>Movilidad</a:t>
            </a:r>
            <a:r>
              <a:rPr spc="-13" dirty="0">
                <a:latin typeface="Calibri"/>
                <a:cs typeface="Calibri"/>
              </a:rPr>
              <a:t> </a:t>
            </a:r>
            <a:r>
              <a:rPr spc="-13" dirty="0" err="1">
                <a:latin typeface="Calibri"/>
                <a:cs typeface="Calibri"/>
              </a:rPr>
              <a:t>Sostenible</a:t>
            </a:r>
            <a:endParaRPr lang="es-ES" spc="-13" dirty="0">
              <a:latin typeface="Calibri"/>
              <a:cs typeface="Calibri"/>
            </a:endParaRP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lang="es-ES" spc="-13" dirty="0">
                <a:latin typeface="Calibri"/>
                <a:cs typeface="Calibri"/>
              </a:rPr>
              <a:t>Destinos Turísticos Inteligentes</a:t>
            </a:r>
            <a:endParaRPr spc="-13" dirty="0">
              <a:latin typeface="Calibri"/>
              <a:cs typeface="Calibri"/>
            </a:endParaRP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spc="-13" dirty="0" err="1">
                <a:latin typeface="Calibri"/>
                <a:cs typeface="Calibri"/>
              </a:rPr>
              <a:t>Economía</a:t>
            </a:r>
            <a:r>
              <a:rPr spc="-13" dirty="0">
                <a:latin typeface="Calibri"/>
                <a:cs typeface="Calibri"/>
              </a:rPr>
              <a:t> Circular</a:t>
            </a:r>
            <a:endParaRPr lang="es-ES" spc="-13" dirty="0">
              <a:latin typeface="Calibri"/>
              <a:cs typeface="Calibri"/>
            </a:endParaRP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spc="-13" dirty="0" err="1">
                <a:latin typeface="Calibri"/>
                <a:cs typeface="Calibri"/>
              </a:rPr>
              <a:t>Emergencias</a:t>
            </a:r>
            <a:endParaRPr spc="-13" dirty="0">
              <a:latin typeface="Calibri"/>
              <a:cs typeface="Calibri"/>
            </a:endParaRP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spc="-13" dirty="0">
                <a:latin typeface="Calibri"/>
                <a:cs typeface="Calibri"/>
              </a:rPr>
              <a:t>Habitat </a:t>
            </a:r>
            <a:r>
              <a:rPr spc="-13" dirty="0" err="1">
                <a:latin typeface="Calibri"/>
                <a:cs typeface="Calibri"/>
              </a:rPr>
              <a:t>Sostenible</a:t>
            </a:r>
            <a:endParaRPr lang="es-ES" spc="-13" dirty="0">
              <a:latin typeface="Calibri"/>
              <a:cs typeface="Calibri"/>
            </a:endParaRPr>
          </a:p>
          <a:p>
            <a:pPr marL="398291" indent="-382225">
              <a:spcBef>
                <a:spcPts val="799"/>
              </a:spcBef>
              <a:buFont typeface="Arial"/>
              <a:buChar char="•"/>
              <a:tabLst>
                <a:tab pos="398291" algn="l"/>
                <a:tab pos="399137" algn="l"/>
              </a:tabLst>
            </a:pPr>
            <a:r>
              <a:rPr lang="es-ES" spc="-13" dirty="0">
                <a:latin typeface="Calibri"/>
                <a:cs typeface="Calibri"/>
              </a:rPr>
              <a:t>Movilidad, Transporte e Infraestructuras</a:t>
            </a:r>
            <a:endParaRPr spc="-13" dirty="0">
              <a:latin typeface="Calibri"/>
              <a:cs typeface="Calibri"/>
            </a:endParaRPr>
          </a:p>
        </p:txBody>
      </p:sp>
      <p:sp>
        <p:nvSpPr>
          <p:cNvPr id="14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sp>
        <p:nvSpPr>
          <p:cNvPr id="15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420688" y="6019800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21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pic>
        <p:nvPicPr>
          <p:cNvPr id="18" name="Imagen 17" descr="C:\Users\alvarez\AppData\Local\Microsoft\Windows\INetCache\Content.Word\GVA+aci_ara+ivacei+descriptor_ES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192" y="110209"/>
            <a:ext cx="3293745" cy="514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9034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D6FCE-0867-1BA8-2988-DE0DA57AA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rcador de posición de imagen 10" descr="Estructura de DNA blanco">
            <a:extLst>
              <a:ext uri="{FF2B5EF4-FFF2-40B4-BE49-F238E27FC236}">
                <a16:creationId xmlns:a16="http://schemas.microsoft.com/office/drawing/2014/main" id="{184EBF06-649C-69DA-F0DD-7F916B24B9B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/>
        </p:blipFill>
        <p:spPr/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671C5267-7E4C-CA32-9CC3-8002D6592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860" y="1768415"/>
            <a:ext cx="8094431" cy="3157269"/>
          </a:xfrm>
        </p:spPr>
        <p:txBody>
          <a:bodyPr/>
          <a:lstStyle>
            <a:defPPr>
              <a:defRPr lang="es-ES"/>
            </a:defPPr>
          </a:lstStyle>
          <a:p>
            <a:pPr eaLnBrk="1" fontAlgn="auto" hangingPunct="1">
              <a:spcAft>
                <a:spcPts val="0"/>
              </a:spcAft>
              <a:defRPr/>
            </a:pP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r>
              <a:rPr lang="es-ES" sz="2000" dirty="0"/>
              <a:t>STEP</a:t>
            </a:r>
            <a:br>
              <a:rPr lang="es-ES" sz="2000" dirty="0"/>
            </a:br>
            <a:r>
              <a:rPr lang="es-ES" sz="2000" dirty="0"/>
              <a:t>Plataforma de Tecnologías Estratégicas para Europa</a:t>
            </a:r>
            <a:br>
              <a:rPr lang="es-ES" sz="2000" dirty="0"/>
            </a:br>
            <a:br>
              <a:rPr lang="es-ES" sz="2000" dirty="0"/>
            </a:br>
            <a:br>
              <a:rPr lang="es-ES" sz="2000" dirty="0"/>
            </a:br>
            <a:br>
              <a:rPr lang="es-ES" sz="2000" dirty="0"/>
            </a:br>
            <a:br>
              <a:rPr lang="es-ES" sz="2000" dirty="0"/>
            </a:br>
            <a:r>
              <a:rPr lang="es-ES" sz="800" dirty="0"/>
              <a:t>C/2024/3209 COMUNICACIÓN DE LA COMISIÓN Nota de orientación relativa a determinadas disposiciones del Reglamento (UE) 2024/795, por el que se crea la Plataforma de Tecnologías Estratégicas para Europa (STEP)</a:t>
            </a:r>
            <a:br>
              <a:rPr lang="es-ES" dirty="0"/>
            </a:br>
            <a:br>
              <a:rPr lang="es-ES" b="1" dirty="0"/>
            </a:br>
            <a:r>
              <a:rPr lang="es-ES" sz="9600" dirty="0"/>
              <a:t> </a:t>
            </a:r>
            <a:endParaRPr sz="8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608F0C3-3099-5E40-0571-CDD750D6836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131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8C801-5890-16D0-B500-37FD8D36F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rcador de posición de imagen 10" descr="Estructura de DNA blanco">
            <a:extLst>
              <a:ext uri="{FF2B5EF4-FFF2-40B4-BE49-F238E27FC236}">
                <a16:creationId xmlns:a16="http://schemas.microsoft.com/office/drawing/2014/main" id="{E2C27681-6058-E3FE-A3C2-5C25388FCA0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/>
        </p:blipFill>
        <p:spPr/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8DE98141-87B1-07DC-7166-70032798E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860" y="1838425"/>
            <a:ext cx="8080375" cy="3397717"/>
          </a:xfrm>
        </p:spPr>
        <p:txBody>
          <a:bodyPr/>
          <a:lstStyle>
            <a:defPPr>
              <a:defRPr lang="es-ES"/>
            </a:defPPr>
          </a:lstStyle>
          <a:p>
            <a:pPr eaLnBrk="1" fontAlgn="auto" hangingPunct="1">
              <a:spcAft>
                <a:spcPts val="0"/>
              </a:spcAft>
              <a:defRPr/>
            </a:pPr>
            <a:br>
              <a:rPr lang="es-ES" sz="4000" dirty="0"/>
            </a:br>
            <a:br>
              <a:rPr lang="es-ES" sz="4000" dirty="0"/>
            </a:br>
            <a:br>
              <a:rPr lang="es-ES" b="1" dirty="0"/>
            </a:br>
            <a:br>
              <a:rPr sz="4000" dirty="0"/>
            </a:br>
            <a:endParaRPr sz="8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3DBFAFE-B28E-1381-2C56-BE294945CFAB}"/>
              </a:ext>
            </a:extLst>
          </p:cNvPr>
          <p:cNvSpPr txBox="1"/>
          <p:nvPr/>
        </p:nvSpPr>
        <p:spPr>
          <a:xfrm>
            <a:off x="3233279" y="2138745"/>
            <a:ext cx="609760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hlinkClick r:id="rId4"/>
              </a:rPr>
              <a:t>Sectores tecnológicos STEP</a:t>
            </a:r>
            <a:endParaRPr lang="es-ES" b="1" dirty="0"/>
          </a:p>
          <a:p>
            <a:endParaRPr lang="es-ES" b="1" dirty="0"/>
          </a:p>
          <a:p>
            <a:r>
              <a:rPr lang="es-ES" b="1" dirty="0"/>
              <a:t>— tecnologías digitales</a:t>
            </a:r>
          </a:p>
          <a:p>
            <a:endParaRPr lang="es-ES" b="1" dirty="0"/>
          </a:p>
          <a:p>
            <a:r>
              <a:rPr lang="es-ES" dirty="0"/>
              <a:t>— </a:t>
            </a:r>
            <a:r>
              <a:rPr lang="es-ES" b="1" dirty="0"/>
              <a:t>tecnologías limpias y eficientes en el uso de recursos</a:t>
            </a:r>
          </a:p>
          <a:p>
            <a:endParaRPr lang="es-ES" b="1" dirty="0"/>
          </a:p>
          <a:p>
            <a:r>
              <a:rPr lang="es-ES" b="1" dirty="0"/>
              <a:t>— biotecnologías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F09C0D7-65DC-AD75-7478-51780D45552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789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93405" y="171477"/>
            <a:ext cx="4219425" cy="5021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51544"/>
            <a:r>
              <a:rPr lang="es-ES" sz="2663" b="1" kern="800" dirty="0">
                <a:latin typeface="+mj-lt"/>
                <a:cs typeface="Trasandina Book"/>
              </a:rPr>
              <a:t>Cooperación - Consenso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87630" y="6059282"/>
            <a:ext cx="12016741" cy="420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131" dirty="0">
                <a:cs typeface="Trasandina Regular"/>
              </a:rPr>
              <a:t>Impulsamos la </a:t>
            </a:r>
            <a:r>
              <a:rPr lang="es-ES" sz="2131" dirty="0">
                <a:solidFill>
                  <a:srgbClr val="D94D20"/>
                </a:solidFill>
                <a:cs typeface="Trasandina Regular"/>
              </a:rPr>
              <a:t>articulación</a:t>
            </a:r>
            <a:r>
              <a:rPr lang="es-ES" sz="2131" dirty="0">
                <a:cs typeface="Trasandina Regular"/>
              </a:rPr>
              <a:t> de todos los agentes del Sistema Valenciano de Innovación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264" y="704298"/>
            <a:ext cx="9944523" cy="5354984"/>
          </a:xfrm>
          <a:prstGeom prst="rect">
            <a:avLst/>
          </a:prstGeom>
        </p:spPr>
      </p:pic>
      <p:sp>
        <p:nvSpPr>
          <p:cNvPr id="12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420688" y="6019800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sp>
        <p:nvSpPr>
          <p:cNvPr id="9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D1F816D-B46A-D883-5254-509CD7F2885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515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0C40721E-6533-441C-9277-A65E3FE1953F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es-ES" altLang="es-ES" sz="1200" dirty="0">
              <a:solidFill>
                <a:schemeClr val="accent1"/>
              </a:solidFill>
              <a:latin typeface="Posterama" pitchFamily="34" charset="0"/>
            </a:endParaRPr>
          </a:p>
        </p:txBody>
      </p:sp>
      <p:sp>
        <p:nvSpPr>
          <p:cNvPr id="7" name="Flecha: hacia abajo 6"/>
          <p:cNvSpPr/>
          <p:nvPr/>
        </p:nvSpPr>
        <p:spPr>
          <a:xfrm flipV="1">
            <a:off x="7794851" y="4424686"/>
            <a:ext cx="1604963" cy="808038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8" name="object 4"/>
          <p:cNvSpPr/>
          <p:nvPr/>
        </p:nvSpPr>
        <p:spPr>
          <a:xfrm>
            <a:off x="1295399" y="1836738"/>
            <a:ext cx="8766175" cy="4706937"/>
          </a:xfrm>
          <a:custGeom>
            <a:avLst/>
            <a:gdLst/>
            <a:ahLst/>
            <a:cxnLst/>
            <a:rect l="l" t="t" r="r" b="b"/>
            <a:pathLst>
              <a:path w="7178040" h="4483100">
                <a:moveTo>
                  <a:pt x="5993130" y="0"/>
                </a:moveTo>
                <a:lnTo>
                  <a:pt x="6056376" y="558800"/>
                </a:lnTo>
                <a:lnTo>
                  <a:pt x="5504336" y="673100"/>
                </a:lnTo>
                <a:lnTo>
                  <a:pt x="5444524" y="698500"/>
                </a:lnTo>
                <a:lnTo>
                  <a:pt x="5034374" y="787400"/>
                </a:lnTo>
                <a:lnTo>
                  <a:pt x="4977001" y="812800"/>
                </a:lnTo>
                <a:lnTo>
                  <a:pt x="4806713" y="850900"/>
                </a:lnTo>
                <a:lnTo>
                  <a:pt x="4750560" y="876300"/>
                </a:lnTo>
                <a:lnTo>
                  <a:pt x="4583931" y="914400"/>
                </a:lnTo>
                <a:lnTo>
                  <a:pt x="4528999" y="939800"/>
                </a:lnTo>
                <a:lnTo>
                  <a:pt x="4420048" y="965200"/>
                </a:lnTo>
                <a:lnTo>
                  <a:pt x="4366030" y="990600"/>
                </a:lnTo>
                <a:lnTo>
                  <a:pt x="4258909" y="1016000"/>
                </a:lnTo>
                <a:lnTo>
                  <a:pt x="4205806" y="1041400"/>
                </a:lnTo>
                <a:lnTo>
                  <a:pt x="4100515" y="1066800"/>
                </a:lnTo>
                <a:lnTo>
                  <a:pt x="4048327" y="1092200"/>
                </a:lnTo>
                <a:lnTo>
                  <a:pt x="3996444" y="1104900"/>
                </a:lnTo>
                <a:lnTo>
                  <a:pt x="3944866" y="1130300"/>
                </a:lnTo>
                <a:lnTo>
                  <a:pt x="3893593" y="1143000"/>
                </a:lnTo>
                <a:lnTo>
                  <a:pt x="3842625" y="1168400"/>
                </a:lnTo>
                <a:lnTo>
                  <a:pt x="3791962" y="1181100"/>
                </a:lnTo>
                <a:lnTo>
                  <a:pt x="3741604" y="1206500"/>
                </a:lnTo>
                <a:lnTo>
                  <a:pt x="3691551" y="1219200"/>
                </a:lnTo>
                <a:lnTo>
                  <a:pt x="3641803" y="1244600"/>
                </a:lnTo>
                <a:lnTo>
                  <a:pt x="3592360" y="1257300"/>
                </a:lnTo>
                <a:lnTo>
                  <a:pt x="3543222" y="1282700"/>
                </a:lnTo>
                <a:lnTo>
                  <a:pt x="3494389" y="1295400"/>
                </a:lnTo>
                <a:lnTo>
                  <a:pt x="3445861" y="1320800"/>
                </a:lnTo>
                <a:lnTo>
                  <a:pt x="3397638" y="1333500"/>
                </a:lnTo>
                <a:lnTo>
                  <a:pt x="3302106" y="1384300"/>
                </a:lnTo>
                <a:lnTo>
                  <a:pt x="3254798" y="1397000"/>
                </a:lnTo>
                <a:lnTo>
                  <a:pt x="3161097" y="1447800"/>
                </a:lnTo>
                <a:lnTo>
                  <a:pt x="3114704" y="1460500"/>
                </a:lnTo>
                <a:lnTo>
                  <a:pt x="3022832" y="1511300"/>
                </a:lnTo>
                <a:lnTo>
                  <a:pt x="2977354" y="1524000"/>
                </a:lnTo>
                <a:lnTo>
                  <a:pt x="2842750" y="1600200"/>
                </a:lnTo>
                <a:lnTo>
                  <a:pt x="2798491" y="1612900"/>
                </a:lnTo>
                <a:lnTo>
                  <a:pt x="2624508" y="1714500"/>
                </a:lnTo>
                <a:lnTo>
                  <a:pt x="2581775" y="1727200"/>
                </a:lnTo>
                <a:lnTo>
                  <a:pt x="2539347" y="1752600"/>
                </a:lnTo>
                <a:lnTo>
                  <a:pt x="2372683" y="1854200"/>
                </a:lnTo>
                <a:lnTo>
                  <a:pt x="2210900" y="1955800"/>
                </a:lnTo>
                <a:lnTo>
                  <a:pt x="2171217" y="1968500"/>
                </a:lnTo>
                <a:lnTo>
                  <a:pt x="2131838" y="1993900"/>
                </a:lnTo>
                <a:lnTo>
                  <a:pt x="2015533" y="2070100"/>
                </a:lnTo>
                <a:lnTo>
                  <a:pt x="1977375" y="2108200"/>
                </a:lnTo>
                <a:lnTo>
                  <a:pt x="1864729" y="2184400"/>
                </a:lnTo>
                <a:lnTo>
                  <a:pt x="1754829" y="2260600"/>
                </a:lnTo>
                <a:lnTo>
                  <a:pt x="1647673" y="2336800"/>
                </a:lnTo>
                <a:lnTo>
                  <a:pt x="1612565" y="2374900"/>
                </a:lnTo>
                <a:lnTo>
                  <a:pt x="1577761" y="2400300"/>
                </a:lnTo>
                <a:lnTo>
                  <a:pt x="1475181" y="2476500"/>
                </a:lnTo>
                <a:lnTo>
                  <a:pt x="1441597" y="2514600"/>
                </a:lnTo>
                <a:lnTo>
                  <a:pt x="1408319" y="2540000"/>
                </a:lnTo>
                <a:lnTo>
                  <a:pt x="1342676" y="2590800"/>
                </a:lnTo>
                <a:lnTo>
                  <a:pt x="1310313" y="2628900"/>
                </a:lnTo>
                <a:lnTo>
                  <a:pt x="1246501" y="2679700"/>
                </a:lnTo>
                <a:lnTo>
                  <a:pt x="1215052" y="2717800"/>
                </a:lnTo>
                <a:lnTo>
                  <a:pt x="1153070" y="2768600"/>
                </a:lnTo>
                <a:lnTo>
                  <a:pt x="1122536" y="2806700"/>
                </a:lnTo>
                <a:lnTo>
                  <a:pt x="1092307" y="2832100"/>
                </a:lnTo>
                <a:lnTo>
                  <a:pt x="1062384" y="2870200"/>
                </a:lnTo>
                <a:lnTo>
                  <a:pt x="1003451" y="2921000"/>
                </a:lnTo>
                <a:lnTo>
                  <a:pt x="974442" y="2959100"/>
                </a:lnTo>
                <a:lnTo>
                  <a:pt x="945739" y="2984500"/>
                </a:lnTo>
                <a:lnTo>
                  <a:pt x="917340" y="3022600"/>
                </a:lnTo>
                <a:lnTo>
                  <a:pt x="889246" y="3048000"/>
                </a:lnTo>
                <a:lnTo>
                  <a:pt x="861458" y="3086100"/>
                </a:lnTo>
                <a:lnTo>
                  <a:pt x="833974" y="3111500"/>
                </a:lnTo>
                <a:lnTo>
                  <a:pt x="806795" y="3149600"/>
                </a:lnTo>
                <a:lnTo>
                  <a:pt x="779921" y="3175000"/>
                </a:lnTo>
                <a:lnTo>
                  <a:pt x="753352" y="3213100"/>
                </a:lnTo>
                <a:lnTo>
                  <a:pt x="727089" y="3238500"/>
                </a:lnTo>
                <a:lnTo>
                  <a:pt x="701130" y="3276600"/>
                </a:lnTo>
                <a:lnTo>
                  <a:pt x="675476" y="3314700"/>
                </a:lnTo>
                <a:lnTo>
                  <a:pt x="650127" y="3340100"/>
                </a:lnTo>
                <a:lnTo>
                  <a:pt x="625083" y="3378200"/>
                </a:lnTo>
                <a:lnTo>
                  <a:pt x="600344" y="3403600"/>
                </a:lnTo>
                <a:lnTo>
                  <a:pt x="575911" y="3441700"/>
                </a:lnTo>
                <a:lnTo>
                  <a:pt x="551782" y="3479800"/>
                </a:lnTo>
                <a:lnTo>
                  <a:pt x="527958" y="3505200"/>
                </a:lnTo>
                <a:lnTo>
                  <a:pt x="504439" y="3543300"/>
                </a:lnTo>
                <a:lnTo>
                  <a:pt x="481225" y="3581400"/>
                </a:lnTo>
                <a:lnTo>
                  <a:pt x="458316" y="3606800"/>
                </a:lnTo>
                <a:lnTo>
                  <a:pt x="435712" y="3644900"/>
                </a:lnTo>
                <a:lnTo>
                  <a:pt x="413413" y="3683000"/>
                </a:lnTo>
                <a:lnTo>
                  <a:pt x="391419" y="3721100"/>
                </a:lnTo>
                <a:lnTo>
                  <a:pt x="369730" y="3746500"/>
                </a:lnTo>
                <a:lnTo>
                  <a:pt x="348347" y="3784600"/>
                </a:lnTo>
                <a:lnTo>
                  <a:pt x="327268" y="3822700"/>
                </a:lnTo>
                <a:lnTo>
                  <a:pt x="306494" y="3860800"/>
                </a:lnTo>
                <a:lnTo>
                  <a:pt x="286025" y="3898900"/>
                </a:lnTo>
                <a:lnTo>
                  <a:pt x="265861" y="3924300"/>
                </a:lnTo>
                <a:lnTo>
                  <a:pt x="246002" y="3962400"/>
                </a:lnTo>
                <a:lnTo>
                  <a:pt x="226448" y="4000500"/>
                </a:lnTo>
                <a:lnTo>
                  <a:pt x="207199" y="4038600"/>
                </a:lnTo>
                <a:lnTo>
                  <a:pt x="188255" y="4076700"/>
                </a:lnTo>
                <a:lnTo>
                  <a:pt x="169615" y="4114800"/>
                </a:lnTo>
                <a:lnTo>
                  <a:pt x="151281" y="4152900"/>
                </a:lnTo>
                <a:lnTo>
                  <a:pt x="133252" y="4191000"/>
                </a:lnTo>
                <a:lnTo>
                  <a:pt x="115528" y="4229100"/>
                </a:lnTo>
                <a:lnTo>
                  <a:pt x="98109" y="4267200"/>
                </a:lnTo>
                <a:lnTo>
                  <a:pt x="80995" y="4292600"/>
                </a:lnTo>
                <a:lnTo>
                  <a:pt x="64186" y="4330700"/>
                </a:lnTo>
                <a:lnTo>
                  <a:pt x="47682" y="4368800"/>
                </a:lnTo>
                <a:lnTo>
                  <a:pt x="31483" y="4406900"/>
                </a:lnTo>
                <a:lnTo>
                  <a:pt x="15589" y="4445000"/>
                </a:lnTo>
                <a:lnTo>
                  <a:pt x="0" y="4483100"/>
                </a:lnTo>
                <a:lnTo>
                  <a:pt x="25403" y="4457700"/>
                </a:lnTo>
                <a:lnTo>
                  <a:pt x="51064" y="4419600"/>
                </a:lnTo>
                <a:lnTo>
                  <a:pt x="76982" y="4381500"/>
                </a:lnTo>
                <a:lnTo>
                  <a:pt x="103157" y="4356100"/>
                </a:lnTo>
                <a:lnTo>
                  <a:pt x="129589" y="4318000"/>
                </a:lnTo>
                <a:lnTo>
                  <a:pt x="156279" y="4292600"/>
                </a:lnTo>
                <a:lnTo>
                  <a:pt x="183226" y="4254500"/>
                </a:lnTo>
                <a:lnTo>
                  <a:pt x="210431" y="4216400"/>
                </a:lnTo>
                <a:lnTo>
                  <a:pt x="237892" y="4191000"/>
                </a:lnTo>
                <a:lnTo>
                  <a:pt x="265611" y="4152900"/>
                </a:lnTo>
                <a:lnTo>
                  <a:pt x="293587" y="4127500"/>
                </a:lnTo>
                <a:lnTo>
                  <a:pt x="321821" y="4089400"/>
                </a:lnTo>
                <a:lnTo>
                  <a:pt x="350311" y="4064000"/>
                </a:lnTo>
                <a:lnTo>
                  <a:pt x="379059" y="4025900"/>
                </a:lnTo>
                <a:lnTo>
                  <a:pt x="408065" y="4000500"/>
                </a:lnTo>
                <a:lnTo>
                  <a:pt x="437327" y="3962400"/>
                </a:lnTo>
                <a:lnTo>
                  <a:pt x="496624" y="3911600"/>
                </a:lnTo>
                <a:lnTo>
                  <a:pt x="526658" y="3873500"/>
                </a:lnTo>
                <a:lnTo>
                  <a:pt x="556950" y="3848100"/>
                </a:lnTo>
                <a:lnTo>
                  <a:pt x="587499" y="3810000"/>
                </a:lnTo>
                <a:lnTo>
                  <a:pt x="649368" y="3759200"/>
                </a:lnTo>
                <a:lnTo>
                  <a:pt x="680689" y="3721100"/>
                </a:lnTo>
                <a:lnTo>
                  <a:pt x="776195" y="3644900"/>
                </a:lnTo>
                <a:lnTo>
                  <a:pt x="808544" y="3606800"/>
                </a:lnTo>
                <a:lnTo>
                  <a:pt x="907137" y="3530600"/>
                </a:lnTo>
                <a:lnTo>
                  <a:pt x="940516" y="3492500"/>
                </a:lnTo>
                <a:lnTo>
                  <a:pt x="1042196" y="3416300"/>
                </a:lnTo>
                <a:lnTo>
                  <a:pt x="1146192" y="3340100"/>
                </a:lnTo>
                <a:lnTo>
                  <a:pt x="1216808" y="3289300"/>
                </a:lnTo>
                <a:lnTo>
                  <a:pt x="1252503" y="3251200"/>
                </a:lnTo>
                <a:lnTo>
                  <a:pt x="1397852" y="3149600"/>
                </a:lnTo>
                <a:lnTo>
                  <a:pt x="1434833" y="3136900"/>
                </a:lnTo>
                <a:lnTo>
                  <a:pt x="1585327" y="3035300"/>
                </a:lnTo>
                <a:lnTo>
                  <a:pt x="1739938" y="2933700"/>
                </a:lnTo>
                <a:lnTo>
                  <a:pt x="1779234" y="2921000"/>
                </a:lnTo>
                <a:lnTo>
                  <a:pt x="1938990" y="2819400"/>
                </a:lnTo>
                <a:lnTo>
                  <a:pt x="1979573" y="2806700"/>
                </a:lnTo>
                <a:lnTo>
                  <a:pt x="2061509" y="2755900"/>
                </a:lnTo>
                <a:lnTo>
                  <a:pt x="2102863" y="2743200"/>
                </a:lnTo>
                <a:lnTo>
                  <a:pt x="2186342" y="2692400"/>
                </a:lnTo>
                <a:lnTo>
                  <a:pt x="2228468" y="2679700"/>
                </a:lnTo>
                <a:lnTo>
                  <a:pt x="2313491" y="2628900"/>
                </a:lnTo>
                <a:lnTo>
                  <a:pt x="2356389" y="2616200"/>
                </a:lnTo>
                <a:lnTo>
                  <a:pt x="2399544" y="2590800"/>
                </a:lnTo>
                <a:lnTo>
                  <a:pt x="2442956" y="2578100"/>
                </a:lnTo>
                <a:lnTo>
                  <a:pt x="2486625" y="2552700"/>
                </a:lnTo>
                <a:lnTo>
                  <a:pt x="2530551" y="2540000"/>
                </a:lnTo>
                <a:lnTo>
                  <a:pt x="2574735" y="2514600"/>
                </a:lnTo>
                <a:lnTo>
                  <a:pt x="2619176" y="2501900"/>
                </a:lnTo>
                <a:lnTo>
                  <a:pt x="2663875" y="2476500"/>
                </a:lnTo>
                <a:lnTo>
                  <a:pt x="2708830" y="2463800"/>
                </a:lnTo>
                <a:lnTo>
                  <a:pt x="2754043" y="2438400"/>
                </a:lnTo>
                <a:lnTo>
                  <a:pt x="2799513" y="2425700"/>
                </a:lnTo>
                <a:lnTo>
                  <a:pt x="2845240" y="2400300"/>
                </a:lnTo>
                <a:lnTo>
                  <a:pt x="2891225" y="2387600"/>
                </a:lnTo>
                <a:lnTo>
                  <a:pt x="2937467" y="2362200"/>
                </a:lnTo>
                <a:lnTo>
                  <a:pt x="3030722" y="2336800"/>
                </a:lnTo>
                <a:lnTo>
                  <a:pt x="3077736" y="2311400"/>
                </a:lnTo>
                <a:lnTo>
                  <a:pt x="3220320" y="2273300"/>
                </a:lnTo>
                <a:lnTo>
                  <a:pt x="3268363" y="2247900"/>
                </a:lnTo>
                <a:lnTo>
                  <a:pt x="3414034" y="2209800"/>
                </a:lnTo>
                <a:lnTo>
                  <a:pt x="3463106" y="2184400"/>
                </a:lnTo>
                <a:lnTo>
                  <a:pt x="3661964" y="2133600"/>
                </a:lnTo>
                <a:lnTo>
                  <a:pt x="3712322" y="2108200"/>
                </a:lnTo>
                <a:lnTo>
                  <a:pt x="4498560" y="1917700"/>
                </a:lnTo>
                <a:lnTo>
                  <a:pt x="4553034" y="1917700"/>
                </a:lnTo>
                <a:lnTo>
                  <a:pt x="4829261" y="1854200"/>
                </a:lnTo>
                <a:lnTo>
                  <a:pt x="4885279" y="1854200"/>
                </a:lnTo>
                <a:lnTo>
                  <a:pt x="5054874" y="1816100"/>
                </a:lnTo>
                <a:lnTo>
                  <a:pt x="5111920" y="1816100"/>
                </a:lnTo>
                <a:lnTo>
                  <a:pt x="5226784" y="1790700"/>
                </a:lnTo>
                <a:lnTo>
                  <a:pt x="5284602" y="1790700"/>
                </a:lnTo>
                <a:lnTo>
                  <a:pt x="5401010" y="1765300"/>
                </a:lnTo>
                <a:lnTo>
                  <a:pt x="5459600" y="1765300"/>
                </a:lnTo>
                <a:lnTo>
                  <a:pt x="5518446" y="1752600"/>
                </a:lnTo>
                <a:lnTo>
                  <a:pt x="5577551" y="1752600"/>
                </a:lnTo>
                <a:lnTo>
                  <a:pt x="5636912" y="1739900"/>
                </a:lnTo>
                <a:lnTo>
                  <a:pt x="5696531" y="1739900"/>
                </a:lnTo>
                <a:lnTo>
                  <a:pt x="5816540" y="1714500"/>
                </a:lnTo>
                <a:lnTo>
                  <a:pt x="5876930" y="1714500"/>
                </a:lnTo>
                <a:lnTo>
                  <a:pt x="5937578" y="1701800"/>
                </a:lnTo>
                <a:lnTo>
                  <a:pt x="6059645" y="1701800"/>
                </a:lnTo>
                <a:lnTo>
                  <a:pt x="6121064" y="1689100"/>
                </a:lnTo>
                <a:lnTo>
                  <a:pt x="6632876" y="1689100"/>
                </a:lnTo>
                <a:lnTo>
                  <a:pt x="7178040" y="901700"/>
                </a:lnTo>
                <a:lnTo>
                  <a:pt x="5993130" y="0"/>
                </a:lnTo>
                <a:close/>
              </a:path>
              <a:path w="7178040" h="4483100">
                <a:moveTo>
                  <a:pt x="6632876" y="1689100"/>
                </a:moveTo>
                <a:lnTo>
                  <a:pt x="6182741" y="1689100"/>
                </a:lnTo>
                <a:lnTo>
                  <a:pt x="6245987" y="2247900"/>
                </a:lnTo>
                <a:lnTo>
                  <a:pt x="6632876" y="168910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/>
          </a:p>
        </p:txBody>
      </p:sp>
      <p:sp>
        <p:nvSpPr>
          <p:cNvPr id="9" name="object 5"/>
          <p:cNvSpPr/>
          <p:nvPr/>
        </p:nvSpPr>
        <p:spPr>
          <a:xfrm>
            <a:off x="1670050" y="5842000"/>
            <a:ext cx="188913" cy="188913"/>
          </a:xfrm>
          <a:prstGeom prst="rect">
            <a:avLst/>
          </a:prstGeom>
          <a:blipFill>
            <a:blip r:embed="rId3" cstate="screen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10" name="object 6"/>
          <p:cNvSpPr txBox="1"/>
          <p:nvPr/>
        </p:nvSpPr>
        <p:spPr>
          <a:xfrm>
            <a:off x="1803400" y="5921375"/>
            <a:ext cx="1614488" cy="622300"/>
          </a:xfrm>
          <a:prstGeom prst="rect">
            <a:avLst/>
          </a:prstGeom>
        </p:spPr>
        <p:txBody>
          <a:bodyPr lIns="0" tIns="65405" rIns="0" bIns="0">
            <a:spAutoFit/>
          </a:bodyPr>
          <a:lstStyle/>
          <a:p>
            <a:pPr marL="12700">
              <a:spcBef>
                <a:spcPts val="515"/>
              </a:spcBef>
              <a:defRPr/>
            </a:pPr>
            <a:r>
              <a:rPr sz="1100" spc="-10" dirty="0">
                <a:latin typeface="+mn-lt"/>
                <a:cs typeface="Calibri"/>
              </a:rPr>
              <a:t>Convocatoria</a:t>
            </a:r>
            <a:r>
              <a:rPr sz="1100" spc="-65" dirty="0">
                <a:latin typeface="+mn-lt"/>
                <a:cs typeface="Calibri"/>
              </a:rPr>
              <a:t> </a:t>
            </a:r>
            <a:r>
              <a:rPr sz="1100" spc="-10" dirty="0">
                <a:latin typeface="+mn-lt"/>
                <a:cs typeface="Calibri"/>
              </a:rPr>
              <a:t>2018:</a:t>
            </a:r>
            <a:endParaRPr sz="1100" dirty="0">
              <a:latin typeface="+mn-lt"/>
              <a:cs typeface="Calibri"/>
            </a:endParaRPr>
          </a:p>
          <a:p>
            <a:pPr marL="82550" indent="-70485">
              <a:spcBef>
                <a:spcPts val="390"/>
              </a:spcBef>
              <a:buSzPct val="90909"/>
              <a:buFontTx/>
              <a:buChar char="•"/>
              <a:tabLst>
                <a:tab pos="83185" algn="l"/>
              </a:tabLst>
              <a:defRPr/>
            </a:pPr>
            <a:r>
              <a:rPr sz="1050" spc="-5" dirty="0">
                <a:latin typeface="+mn-lt"/>
                <a:cs typeface="Calibri"/>
              </a:rPr>
              <a:t>Proyectos</a:t>
            </a:r>
            <a:r>
              <a:rPr sz="1050" spc="-65" dirty="0">
                <a:latin typeface="+mn-lt"/>
                <a:cs typeface="Calibri"/>
              </a:rPr>
              <a:t> </a:t>
            </a:r>
            <a:r>
              <a:rPr sz="1050" dirty="0">
                <a:latin typeface="+mn-lt"/>
                <a:cs typeface="Calibri"/>
              </a:rPr>
              <a:t>anuales</a:t>
            </a:r>
          </a:p>
          <a:p>
            <a:pPr marL="83185" indent="-71120">
              <a:spcBef>
                <a:spcPts val="95"/>
              </a:spcBef>
              <a:buSzPct val="90909"/>
              <a:buFontTx/>
              <a:buChar char="•"/>
              <a:tabLst>
                <a:tab pos="83820" algn="l"/>
              </a:tabLst>
              <a:defRPr/>
            </a:pPr>
            <a:r>
              <a:rPr sz="1050" spc="-5" dirty="0">
                <a:latin typeface="+mn-lt"/>
                <a:cs typeface="Calibri"/>
              </a:rPr>
              <a:t>10.000.000 </a:t>
            </a:r>
            <a:r>
              <a:rPr sz="1050" dirty="0">
                <a:latin typeface="+mn-lt"/>
                <a:cs typeface="Calibri"/>
              </a:rPr>
              <a:t>€</a:t>
            </a:r>
          </a:p>
        </p:txBody>
      </p:sp>
      <p:sp>
        <p:nvSpPr>
          <p:cNvPr id="11" name="object 7"/>
          <p:cNvSpPr/>
          <p:nvPr/>
        </p:nvSpPr>
        <p:spPr>
          <a:xfrm>
            <a:off x="2217738" y="5229225"/>
            <a:ext cx="288925" cy="287338"/>
          </a:xfrm>
          <a:custGeom>
            <a:avLst/>
            <a:gdLst/>
            <a:ahLst/>
            <a:cxnLst/>
            <a:rect l="l" t="t" r="r" b="b"/>
            <a:pathLst>
              <a:path w="289560" h="287019">
                <a:moveTo>
                  <a:pt x="144780" y="0"/>
                </a:moveTo>
                <a:lnTo>
                  <a:pt x="98999" y="7303"/>
                </a:lnTo>
                <a:lnTo>
                  <a:pt x="59253" y="27639"/>
                </a:lnTo>
                <a:lnTo>
                  <a:pt x="27919" y="58649"/>
                </a:lnTo>
                <a:lnTo>
                  <a:pt x="7376" y="97974"/>
                </a:lnTo>
                <a:lnTo>
                  <a:pt x="0" y="143256"/>
                </a:lnTo>
                <a:lnTo>
                  <a:pt x="7376" y="188537"/>
                </a:lnTo>
                <a:lnTo>
                  <a:pt x="27919" y="227862"/>
                </a:lnTo>
                <a:lnTo>
                  <a:pt x="59253" y="258872"/>
                </a:lnTo>
                <a:lnTo>
                  <a:pt x="98999" y="279208"/>
                </a:lnTo>
                <a:lnTo>
                  <a:pt x="144780" y="286512"/>
                </a:lnTo>
                <a:lnTo>
                  <a:pt x="190560" y="279208"/>
                </a:lnTo>
                <a:lnTo>
                  <a:pt x="230306" y="258872"/>
                </a:lnTo>
                <a:lnTo>
                  <a:pt x="261640" y="227862"/>
                </a:lnTo>
                <a:lnTo>
                  <a:pt x="282183" y="188537"/>
                </a:lnTo>
                <a:lnTo>
                  <a:pt x="289560" y="143256"/>
                </a:lnTo>
                <a:lnTo>
                  <a:pt x="282183" y="97974"/>
                </a:lnTo>
                <a:lnTo>
                  <a:pt x="261640" y="58649"/>
                </a:lnTo>
                <a:lnTo>
                  <a:pt x="230306" y="27639"/>
                </a:lnTo>
                <a:lnTo>
                  <a:pt x="190560" y="7303"/>
                </a:lnTo>
                <a:lnTo>
                  <a:pt x="144780" y="0"/>
                </a:lnTo>
                <a:close/>
              </a:path>
            </a:pathLst>
          </a:custGeom>
          <a:solidFill>
            <a:srgbClr val="FF9933"/>
          </a:solidFill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12" name="object 8"/>
          <p:cNvSpPr/>
          <p:nvPr/>
        </p:nvSpPr>
        <p:spPr>
          <a:xfrm>
            <a:off x="2209800" y="5218113"/>
            <a:ext cx="288925" cy="285750"/>
          </a:xfrm>
          <a:custGeom>
            <a:avLst/>
            <a:gdLst/>
            <a:ahLst/>
            <a:cxnLst/>
            <a:rect l="l" t="t" r="r" b="b"/>
            <a:pathLst>
              <a:path w="289560" h="287019">
                <a:moveTo>
                  <a:pt x="0" y="143256"/>
                </a:moveTo>
                <a:lnTo>
                  <a:pt x="7376" y="97974"/>
                </a:lnTo>
                <a:lnTo>
                  <a:pt x="27919" y="58649"/>
                </a:lnTo>
                <a:lnTo>
                  <a:pt x="59253" y="27639"/>
                </a:lnTo>
                <a:lnTo>
                  <a:pt x="98999" y="7303"/>
                </a:lnTo>
                <a:lnTo>
                  <a:pt x="144780" y="0"/>
                </a:lnTo>
                <a:lnTo>
                  <a:pt x="190560" y="7303"/>
                </a:lnTo>
                <a:lnTo>
                  <a:pt x="230306" y="27639"/>
                </a:lnTo>
                <a:lnTo>
                  <a:pt x="261640" y="58649"/>
                </a:lnTo>
                <a:lnTo>
                  <a:pt x="282183" y="97974"/>
                </a:lnTo>
                <a:lnTo>
                  <a:pt x="289560" y="143256"/>
                </a:lnTo>
                <a:lnTo>
                  <a:pt x="282183" y="188537"/>
                </a:lnTo>
                <a:lnTo>
                  <a:pt x="261640" y="227862"/>
                </a:lnTo>
                <a:lnTo>
                  <a:pt x="230306" y="258872"/>
                </a:lnTo>
                <a:lnTo>
                  <a:pt x="190560" y="279208"/>
                </a:lnTo>
                <a:lnTo>
                  <a:pt x="144780" y="286512"/>
                </a:lnTo>
                <a:lnTo>
                  <a:pt x="98999" y="279208"/>
                </a:lnTo>
                <a:lnTo>
                  <a:pt x="59253" y="258872"/>
                </a:lnTo>
                <a:lnTo>
                  <a:pt x="27919" y="227862"/>
                </a:lnTo>
                <a:lnTo>
                  <a:pt x="7376" y="188537"/>
                </a:lnTo>
                <a:lnTo>
                  <a:pt x="0" y="143256"/>
                </a:lnTo>
                <a:close/>
              </a:path>
            </a:pathLst>
          </a:custGeom>
          <a:ln w="24383">
            <a:solidFill>
              <a:srgbClr val="FFFFFF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14" name="object 9"/>
          <p:cNvSpPr txBox="1"/>
          <p:nvPr/>
        </p:nvSpPr>
        <p:spPr>
          <a:xfrm>
            <a:off x="2662238" y="5313363"/>
            <a:ext cx="1677987" cy="623887"/>
          </a:xfrm>
          <a:prstGeom prst="rect">
            <a:avLst/>
          </a:prstGeom>
        </p:spPr>
        <p:txBody>
          <a:bodyPr lIns="0" tIns="65405" rIns="0" bIns="0">
            <a:spAutoFit/>
          </a:bodyPr>
          <a:lstStyle/>
          <a:p>
            <a:pPr marL="12700">
              <a:spcBef>
                <a:spcPts val="515"/>
              </a:spcBef>
              <a:defRPr/>
            </a:pPr>
            <a:r>
              <a:rPr sz="1100" spc="-10" dirty="0">
                <a:latin typeface="+mn-lt"/>
                <a:cs typeface="Calibri"/>
              </a:rPr>
              <a:t>Convocatoria</a:t>
            </a:r>
            <a:r>
              <a:rPr sz="1100" spc="-15" dirty="0">
                <a:latin typeface="+mn-lt"/>
                <a:cs typeface="Calibri"/>
              </a:rPr>
              <a:t> </a:t>
            </a:r>
            <a:r>
              <a:rPr sz="1100" spc="-10" dirty="0">
                <a:latin typeface="+mn-lt"/>
                <a:cs typeface="Calibri"/>
              </a:rPr>
              <a:t>2019:</a:t>
            </a:r>
            <a:endParaRPr sz="1100" dirty="0">
              <a:latin typeface="+mn-lt"/>
              <a:cs typeface="Calibri"/>
            </a:endParaRPr>
          </a:p>
          <a:p>
            <a:pPr marL="113030" indent="-100965">
              <a:spcBef>
                <a:spcPts val="390"/>
              </a:spcBef>
              <a:buFontTx/>
              <a:buChar char="•"/>
              <a:tabLst>
                <a:tab pos="113664" algn="l"/>
              </a:tabLst>
              <a:defRPr/>
            </a:pPr>
            <a:r>
              <a:rPr sz="1050" spc="-5" dirty="0">
                <a:latin typeface="+mn-lt"/>
                <a:cs typeface="Calibri"/>
              </a:rPr>
              <a:t>Proyectos hasta </a:t>
            </a:r>
            <a:r>
              <a:rPr sz="1050" dirty="0">
                <a:latin typeface="+mn-lt"/>
                <a:cs typeface="Calibri"/>
              </a:rPr>
              <a:t>2</a:t>
            </a:r>
            <a:r>
              <a:rPr sz="1050" spc="-5" dirty="0">
                <a:latin typeface="+mn-lt"/>
                <a:cs typeface="Calibri"/>
              </a:rPr>
              <a:t> años</a:t>
            </a:r>
            <a:endParaRPr sz="1050" dirty="0">
              <a:latin typeface="+mn-lt"/>
              <a:cs typeface="Calibri"/>
            </a:endParaRPr>
          </a:p>
          <a:p>
            <a:pPr marL="113030" indent="-100965">
              <a:spcBef>
                <a:spcPts val="95"/>
              </a:spcBef>
              <a:buFontTx/>
              <a:buChar char="•"/>
              <a:tabLst>
                <a:tab pos="113664" algn="l"/>
              </a:tabLst>
              <a:defRPr/>
            </a:pPr>
            <a:r>
              <a:rPr sz="1050" spc="-5" dirty="0">
                <a:latin typeface="+mn-lt"/>
                <a:cs typeface="Calibri"/>
              </a:rPr>
              <a:t>14.136.500</a:t>
            </a:r>
            <a:r>
              <a:rPr sz="1050" spc="10" dirty="0">
                <a:latin typeface="+mn-lt"/>
                <a:cs typeface="Calibri"/>
              </a:rPr>
              <a:t> </a:t>
            </a:r>
            <a:r>
              <a:rPr sz="1050" dirty="0">
                <a:latin typeface="+mn-lt"/>
                <a:cs typeface="Calibri"/>
              </a:rPr>
              <a:t>€</a:t>
            </a:r>
          </a:p>
        </p:txBody>
      </p:sp>
      <p:sp>
        <p:nvSpPr>
          <p:cNvPr id="15" name="object 10"/>
          <p:cNvSpPr/>
          <p:nvPr/>
        </p:nvSpPr>
        <p:spPr>
          <a:xfrm>
            <a:off x="3116263" y="4525963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6837" y="5034"/>
                </a:lnTo>
                <a:lnTo>
                  <a:pt x="106746" y="19372"/>
                </a:lnTo>
                <a:lnTo>
                  <a:pt x="71374" y="41867"/>
                </a:lnTo>
                <a:lnTo>
                  <a:pt x="41867" y="71374"/>
                </a:lnTo>
                <a:lnTo>
                  <a:pt x="19372" y="106746"/>
                </a:lnTo>
                <a:lnTo>
                  <a:pt x="5034" y="146837"/>
                </a:lnTo>
                <a:lnTo>
                  <a:pt x="0" y="190500"/>
                </a:lnTo>
                <a:lnTo>
                  <a:pt x="5034" y="234162"/>
                </a:lnTo>
                <a:lnTo>
                  <a:pt x="19372" y="274253"/>
                </a:lnTo>
                <a:lnTo>
                  <a:pt x="41867" y="309625"/>
                </a:lnTo>
                <a:lnTo>
                  <a:pt x="71374" y="339132"/>
                </a:lnTo>
                <a:lnTo>
                  <a:pt x="106746" y="361627"/>
                </a:lnTo>
                <a:lnTo>
                  <a:pt x="146837" y="375965"/>
                </a:lnTo>
                <a:lnTo>
                  <a:pt x="190500" y="381000"/>
                </a:lnTo>
                <a:lnTo>
                  <a:pt x="234162" y="375965"/>
                </a:lnTo>
                <a:lnTo>
                  <a:pt x="274253" y="361627"/>
                </a:lnTo>
                <a:lnTo>
                  <a:pt x="309625" y="339132"/>
                </a:lnTo>
                <a:lnTo>
                  <a:pt x="339132" y="309625"/>
                </a:lnTo>
                <a:lnTo>
                  <a:pt x="361627" y="274253"/>
                </a:lnTo>
                <a:lnTo>
                  <a:pt x="375965" y="234162"/>
                </a:lnTo>
                <a:lnTo>
                  <a:pt x="381000" y="190500"/>
                </a:lnTo>
                <a:lnTo>
                  <a:pt x="375965" y="146837"/>
                </a:lnTo>
                <a:lnTo>
                  <a:pt x="361627" y="106746"/>
                </a:lnTo>
                <a:lnTo>
                  <a:pt x="339132" y="71374"/>
                </a:lnTo>
                <a:lnTo>
                  <a:pt x="309625" y="41867"/>
                </a:lnTo>
                <a:lnTo>
                  <a:pt x="274253" y="19372"/>
                </a:lnTo>
                <a:lnTo>
                  <a:pt x="234162" y="5034"/>
                </a:lnTo>
                <a:lnTo>
                  <a:pt x="190500" y="0"/>
                </a:lnTo>
                <a:close/>
              </a:path>
            </a:pathLst>
          </a:custGeom>
          <a:solidFill>
            <a:srgbClr val="FF9933"/>
          </a:solidFill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3116263" y="4525963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034" y="146837"/>
                </a:lnTo>
                <a:lnTo>
                  <a:pt x="19372" y="106746"/>
                </a:lnTo>
                <a:lnTo>
                  <a:pt x="41867" y="71374"/>
                </a:lnTo>
                <a:lnTo>
                  <a:pt x="71374" y="41867"/>
                </a:lnTo>
                <a:lnTo>
                  <a:pt x="106746" y="19372"/>
                </a:lnTo>
                <a:lnTo>
                  <a:pt x="146837" y="5034"/>
                </a:lnTo>
                <a:lnTo>
                  <a:pt x="190500" y="0"/>
                </a:lnTo>
                <a:lnTo>
                  <a:pt x="234162" y="5034"/>
                </a:lnTo>
                <a:lnTo>
                  <a:pt x="274253" y="19372"/>
                </a:lnTo>
                <a:lnTo>
                  <a:pt x="309625" y="41867"/>
                </a:lnTo>
                <a:lnTo>
                  <a:pt x="339132" y="71374"/>
                </a:lnTo>
                <a:lnTo>
                  <a:pt x="361627" y="106746"/>
                </a:lnTo>
                <a:lnTo>
                  <a:pt x="375965" y="146837"/>
                </a:lnTo>
                <a:lnTo>
                  <a:pt x="381000" y="190500"/>
                </a:lnTo>
                <a:lnTo>
                  <a:pt x="375965" y="234162"/>
                </a:lnTo>
                <a:lnTo>
                  <a:pt x="361627" y="274253"/>
                </a:lnTo>
                <a:lnTo>
                  <a:pt x="339132" y="309625"/>
                </a:lnTo>
                <a:lnTo>
                  <a:pt x="309625" y="339132"/>
                </a:lnTo>
                <a:lnTo>
                  <a:pt x="274253" y="361627"/>
                </a:lnTo>
                <a:lnTo>
                  <a:pt x="234162" y="375965"/>
                </a:lnTo>
                <a:lnTo>
                  <a:pt x="190500" y="381000"/>
                </a:lnTo>
                <a:lnTo>
                  <a:pt x="146837" y="375965"/>
                </a:lnTo>
                <a:lnTo>
                  <a:pt x="106746" y="361627"/>
                </a:lnTo>
                <a:lnTo>
                  <a:pt x="71374" y="339132"/>
                </a:lnTo>
                <a:lnTo>
                  <a:pt x="41867" y="309625"/>
                </a:lnTo>
                <a:lnTo>
                  <a:pt x="19372" y="274253"/>
                </a:lnTo>
                <a:lnTo>
                  <a:pt x="5034" y="234162"/>
                </a:lnTo>
                <a:lnTo>
                  <a:pt x="0" y="190500"/>
                </a:lnTo>
                <a:close/>
              </a:path>
            </a:pathLst>
          </a:custGeom>
          <a:ln w="24384">
            <a:solidFill>
              <a:srgbClr val="FFFFFF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17" name="object 12"/>
          <p:cNvSpPr txBox="1"/>
          <p:nvPr/>
        </p:nvSpPr>
        <p:spPr>
          <a:xfrm>
            <a:off x="3659188" y="4773613"/>
            <a:ext cx="1575285" cy="455612"/>
          </a:xfrm>
          <a:prstGeom prst="rect">
            <a:avLst/>
          </a:prstGeom>
        </p:spPr>
        <p:txBody>
          <a:bodyPr wrap="square" lIns="0" tIns="64769" rIns="0" bIns="0">
            <a:spAutoFit/>
          </a:bodyPr>
          <a:lstStyle/>
          <a:p>
            <a:pPr marL="12700">
              <a:spcBef>
                <a:spcPts val="509"/>
              </a:spcBef>
              <a:defRPr/>
            </a:pPr>
            <a:r>
              <a:rPr sz="1100" spc="-10" dirty="0">
                <a:latin typeface="+mn-lt"/>
                <a:cs typeface="Calibri"/>
              </a:rPr>
              <a:t>Convocatoria</a:t>
            </a:r>
            <a:r>
              <a:rPr sz="1100" spc="-20" dirty="0">
                <a:latin typeface="+mn-lt"/>
                <a:cs typeface="Calibri"/>
              </a:rPr>
              <a:t> </a:t>
            </a:r>
            <a:r>
              <a:rPr sz="1100" spc="-10" dirty="0">
                <a:latin typeface="+mn-lt"/>
                <a:cs typeface="Calibri"/>
              </a:rPr>
              <a:t>2020:</a:t>
            </a:r>
            <a:endParaRPr sz="1100" dirty="0">
              <a:latin typeface="+mn-lt"/>
              <a:cs typeface="Calibri"/>
            </a:endParaRPr>
          </a:p>
          <a:p>
            <a:pPr marL="113030" indent="-100965">
              <a:spcBef>
                <a:spcPts val="390"/>
              </a:spcBef>
              <a:buFontTx/>
              <a:buChar char="•"/>
              <a:tabLst>
                <a:tab pos="113664" algn="l"/>
              </a:tabLst>
              <a:defRPr/>
            </a:pPr>
            <a:r>
              <a:rPr sz="1050" spc="-5" dirty="0">
                <a:latin typeface="+mn-lt"/>
                <a:cs typeface="Calibri"/>
              </a:rPr>
              <a:t>Proyectos hasta </a:t>
            </a:r>
            <a:r>
              <a:rPr sz="1050" dirty="0">
                <a:latin typeface="+mn-lt"/>
                <a:cs typeface="Calibri"/>
              </a:rPr>
              <a:t>2</a:t>
            </a:r>
            <a:r>
              <a:rPr sz="1050" spc="-30" dirty="0">
                <a:latin typeface="+mn-lt"/>
                <a:cs typeface="Calibri"/>
              </a:rPr>
              <a:t> </a:t>
            </a:r>
            <a:r>
              <a:rPr sz="1050" spc="-5" dirty="0">
                <a:latin typeface="+mn-lt"/>
                <a:cs typeface="Calibri"/>
              </a:rPr>
              <a:t>años</a:t>
            </a:r>
            <a:endParaRPr sz="1050" dirty="0">
              <a:latin typeface="+mn-lt"/>
              <a:cs typeface="Calibri"/>
            </a:endParaRPr>
          </a:p>
        </p:txBody>
      </p:sp>
      <p:sp>
        <p:nvSpPr>
          <p:cNvPr id="20" name="object 13"/>
          <p:cNvSpPr txBox="1"/>
          <p:nvPr/>
        </p:nvSpPr>
        <p:spPr>
          <a:xfrm>
            <a:off x="3659188" y="5213350"/>
            <a:ext cx="3511550" cy="17462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13030" indent="-100965">
              <a:spcBef>
                <a:spcPts val="100"/>
              </a:spcBef>
              <a:buFontTx/>
              <a:buChar char="•"/>
              <a:tabLst>
                <a:tab pos="113664" algn="l"/>
              </a:tabLst>
              <a:defRPr/>
            </a:pPr>
            <a:r>
              <a:rPr sz="1050" spc="-10" dirty="0">
                <a:latin typeface="+mn-lt"/>
                <a:cs typeface="Calibri"/>
              </a:rPr>
              <a:t>19.700.166,60</a:t>
            </a:r>
            <a:r>
              <a:rPr sz="1050" spc="105" dirty="0">
                <a:latin typeface="+mn-lt"/>
                <a:cs typeface="Calibri"/>
              </a:rPr>
              <a:t> </a:t>
            </a:r>
            <a:r>
              <a:rPr sz="1050" spc="-5" dirty="0">
                <a:latin typeface="+mn-lt"/>
                <a:cs typeface="Calibri"/>
              </a:rPr>
              <a:t>€</a:t>
            </a:r>
            <a:endParaRPr sz="1050" dirty="0">
              <a:latin typeface="+mn-lt"/>
              <a:cs typeface="Calibri"/>
            </a:endParaRPr>
          </a:p>
        </p:txBody>
      </p:sp>
      <p:sp>
        <p:nvSpPr>
          <p:cNvPr id="22" name="object 14"/>
          <p:cNvSpPr/>
          <p:nvPr/>
        </p:nvSpPr>
        <p:spPr>
          <a:xfrm>
            <a:off x="4340225" y="3686969"/>
            <a:ext cx="617538" cy="608012"/>
          </a:xfrm>
          <a:custGeom>
            <a:avLst/>
            <a:gdLst/>
            <a:ahLst/>
            <a:cxnLst/>
            <a:rect l="l" t="t" r="r" b="b"/>
            <a:pathLst>
              <a:path w="509270" h="509269">
                <a:moveTo>
                  <a:pt x="254508" y="0"/>
                </a:moveTo>
                <a:lnTo>
                  <a:pt x="208752" y="4099"/>
                </a:lnTo>
                <a:lnTo>
                  <a:pt x="165690" y="15919"/>
                </a:lnTo>
                <a:lnTo>
                  <a:pt x="126040" y="34741"/>
                </a:lnTo>
                <a:lnTo>
                  <a:pt x="90520" y="59847"/>
                </a:lnTo>
                <a:lnTo>
                  <a:pt x="59847" y="90520"/>
                </a:lnTo>
                <a:lnTo>
                  <a:pt x="34741" y="126040"/>
                </a:lnTo>
                <a:lnTo>
                  <a:pt x="15919" y="165690"/>
                </a:lnTo>
                <a:lnTo>
                  <a:pt x="4099" y="208752"/>
                </a:lnTo>
                <a:lnTo>
                  <a:pt x="0" y="254508"/>
                </a:lnTo>
                <a:lnTo>
                  <a:pt x="4099" y="300263"/>
                </a:lnTo>
                <a:lnTo>
                  <a:pt x="15919" y="343325"/>
                </a:lnTo>
                <a:lnTo>
                  <a:pt x="34741" y="382975"/>
                </a:lnTo>
                <a:lnTo>
                  <a:pt x="59847" y="418495"/>
                </a:lnTo>
                <a:lnTo>
                  <a:pt x="90520" y="449168"/>
                </a:lnTo>
                <a:lnTo>
                  <a:pt x="126040" y="474274"/>
                </a:lnTo>
                <a:lnTo>
                  <a:pt x="165690" y="493096"/>
                </a:lnTo>
                <a:lnTo>
                  <a:pt x="208752" y="504916"/>
                </a:lnTo>
                <a:lnTo>
                  <a:pt x="254508" y="509016"/>
                </a:lnTo>
                <a:lnTo>
                  <a:pt x="300263" y="504916"/>
                </a:lnTo>
                <a:lnTo>
                  <a:pt x="343325" y="493096"/>
                </a:lnTo>
                <a:lnTo>
                  <a:pt x="382975" y="474274"/>
                </a:lnTo>
                <a:lnTo>
                  <a:pt x="418495" y="449168"/>
                </a:lnTo>
                <a:lnTo>
                  <a:pt x="449168" y="418495"/>
                </a:lnTo>
                <a:lnTo>
                  <a:pt x="474274" y="382975"/>
                </a:lnTo>
                <a:lnTo>
                  <a:pt x="493096" y="343325"/>
                </a:lnTo>
                <a:lnTo>
                  <a:pt x="504916" y="300263"/>
                </a:lnTo>
                <a:lnTo>
                  <a:pt x="509016" y="254508"/>
                </a:lnTo>
                <a:lnTo>
                  <a:pt x="504916" y="208752"/>
                </a:lnTo>
                <a:lnTo>
                  <a:pt x="493096" y="165690"/>
                </a:lnTo>
                <a:lnTo>
                  <a:pt x="474274" y="126040"/>
                </a:lnTo>
                <a:lnTo>
                  <a:pt x="449168" y="90520"/>
                </a:lnTo>
                <a:lnTo>
                  <a:pt x="418495" y="59847"/>
                </a:lnTo>
                <a:lnTo>
                  <a:pt x="382975" y="34741"/>
                </a:lnTo>
                <a:lnTo>
                  <a:pt x="343325" y="15919"/>
                </a:lnTo>
                <a:lnTo>
                  <a:pt x="300263" y="4099"/>
                </a:lnTo>
                <a:lnTo>
                  <a:pt x="254508" y="0"/>
                </a:lnTo>
                <a:close/>
              </a:path>
            </a:pathLst>
          </a:custGeom>
          <a:solidFill>
            <a:srgbClr val="CC6600"/>
          </a:solidFill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23" name="object 15"/>
          <p:cNvSpPr/>
          <p:nvPr/>
        </p:nvSpPr>
        <p:spPr>
          <a:xfrm>
            <a:off x="4325144" y="3691731"/>
            <a:ext cx="647700" cy="623888"/>
          </a:xfrm>
          <a:custGeom>
            <a:avLst/>
            <a:gdLst/>
            <a:ahLst/>
            <a:cxnLst/>
            <a:rect l="l" t="t" r="r" b="b"/>
            <a:pathLst>
              <a:path w="509270" h="509269">
                <a:moveTo>
                  <a:pt x="0" y="254508"/>
                </a:moveTo>
                <a:lnTo>
                  <a:pt x="4099" y="208752"/>
                </a:lnTo>
                <a:lnTo>
                  <a:pt x="15919" y="165690"/>
                </a:lnTo>
                <a:lnTo>
                  <a:pt x="34741" y="126040"/>
                </a:lnTo>
                <a:lnTo>
                  <a:pt x="59847" y="90520"/>
                </a:lnTo>
                <a:lnTo>
                  <a:pt x="90520" y="59847"/>
                </a:lnTo>
                <a:lnTo>
                  <a:pt x="126040" y="34741"/>
                </a:lnTo>
                <a:lnTo>
                  <a:pt x="165690" y="15919"/>
                </a:lnTo>
                <a:lnTo>
                  <a:pt x="208752" y="4099"/>
                </a:lnTo>
                <a:lnTo>
                  <a:pt x="254508" y="0"/>
                </a:lnTo>
                <a:lnTo>
                  <a:pt x="300263" y="4099"/>
                </a:lnTo>
                <a:lnTo>
                  <a:pt x="343325" y="15919"/>
                </a:lnTo>
                <a:lnTo>
                  <a:pt x="382975" y="34741"/>
                </a:lnTo>
                <a:lnTo>
                  <a:pt x="418495" y="59847"/>
                </a:lnTo>
                <a:lnTo>
                  <a:pt x="449168" y="90520"/>
                </a:lnTo>
                <a:lnTo>
                  <a:pt x="474274" y="126040"/>
                </a:lnTo>
                <a:lnTo>
                  <a:pt x="493096" y="165690"/>
                </a:lnTo>
                <a:lnTo>
                  <a:pt x="504916" y="208752"/>
                </a:lnTo>
                <a:lnTo>
                  <a:pt x="509016" y="254508"/>
                </a:lnTo>
                <a:lnTo>
                  <a:pt x="504916" y="300263"/>
                </a:lnTo>
                <a:lnTo>
                  <a:pt x="493096" y="343325"/>
                </a:lnTo>
                <a:lnTo>
                  <a:pt x="474274" y="382975"/>
                </a:lnTo>
                <a:lnTo>
                  <a:pt x="449168" y="418495"/>
                </a:lnTo>
                <a:lnTo>
                  <a:pt x="418495" y="449168"/>
                </a:lnTo>
                <a:lnTo>
                  <a:pt x="382975" y="474274"/>
                </a:lnTo>
                <a:lnTo>
                  <a:pt x="343325" y="493096"/>
                </a:lnTo>
                <a:lnTo>
                  <a:pt x="300263" y="504916"/>
                </a:lnTo>
                <a:lnTo>
                  <a:pt x="254508" y="509016"/>
                </a:lnTo>
                <a:lnTo>
                  <a:pt x="208752" y="504916"/>
                </a:lnTo>
                <a:lnTo>
                  <a:pt x="165690" y="493096"/>
                </a:lnTo>
                <a:lnTo>
                  <a:pt x="126040" y="474274"/>
                </a:lnTo>
                <a:lnTo>
                  <a:pt x="90520" y="449168"/>
                </a:lnTo>
                <a:lnTo>
                  <a:pt x="59847" y="418495"/>
                </a:lnTo>
                <a:lnTo>
                  <a:pt x="34741" y="382975"/>
                </a:lnTo>
                <a:lnTo>
                  <a:pt x="15919" y="343325"/>
                </a:lnTo>
                <a:lnTo>
                  <a:pt x="4099" y="300263"/>
                </a:lnTo>
                <a:lnTo>
                  <a:pt x="0" y="254508"/>
                </a:lnTo>
                <a:close/>
              </a:path>
            </a:pathLst>
          </a:custGeom>
          <a:ln w="24384">
            <a:solidFill>
              <a:srgbClr val="FFFFFF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24" name="object 16"/>
          <p:cNvSpPr txBox="1"/>
          <p:nvPr/>
        </p:nvSpPr>
        <p:spPr>
          <a:xfrm>
            <a:off x="4706938" y="4379913"/>
            <a:ext cx="2306637" cy="560387"/>
          </a:xfrm>
          <a:prstGeom prst="rect">
            <a:avLst/>
          </a:prstGeom>
          <a:noFill/>
        </p:spPr>
        <p:txBody>
          <a:bodyPr lIns="0" tIns="4445" rIns="0" bIns="0">
            <a:spAutoFit/>
          </a:bodyPr>
          <a:lstStyle/>
          <a:p>
            <a:pPr marL="271145">
              <a:defRPr/>
            </a:pPr>
            <a:r>
              <a:rPr sz="1100" spc="-10" dirty="0" err="1">
                <a:latin typeface="+mn-lt"/>
                <a:cs typeface="Calibri"/>
              </a:rPr>
              <a:t>Convocatoria</a:t>
            </a:r>
            <a:r>
              <a:rPr sz="1100" spc="-10" dirty="0">
                <a:latin typeface="+mn-lt"/>
                <a:cs typeface="Calibri"/>
              </a:rPr>
              <a:t> 2021:</a:t>
            </a:r>
            <a:endParaRPr sz="1100" dirty="0">
              <a:latin typeface="+mn-lt"/>
              <a:cs typeface="Calibri"/>
            </a:endParaRPr>
          </a:p>
          <a:p>
            <a:pPr marL="371475" indent="-100965">
              <a:spcBef>
                <a:spcPts val="415"/>
              </a:spcBef>
              <a:buFontTx/>
              <a:buChar char="•"/>
              <a:tabLst>
                <a:tab pos="372110" algn="l"/>
              </a:tabLst>
              <a:defRPr/>
            </a:pPr>
            <a:r>
              <a:rPr sz="1050" spc="-5" dirty="0">
                <a:latin typeface="+mn-lt"/>
                <a:cs typeface="Calibri"/>
              </a:rPr>
              <a:t>Proyectos hasta </a:t>
            </a:r>
            <a:r>
              <a:rPr sz="1050" dirty="0">
                <a:latin typeface="+mn-lt"/>
                <a:cs typeface="Calibri"/>
              </a:rPr>
              <a:t>3 </a:t>
            </a:r>
            <a:r>
              <a:rPr sz="1050" spc="-5" dirty="0">
                <a:latin typeface="+mn-lt"/>
                <a:cs typeface="Calibri"/>
              </a:rPr>
              <a:t>años</a:t>
            </a:r>
            <a:r>
              <a:rPr sz="1050" spc="5" dirty="0">
                <a:latin typeface="+mn-lt"/>
                <a:cs typeface="Calibri"/>
              </a:rPr>
              <a:t> </a:t>
            </a:r>
            <a:r>
              <a:rPr sz="1050" spc="-5" dirty="0">
                <a:latin typeface="+mn-lt"/>
                <a:cs typeface="Calibri"/>
              </a:rPr>
              <a:t>(sep’23)</a:t>
            </a:r>
            <a:endParaRPr sz="1050" dirty="0">
              <a:latin typeface="+mn-lt"/>
              <a:cs typeface="Calibri"/>
            </a:endParaRPr>
          </a:p>
          <a:p>
            <a:pPr marL="371475" indent="-100965">
              <a:spcBef>
                <a:spcPts val="70"/>
              </a:spcBef>
              <a:buFontTx/>
              <a:buChar char="•"/>
              <a:tabLst>
                <a:tab pos="372110" algn="l"/>
              </a:tabLst>
              <a:defRPr/>
            </a:pPr>
            <a:r>
              <a:rPr sz="1050" spc="-5" dirty="0">
                <a:latin typeface="+mn-lt"/>
                <a:cs typeface="Calibri"/>
              </a:rPr>
              <a:t>46.482.000</a:t>
            </a:r>
            <a:r>
              <a:rPr sz="1050" spc="5" dirty="0">
                <a:latin typeface="+mn-lt"/>
                <a:cs typeface="Calibri"/>
              </a:rPr>
              <a:t> </a:t>
            </a:r>
            <a:r>
              <a:rPr sz="1050" dirty="0">
                <a:latin typeface="+mn-lt"/>
                <a:cs typeface="Calibri"/>
              </a:rPr>
              <a:t>€</a:t>
            </a:r>
          </a:p>
        </p:txBody>
      </p:sp>
      <p:sp>
        <p:nvSpPr>
          <p:cNvPr id="25" name="object 16"/>
          <p:cNvSpPr txBox="1"/>
          <p:nvPr/>
        </p:nvSpPr>
        <p:spPr>
          <a:xfrm>
            <a:off x="6038850" y="4014788"/>
            <a:ext cx="2306638" cy="560387"/>
          </a:xfrm>
          <a:prstGeom prst="rect">
            <a:avLst/>
          </a:prstGeom>
          <a:noFill/>
        </p:spPr>
        <p:txBody>
          <a:bodyPr lIns="0" tIns="4445" rIns="0" bIns="0">
            <a:spAutoFit/>
          </a:bodyPr>
          <a:lstStyle/>
          <a:p>
            <a:pPr marL="271145">
              <a:defRPr/>
            </a:pPr>
            <a:r>
              <a:rPr sz="1100" spc="-10" dirty="0" err="1">
                <a:latin typeface="+mn-lt"/>
                <a:cs typeface="Calibri"/>
              </a:rPr>
              <a:t>Convocatoria</a:t>
            </a:r>
            <a:r>
              <a:rPr sz="1100" spc="-10" dirty="0">
                <a:latin typeface="+mn-lt"/>
                <a:cs typeface="Calibri"/>
              </a:rPr>
              <a:t> 202</a:t>
            </a:r>
            <a:r>
              <a:rPr lang="es-ES" sz="1100" spc="-10" dirty="0">
                <a:latin typeface="+mn-lt"/>
                <a:cs typeface="Calibri"/>
              </a:rPr>
              <a:t>2</a:t>
            </a:r>
            <a:r>
              <a:rPr sz="1100" spc="-10" dirty="0">
                <a:latin typeface="+mn-lt"/>
                <a:cs typeface="Calibri"/>
              </a:rPr>
              <a:t>:</a:t>
            </a:r>
            <a:endParaRPr sz="1100" dirty="0">
              <a:latin typeface="+mn-lt"/>
              <a:cs typeface="Calibri"/>
            </a:endParaRPr>
          </a:p>
          <a:p>
            <a:pPr marL="371475" indent="-100965">
              <a:spcBef>
                <a:spcPts val="415"/>
              </a:spcBef>
              <a:buFontTx/>
              <a:buChar char="•"/>
              <a:tabLst>
                <a:tab pos="372110" algn="l"/>
              </a:tabLst>
              <a:defRPr/>
            </a:pPr>
            <a:r>
              <a:rPr sz="1050" spc="-5" dirty="0" err="1">
                <a:latin typeface="+mn-lt"/>
                <a:cs typeface="Calibri"/>
              </a:rPr>
              <a:t>Proyectos</a:t>
            </a:r>
            <a:r>
              <a:rPr sz="1050" spc="-5" dirty="0">
                <a:latin typeface="+mn-lt"/>
                <a:cs typeface="Calibri"/>
              </a:rPr>
              <a:t> hasta </a:t>
            </a:r>
            <a:r>
              <a:rPr sz="1050" dirty="0">
                <a:latin typeface="+mn-lt"/>
                <a:cs typeface="Calibri"/>
              </a:rPr>
              <a:t>3 </a:t>
            </a:r>
            <a:r>
              <a:rPr sz="1050" spc="-5" dirty="0" err="1">
                <a:latin typeface="+mn-lt"/>
                <a:cs typeface="Calibri"/>
              </a:rPr>
              <a:t>años</a:t>
            </a:r>
            <a:r>
              <a:rPr sz="1050" spc="5" dirty="0">
                <a:latin typeface="+mn-lt"/>
                <a:cs typeface="Calibri"/>
              </a:rPr>
              <a:t> </a:t>
            </a:r>
            <a:r>
              <a:rPr sz="1050" spc="-5" dirty="0">
                <a:latin typeface="+mn-lt"/>
                <a:cs typeface="Calibri"/>
              </a:rPr>
              <a:t>(sep’2</a:t>
            </a:r>
            <a:r>
              <a:rPr lang="es-ES" sz="1050" spc="-5" dirty="0">
                <a:latin typeface="+mn-lt"/>
                <a:cs typeface="Calibri"/>
              </a:rPr>
              <a:t>4</a:t>
            </a:r>
            <a:r>
              <a:rPr sz="1050" spc="-5" dirty="0">
                <a:latin typeface="+mn-lt"/>
                <a:cs typeface="Calibri"/>
              </a:rPr>
              <a:t>)</a:t>
            </a:r>
            <a:endParaRPr sz="1050" dirty="0">
              <a:latin typeface="+mn-lt"/>
              <a:cs typeface="Calibri"/>
            </a:endParaRPr>
          </a:p>
          <a:p>
            <a:pPr marL="371475" indent="-100965">
              <a:spcBef>
                <a:spcPts val="70"/>
              </a:spcBef>
              <a:buFontTx/>
              <a:buChar char="•"/>
              <a:tabLst>
                <a:tab pos="372110" algn="l"/>
              </a:tabLst>
              <a:defRPr/>
            </a:pPr>
            <a:r>
              <a:rPr lang="es-ES" sz="1050" spc="-5" dirty="0">
                <a:latin typeface="+mn-lt"/>
                <a:cs typeface="Calibri"/>
              </a:rPr>
              <a:t>50.000</a:t>
            </a:r>
            <a:r>
              <a:rPr sz="1050" spc="-5" dirty="0">
                <a:latin typeface="+mn-lt"/>
                <a:cs typeface="Calibri"/>
              </a:rPr>
              <a:t>.000</a:t>
            </a:r>
            <a:r>
              <a:rPr sz="1050" spc="5" dirty="0">
                <a:latin typeface="+mn-lt"/>
                <a:cs typeface="Calibri"/>
              </a:rPr>
              <a:t> </a:t>
            </a:r>
            <a:r>
              <a:rPr sz="1050" dirty="0">
                <a:latin typeface="+mn-lt"/>
                <a:cs typeface="Calibri"/>
              </a:rPr>
              <a:t>€</a:t>
            </a:r>
          </a:p>
        </p:txBody>
      </p:sp>
      <p:sp>
        <p:nvSpPr>
          <p:cNvPr id="26" name="object 14"/>
          <p:cNvSpPr/>
          <p:nvPr/>
        </p:nvSpPr>
        <p:spPr>
          <a:xfrm>
            <a:off x="5737227" y="3186437"/>
            <a:ext cx="711200" cy="733425"/>
          </a:xfrm>
          <a:custGeom>
            <a:avLst/>
            <a:gdLst/>
            <a:ahLst/>
            <a:cxnLst/>
            <a:rect l="l" t="t" r="r" b="b"/>
            <a:pathLst>
              <a:path w="509270" h="509269">
                <a:moveTo>
                  <a:pt x="254508" y="0"/>
                </a:moveTo>
                <a:lnTo>
                  <a:pt x="208752" y="4099"/>
                </a:lnTo>
                <a:lnTo>
                  <a:pt x="165690" y="15919"/>
                </a:lnTo>
                <a:lnTo>
                  <a:pt x="126040" y="34741"/>
                </a:lnTo>
                <a:lnTo>
                  <a:pt x="90520" y="59847"/>
                </a:lnTo>
                <a:lnTo>
                  <a:pt x="59847" y="90520"/>
                </a:lnTo>
                <a:lnTo>
                  <a:pt x="34741" y="126040"/>
                </a:lnTo>
                <a:lnTo>
                  <a:pt x="15919" y="165690"/>
                </a:lnTo>
                <a:lnTo>
                  <a:pt x="4099" y="208752"/>
                </a:lnTo>
                <a:lnTo>
                  <a:pt x="0" y="254508"/>
                </a:lnTo>
                <a:lnTo>
                  <a:pt x="4099" y="300263"/>
                </a:lnTo>
                <a:lnTo>
                  <a:pt x="15919" y="343325"/>
                </a:lnTo>
                <a:lnTo>
                  <a:pt x="34741" y="382975"/>
                </a:lnTo>
                <a:lnTo>
                  <a:pt x="59847" y="418495"/>
                </a:lnTo>
                <a:lnTo>
                  <a:pt x="90520" y="449168"/>
                </a:lnTo>
                <a:lnTo>
                  <a:pt x="126040" y="474274"/>
                </a:lnTo>
                <a:lnTo>
                  <a:pt x="165690" y="493096"/>
                </a:lnTo>
                <a:lnTo>
                  <a:pt x="208752" y="504916"/>
                </a:lnTo>
                <a:lnTo>
                  <a:pt x="254508" y="509016"/>
                </a:lnTo>
                <a:lnTo>
                  <a:pt x="300263" y="504916"/>
                </a:lnTo>
                <a:lnTo>
                  <a:pt x="343325" y="493096"/>
                </a:lnTo>
                <a:lnTo>
                  <a:pt x="382975" y="474274"/>
                </a:lnTo>
                <a:lnTo>
                  <a:pt x="418495" y="449168"/>
                </a:lnTo>
                <a:lnTo>
                  <a:pt x="449168" y="418495"/>
                </a:lnTo>
                <a:lnTo>
                  <a:pt x="474274" y="382975"/>
                </a:lnTo>
                <a:lnTo>
                  <a:pt x="493096" y="343325"/>
                </a:lnTo>
                <a:lnTo>
                  <a:pt x="504916" y="300263"/>
                </a:lnTo>
                <a:lnTo>
                  <a:pt x="509016" y="254508"/>
                </a:lnTo>
                <a:lnTo>
                  <a:pt x="504916" y="208752"/>
                </a:lnTo>
                <a:lnTo>
                  <a:pt x="493096" y="165690"/>
                </a:lnTo>
                <a:lnTo>
                  <a:pt x="474274" y="126040"/>
                </a:lnTo>
                <a:lnTo>
                  <a:pt x="449168" y="90520"/>
                </a:lnTo>
                <a:lnTo>
                  <a:pt x="418495" y="59847"/>
                </a:lnTo>
                <a:lnTo>
                  <a:pt x="382975" y="34741"/>
                </a:lnTo>
                <a:lnTo>
                  <a:pt x="343325" y="15919"/>
                </a:lnTo>
                <a:lnTo>
                  <a:pt x="300263" y="4099"/>
                </a:lnTo>
                <a:lnTo>
                  <a:pt x="254508" y="0"/>
                </a:lnTo>
                <a:close/>
              </a:path>
            </a:pathLst>
          </a:custGeom>
          <a:solidFill>
            <a:srgbClr val="CC6600"/>
          </a:solidFill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27" name="object 15"/>
          <p:cNvSpPr/>
          <p:nvPr/>
        </p:nvSpPr>
        <p:spPr>
          <a:xfrm>
            <a:off x="5743626" y="3173543"/>
            <a:ext cx="696912" cy="733425"/>
          </a:xfrm>
          <a:custGeom>
            <a:avLst/>
            <a:gdLst/>
            <a:ahLst/>
            <a:cxnLst/>
            <a:rect l="l" t="t" r="r" b="b"/>
            <a:pathLst>
              <a:path w="509270" h="509269">
                <a:moveTo>
                  <a:pt x="0" y="254508"/>
                </a:moveTo>
                <a:lnTo>
                  <a:pt x="4099" y="208752"/>
                </a:lnTo>
                <a:lnTo>
                  <a:pt x="15919" y="165690"/>
                </a:lnTo>
                <a:lnTo>
                  <a:pt x="34741" y="126040"/>
                </a:lnTo>
                <a:lnTo>
                  <a:pt x="59847" y="90520"/>
                </a:lnTo>
                <a:lnTo>
                  <a:pt x="90520" y="59847"/>
                </a:lnTo>
                <a:lnTo>
                  <a:pt x="126040" y="34741"/>
                </a:lnTo>
                <a:lnTo>
                  <a:pt x="165690" y="15919"/>
                </a:lnTo>
                <a:lnTo>
                  <a:pt x="208752" y="4099"/>
                </a:lnTo>
                <a:lnTo>
                  <a:pt x="254508" y="0"/>
                </a:lnTo>
                <a:lnTo>
                  <a:pt x="300263" y="4099"/>
                </a:lnTo>
                <a:lnTo>
                  <a:pt x="343325" y="15919"/>
                </a:lnTo>
                <a:lnTo>
                  <a:pt x="382975" y="34741"/>
                </a:lnTo>
                <a:lnTo>
                  <a:pt x="418495" y="59847"/>
                </a:lnTo>
                <a:lnTo>
                  <a:pt x="449168" y="90520"/>
                </a:lnTo>
                <a:lnTo>
                  <a:pt x="474274" y="126040"/>
                </a:lnTo>
                <a:lnTo>
                  <a:pt x="493096" y="165690"/>
                </a:lnTo>
                <a:lnTo>
                  <a:pt x="504916" y="208752"/>
                </a:lnTo>
                <a:lnTo>
                  <a:pt x="509016" y="254508"/>
                </a:lnTo>
                <a:lnTo>
                  <a:pt x="504916" y="300263"/>
                </a:lnTo>
                <a:lnTo>
                  <a:pt x="493096" y="343325"/>
                </a:lnTo>
                <a:lnTo>
                  <a:pt x="474274" y="382975"/>
                </a:lnTo>
                <a:lnTo>
                  <a:pt x="449168" y="418495"/>
                </a:lnTo>
                <a:lnTo>
                  <a:pt x="418495" y="449168"/>
                </a:lnTo>
                <a:lnTo>
                  <a:pt x="382975" y="474274"/>
                </a:lnTo>
                <a:lnTo>
                  <a:pt x="343325" y="493096"/>
                </a:lnTo>
                <a:lnTo>
                  <a:pt x="300263" y="504916"/>
                </a:lnTo>
                <a:lnTo>
                  <a:pt x="254508" y="509016"/>
                </a:lnTo>
                <a:lnTo>
                  <a:pt x="208752" y="504916"/>
                </a:lnTo>
                <a:lnTo>
                  <a:pt x="165690" y="493096"/>
                </a:lnTo>
                <a:lnTo>
                  <a:pt x="126040" y="474274"/>
                </a:lnTo>
                <a:lnTo>
                  <a:pt x="90520" y="449168"/>
                </a:lnTo>
                <a:lnTo>
                  <a:pt x="59847" y="418495"/>
                </a:lnTo>
                <a:lnTo>
                  <a:pt x="34741" y="382975"/>
                </a:lnTo>
                <a:lnTo>
                  <a:pt x="15919" y="343325"/>
                </a:lnTo>
                <a:lnTo>
                  <a:pt x="4099" y="300263"/>
                </a:lnTo>
                <a:lnTo>
                  <a:pt x="0" y="254508"/>
                </a:lnTo>
                <a:close/>
              </a:path>
            </a:pathLst>
          </a:custGeom>
          <a:ln w="24384">
            <a:solidFill>
              <a:srgbClr val="FFFFFF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28" name="object 14"/>
          <p:cNvSpPr/>
          <p:nvPr/>
        </p:nvSpPr>
        <p:spPr>
          <a:xfrm>
            <a:off x="7227891" y="2844913"/>
            <a:ext cx="717550" cy="758825"/>
          </a:xfrm>
          <a:custGeom>
            <a:avLst/>
            <a:gdLst/>
            <a:ahLst/>
            <a:cxnLst/>
            <a:rect l="l" t="t" r="r" b="b"/>
            <a:pathLst>
              <a:path w="509270" h="509269">
                <a:moveTo>
                  <a:pt x="254508" y="0"/>
                </a:moveTo>
                <a:lnTo>
                  <a:pt x="208752" y="4099"/>
                </a:lnTo>
                <a:lnTo>
                  <a:pt x="165690" y="15919"/>
                </a:lnTo>
                <a:lnTo>
                  <a:pt x="126040" y="34741"/>
                </a:lnTo>
                <a:lnTo>
                  <a:pt x="90520" y="59847"/>
                </a:lnTo>
                <a:lnTo>
                  <a:pt x="59847" y="90520"/>
                </a:lnTo>
                <a:lnTo>
                  <a:pt x="34741" y="126040"/>
                </a:lnTo>
                <a:lnTo>
                  <a:pt x="15919" y="165690"/>
                </a:lnTo>
                <a:lnTo>
                  <a:pt x="4099" y="208752"/>
                </a:lnTo>
                <a:lnTo>
                  <a:pt x="0" y="254508"/>
                </a:lnTo>
                <a:lnTo>
                  <a:pt x="4099" y="300263"/>
                </a:lnTo>
                <a:lnTo>
                  <a:pt x="15919" y="343325"/>
                </a:lnTo>
                <a:lnTo>
                  <a:pt x="34741" y="382975"/>
                </a:lnTo>
                <a:lnTo>
                  <a:pt x="59847" y="418495"/>
                </a:lnTo>
                <a:lnTo>
                  <a:pt x="90520" y="449168"/>
                </a:lnTo>
                <a:lnTo>
                  <a:pt x="126040" y="474274"/>
                </a:lnTo>
                <a:lnTo>
                  <a:pt x="165690" y="493096"/>
                </a:lnTo>
                <a:lnTo>
                  <a:pt x="208752" y="504916"/>
                </a:lnTo>
                <a:lnTo>
                  <a:pt x="254508" y="509016"/>
                </a:lnTo>
                <a:lnTo>
                  <a:pt x="300263" y="504916"/>
                </a:lnTo>
                <a:lnTo>
                  <a:pt x="343325" y="493096"/>
                </a:lnTo>
                <a:lnTo>
                  <a:pt x="382975" y="474274"/>
                </a:lnTo>
                <a:lnTo>
                  <a:pt x="418495" y="449168"/>
                </a:lnTo>
                <a:lnTo>
                  <a:pt x="449168" y="418495"/>
                </a:lnTo>
                <a:lnTo>
                  <a:pt x="474274" y="382975"/>
                </a:lnTo>
                <a:lnTo>
                  <a:pt x="493096" y="343325"/>
                </a:lnTo>
                <a:lnTo>
                  <a:pt x="504916" y="300263"/>
                </a:lnTo>
                <a:lnTo>
                  <a:pt x="509016" y="254508"/>
                </a:lnTo>
                <a:lnTo>
                  <a:pt x="504916" y="208752"/>
                </a:lnTo>
                <a:lnTo>
                  <a:pt x="493096" y="165690"/>
                </a:lnTo>
                <a:lnTo>
                  <a:pt x="474274" y="126040"/>
                </a:lnTo>
                <a:lnTo>
                  <a:pt x="449168" y="90520"/>
                </a:lnTo>
                <a:lnTo>
                  <a:pt x="418495" y="59847"/>
                </a:lnTo>
                <a:lnTo>
                  <a:pt x="382975" y="34741"/>
                </a:lnTo>
                <a:lnTo>
                  <a:pt x="343325" y="15919"/>
                </a:lnTo>
                <a:lnTo>
                  <a:pt x="300263" y="4099"/>
                </a:lnTo>
                <a:lnTo>
                  <a:pt x="254508" y="0"/>
                </a:lnTo>
                <a:close/>
              </a:path>
            </a:pathLst>
          </a:custGeom>
          <a:solidFill>
            <a:srgbClr val="CC6600"/>
          </a:solidFill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29" name="object 15"/>
          <p:cNvSpPr/>
          <p:nvPr/>
        </p:nvSpPr>
        <p:spPr>
          <a:xfrm>
            <a:off x="7235780" y="2836960"/>
            <a:ext cx="717550" cy="773113"/>
          </a:xfrm>
          <a:custGeom>
            <a:avLst/>
            <a:gdLst/>
            <a:ahLst/>
            <a:cxnLst/>
            <a:rect l="l" t="t" r="r" b="b"/>
            <a:pathLst>
              <a:path w="509270" h="509269">
                <a:moveTo>
                  <a:pt x="0" y="254508"/>
                </a:moveTo>
                <a:lnTo>
                  <a:pt x="4099" y="208752"/>
                </a:lnTo>
                <a:lnTo>
                  <a:pt x="15919" y="165690"/>
                </a:lnTo>
                <a:lnTo>
                  <a:pt x="34741" y="126040"/>
                </a:lnTo>
                <a:lnTo>
                  <a:pt x="59847" y="90520"/>
                </a:lnTo>
                <a:lnTo>
                  <a:pt x="90520" y="59847"/>
                </a:lnTo>
                <a:lnTo>
                  <a:pt x="126040" y="34741"/>
                </a:lnTo>
                <a:lnTo>
                  <a:pt x="165690" y="15919"/>
                </a:lnTo>
                <a:lnTo>
                  <a:pt x="208752" y="4099"/>
                </a:lnTo>
                <a:lnTo>
                  <a:pt x="254508" y="0"/>
                </a:lnTo>
                <a:lnTo>
                  <a:pt x="300263" y="4099"/>
                </a:lnTo>
                <a:lnTo>
                  <a:pt x="343325" y="15919"/>
                </a:lnTo>
                <a:lnTo>
                  <a:pt x="382975" y="34741"/>
                </a:lnTo>
                <a:lnTo>
                  <a:pt x="418495" y="59847"/>
                </a:lnTo>
                <a:lnTo>
                  <a:pt x="449168" y="90520"/>
                </a:lnTo>
                <a:lnTo>
                  <a:pt x="474274" y="126040"/>
                </a:lnTo>
                <a:lnTo>
                  <a:pt x="493096" y="165690"/>
                </a:lnTo>
                <a:lnTo>
                  <a:pt x="504916" y="208752"/>
                </a:lnTo>
                <a:lnTo>
                  <a:pt x="509016" y="254508"/>
                </a:lnTo>
                <a:lnTo>
                  <a:pt x="504916" y="300263"/>
                </a:lnTo>
                <a:lnTo>
                  <a:pt x="493096" y="343325"/>
                </a:lnTo>
                <a:lnTo>
                  <a:pt x="474274" y="382975"/>
                </a:lnTo>
                <a:lnTo>
                  <a:pt x="449168" y="418495"/>
                </a:lnTo>
                <a:lnTo>
                  <a:pt x="418495" y="449168"/>
                </a:lnTo>
                <a:lnTo>
                  <a:pt x="382975" y="474274"/>
                </a:lnTo>
                <a:lnTo>
                  <a:pt x="343325" y="493096"/>
                </a:lnTo>
                <a:lnTo>
                  <a:pt x="300263" y="504916"/>
                </a:lnTo>
                <a:lnTo>
                  <a:pt x="254508" y="509016"/>
                </a:lnTo>
                <a:lnTo>
                  <a:pt x="208752" y="504916"/>
                </a:lnTo>
                <a:lnTo>
                  <a:pt x="165690" y="493096"/>
                </a:lnTo>
                <a:lnTo>
                  <a:pt x="126040" y="474274"/>
                </a:lnTo>
                <a:lnTo>
                  <a:pt x="90520" y="449168"/>
                </a:lnTo>
                <a:lnTo>
                  <a:pt x="59847" y="418495"/>
                </a:lnTo>
                <a:lnTo>
                  <a:pt x="34741" y="382975"/>
                </a:lnTo>
                <a:lnTo>
                  <a:pt x="15919" y="343325"/>
                </a:lnTo>
                <a:lnTo>
                  <a:pt x="4099" y="300263"/>
                </a:lnTo>
                <a:lnTo>
                  <a:pt x="0" y="254508"/>
                </a:lnTo>
                <a:close/>
              </a:path>
            </a:pathLst>
          </a:custGeom>
          <a:ln w="24384">
            <a:solidFill>
              <a:srgbClr val="FFFFFF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30" name="object 16"/>
          <p:cNvSpPr txBox="1"/>
          <p:nvPr/>
        </p:nvSpPr>
        <p:spPr>
          <a:xfrm>
            <a:off x="7839941" y="3657600"/>
            <a:ext cx="2306637" cy="561975"/>
          </a:xfrm>
          <a:prstGeom prst="rect">
            <a:avLst/>
          </a:prstGeom>
          <a:noFill/>
        </p:spPr>
        <p:txBody>
          <a:bodyPr lIns="0" tIns="4445" rIns="0" bIns="0">
            <a:spAutoFit/>
          </a:bodyPr>
          <a:lstStyle/>
          <a:p>
            <a:pPr marL="271145">
              <a:defRPr/>
            </a:pPr>
            <a:r>
              <a:rPr sz="1100" spc="-10" dirty="0" err="1">
                <a:latin typeface="+mn-lt"/>
                <a:cs typeface="Calibri"/>
              </a:rPr>
              <a:t>Convocatoria</a:t>
            </a:r>
            <a:r>
              <a:rPr sz="1100" spc="-10" dirty="0">
                <a:latin typeface="+mn-lt"/>
                <a:cs typeface="Calibri"/>
              </a:rPr>
              <a:t> 202</a:t>
            </a:r>
            <a:r>
              <a:rPr lang="es-ES" sz="1100" spc="-10" dirty="0">
                <a:latin typeface="+mn-lt"/>
                <a:cs typeface="Calibri"/>
              </a:rPr>
              <a:t>3</a:t>
            </a:r>
            <a:r>
              <a:rPr sz="1100" spc="-10" dirty="0">
                <a:latin typeface="+mn-lt"/>
                <a:cs typeface="Calibri"/>
              </a:rPr>
              <a:t>:</a:t>
            </a:r>
            <a:endParaRPr sz="1100" dirty="0">
              <a:latin typeface="+mn-lt"/>
              <a:cs typeface="Calibri"/>
            </a:endParaRPr>
          </a:p>
          <a:p>
            <a:pPr marL="371475" indent="-100965">
              <a:spcBef>
                <a:spcPts val="415"/>
              </a:spcBef>
              <a:buFontTx/>
              <a:buChar char="•"/>
              <a:tabLst>
                <a:tab pos="372110" algn="l"/>
              </a:tabLst>
              <a:defRPr/>
            </a:pPr>
            <a:r>
              <a:rPr sz="1050" spc="-5" dirty="0" err="1">
                <a:latin typeface="+mn-lt"/>
                <a:cs typeface="Calibri"/>
              </a:rPr>
              <a:t>Proyectos</a:t>
            </a:r>
            <a:r>
              <a:rPr sz="1050" spc="-5" dirty="0">
                <a:latin typeface="+mn-lt"/>
                <a:cs typeface="Calibri"/>
              </a:rPr>
              <a:t> hasta </a:t>
            </a:r>
            <a:r>
              <a:rPr sz="1050" dirty="0">
                <a:latin typeface="+mn-lt"/>
                <a:cs typeface="Calibri"/>
              </a:rPr>
              <a:t>3 </a:t>
            </a:r>
            <a:r>
              <a:rPr sz="1050" spc="-5" dirty="0" err="1">
                <a:latin typeface="+mn-lt"/>
                <a:cs typeface="Calibri"/>
              </a:rPr>
              <a:t>años</a:t>
            </a:r>
            <a:r>
              <a:rPr sz="1050" spc="5" dirty="0">
                <a:latin typeface="+mn-lt"/>
                <a:cs typeface="Calibri"/>
              </a:rPr>
              <a:t> </a:t>
            </a:r>
            <a:r>
              <a:rPr sz="1050" spc="-5" dirty="0">
                <a:latin typeface="+mn-lt"/>
                <a:cs typeface="Calibri"/>
              </a:rPr>
              <a:t>(</a:t>
            </a:r>
            <a:r>
              <a:rPr lang="es-ES" sz="1050" spc="-5" dirty="0">
                <a:latin typeface="+mn-lt"/>
                <a:cs typeface="Calibri"/>
              </a:rPr>
              <a:t>dic</a:t>
            </a:r>
            <a:r>
              <a:rPr sz="1050" spc="-5" dirty="0">
                <a:latin typeface="+mn-lt"/>
                <a:cs typeface="Calibri"/>
              </a:rPr>
              <a:t>’2</a:t>
            </a:r>
            <a:r>
              <a:rPr lang="es-ES" sz="1050" spc="-5" dirty="0">
                <a:latin typeface="+mn-lt"/>
                <a:cs typeface="Calibri"/>
              </a:rPr>
              <a:t>5</a:t>
            </a:r>
            <a:r>
              <a:rPr sz="1050" spc="-5" dirty="0">
                <a:latin typeface="+mn-lt"/>
                <a:cs typeface="Calibri"/>
              </a:rPr>
              <a:t>)</a:t>
            </a:r>
            <a:endParaRPr sz="1050" dirty="0">
              <a:latin typeface="+mn-lt"/>
              <a:cs typeface="Calibri"/>
            </a:endParaRPr>
          </a:p>
          <a:p>
            <a:pPr marL="371475" indent="-100965">
              <a:spcBef>
                <a:spcPts val="70"/>
              </a:spcBef>
              <a:buFontTx/>
              <a:buChar char="•"/>
              <a:tabLst>
                <a:tab pos="372110" algn="l"/>
              </a:tabLst>
              <a:defRPr/>
            </a:pPr>
            <a:r>
              <a:rPr lang="es-ES" sz="1050" spc="-5" dirty="0">
                <a:latin typeface="+mn-lt"/>
                <a:cs typeface="Calibri"/>
              </a:rPr>
              <a:t>48.950</a:t>
            </a:r>
            <a:r>
              <a:rPr sz="1050" spc="-5" dirty="0">
                <a:latin typeface="+mn-lt"/>
                <a:cs typeface="Calibri"/>
              </a:rPr>
              <a:t>.000</a:t>
            </a:r>
            <a:r>
              <a:rPr sz="1050" spc="5" dirty="0">
                <a:latin typeface="+mn-lt"/>
                <a:cs typeface="Calibri"/>
              </a:rPr>
              <a:t> </a:t>
            </a:r>
            <a:r>
              <a:rPr sz="1050" dirty="0">
                <a:latin typeface="+mn-lt"/>
                <a:cs typeface="Calibri"/>
              </a:rPr>
              <a:t>€</a:t>
            </a:r>
          </a:p>
        </p:txBody>
      </p:sp>
      <p:sp>
        <p:nvSpPr>
          <p:cNvPr id="31" name="object 16"/>
          <p:cNvSpPr txBox="1"/>
          <p:nvPr/>
        </p:nvSpPr>
        <p:spPr>
          <a:xfrm>
            <a:off x="7860368" y="1885033"/>
            <a:ext cx="2308225" cy="560388"/>
          </a:xfrm>
          <a:prstGeom prst="rect">
            <a:avLst/>
          </a:prstGeom>
          <a:noFill/>
        </p:spPr>
        <p:txBody>
          <a:bodyPr lIns="0" tIns="4445" rIns="0" bIns="0">
            <a:spAutoFit/>
          </a:bodyPr>
          <a:lstStyle/>
          <a:p>
            <a:pPr marL="271145">
              <a:defRPr/>
            </a:pPr>
            <a:r>
              <a:rPr sz="1100" spc="-10" dirty="0" err="1">
                <a:latin typeface="+mn-lt"/>
                <a:cs typeface="Calibri"/>
              </a:rPr>
              <a:t>Convocatoria</a:t>
            </a:r>
            <a:r>
              <a:rPr sz="1100" spc="-10" dirty="0">
                <a:latin typeface="+mn-lt"/>
                <a:cs typeface="Calibri"/>
              </a:rPr>
              <a:t> 202</a:t>
            </a:r>
            <a:r>
              <a:rPr lang="es-ES" sz="1100" spc="-10" dirty="0">
                <a:latin typeface="+mn-lt"/>
                <a:cs typeface="Calibri"/>
              </a:rPr>
              <a:t>4</a:t>
            </a:r>
            <a:r>
              <a:rPr sz="1100" spc="-10" dirty="0">
                <a:latin typeface="+mn-lt"/>
                <a:cs typeface="Calibri"/>
              </a:rPr>
              <a:t>:</a:t>
            </a:r>
            <a:endParaRPr sz="1100" dirty="0">
              <a:latin typeface="+mn-lt"/>
              <a:cs typeface="Calibri"/>
            </a:endParaRPr>
          </a:p>
          <a:p>
            <a:pPr marL="371475" indent="-100965">
              <a:spcBef>
                <a:spcPts val="415"/>
              </a:spcBef>
              <a:buFontTx/>
              <a:buChar char="•"/>
              <a:tabLst>
                <a:tab pos="372110" algn="l"/>
              </a:tabLst>
              <a:defRPr/>
            </a:pPr>
            <a:r>
              <a:rPr sz="1050" spc="-5" dirty="0" err="1">
                <a:latin typeface="+mn-lt"/>
                <a:cs typeface="Calibri"/>
              </a:rPr>
              <a:t>Proyectos</a:t>
            </a:r>
            <a:r>
              <a:rPr sz="1050" spc="-5" dirty="0">
                <a:latin typeface="+mn-lt"/>
                <a:cs typeface="Calibri"/>
              </a:rPr>
              <a:t> hasta </a:t>
            </a:r>
            <a:r>
              <a:rPr sz="1050" dirty="0">
                <a:latin typeface="+mn-lt"/>
                <a:cs typeface="Calibri"/>
              </a:rPr>
              <a:t>3 </a:t>
            </a:r>
            <a:r>
              <a:rPr sz="1050" spc="-5" dirty="0" err="1">
                <a:latin typeface="+mn-lt"/>
                <a:cs typeface="Calibri"/>
              </a:rPr>
              <a:t>años</a:t>
            </a:r>
            <a:r>
              <a:rPr sz="1050" spc="5" dirty="0">
                <a:latin typeface="+mn-lt"/>
                <a:cs typeface="Calibri"/>
              </a:rPr>
              <a:t> </a:t>
            </a:r>
            <a:r>
              <a:rPr sz="1050" spc="-5" dirty="0">
                <a:latin typeface="+mn-lt"/>
                <a:cs typeface="Calibri"/>
              </a:rPr>
              <a:t>(</a:t>
            </a:r>
            <a:r>
              <a:rPr lang="es-ES" sz="1050" spc="-5" dirty="0">
                <a:latin typeface="+mn-lt"/>
                <a:cs typeface="Calibri"/>
              </a:rPr>
              <a:t>dic</a:t>
            </a:r>
            <a:r>
              <a:rPr sz="1050" spc="-5" dirty="0">
                <a:latin typeface="+mn-lt"/>
                <a:cs typeface="Calibri"/>
              </a:rPr>
              <a:t>’2</a:t>
            </a:r>
            <a:r>
              <a:rPr lang="es-ES" sz="1050" spc="-5" dirty="0">
                <a:latin typeface="+mn-lt"/>
                <a:cs typeface="Calibri"/>
              </a:rPr>
              <a:t>6</a:t>
            </a:r>
            <a:r>
              <a:rPr sz="1050" spc="-5" dirty="0">
                <a:latin typeface="+mn-lt"/>
                <a:cs typeface="Calibri"/>
              </a:rPr>
              <a:t>)</a:t>
            </a:r>
            <a:endParaRPr sz="1050" dirty="0">
              <a:latin typeface="+mn-lt"/>
              <a:cs typeface="Calibri"/>
            </a:endParaRPr>
          </a:p>
          <a:p>
            <a:pPr marL="371475" indent="-100965">
              <a:spcBef>
                <a:spcPts val="70"/>
              </a:spcBef>
              <a:buFontTx/>
              <a:buChar char="•"/>
              <a:tabLst>
                <a:tab pos="372110" algn="l"/>
              </a:tabLst>
              <a:defRPr/>
            </a:pPr>
            <a:r>
              <a:rPr lang="es-ES" sz="1050" spc="-5" dirty="0">
                <a:latin typeface="+mn-lt"/>
                <a:cs typeface="Calibri"/>
              </a:rPr>
              <a:t>49.000.000 </a:t>
            </a:r>
            <a:r>
              <a:rPr sz="1050" dirty="0">
                <a:latin typeface="+mn-lt"/>
                <a:cs typeface="Calibri"/>
              </a:rPr>
              <a:t>€</a:t>
            </a:r>
          </a:p>
        </p:txBody>
      </p:sp>
      <p:sp>
        <p:nvSpPr>
          <p:cNvPr id="56320" name="object 14"/>
          <p:cNvSpPr/>
          <p:nvPr/>
        </p:nvSpPr>
        <p:spPr>
          <a:xfrm>
            <a:off x="8786111" y="2600325"/>
            <a:ext cx="784225" cy="758825"/>
          </a:xfrm>
          <a:custGeom>
            <a:avLst/>
            <a:gdLst/>
            <a:ahLst/>
            <a:cxnLst/>
            <a:rect l="l" t="t" r="r" b="b"/>
            <a:pathLst>
              <a:path w="509270" h="509269">
                <a:moveTo>
                  <a:pt x="254508" y="0"/>
                </a:moveTo>
                <a:lnTo>
                  <a:pt x="208752" y="4099"/>
                </a:lnTo>
                <a:lnTo>
                  <a:pt x="165690" y="15919"/>
                </a:lnTo>
                <a:lnTo>
                  <a:pt x="126040" y="34741"/>
                </a:lnTo>
                <a:lnTo>
                  <a:pt x="90520" y="59847"/>
                </a:lnTo>
                <a:lnTo>
                  <a:pt x="59847" y="90520"/>
                </a:lnTo>
                <a:lnTo>
                  <a:pt x="34741" y="126040"/>
                </a:lnTo>
                <a:lnTo>
                  <a:pt x="15919" y="165690"/>
                </a:lnTo>
                <a:lnTo>
                  <a:pt x="4099" y="208752"/>
                </a:lnTo>
                <a:lnTo>
                  <a:pt x="0" y="254508"/>
                </a:lnTo>
                <a:lnTo>
                  <a:pt x="4099" y="300263"/>
                </a:lnTo>
                <a:lnTo>
                  <a:pt x="15919" y="343325"/>
                </a:lnTo>
                <a:lnTo>
                  <a:pt x="34741" y="382975"/>
                </a:lnTo>
                <a:lnTo>
                  <a:pt x="59847" y="418495"/>
                </a:lnTo>
                <a:lnTo>
                  <a:pt x="90520" y="449168"/>
                </a:lnTo>
                <a:lnTo>
                  <a:pt x="126040" y="474274"/>
                </a:lnTo>
                <a:lnTo>
                  <a:pt x="165690" y="493096"/>
                </a:lnTo>
                <a:lnTo>
                  <a:pt x="208752" y="504916"/>
                </a:lnTo>
                <a:lnTo>
                  <a:pt x="254508" y="509016"/>
                </a:lnTo>
                <a:lnTo>
                  <a:pt x="300263" y="504916"/>
                </a:lnTo>
                <a:lnTo>
                  <a:pt x="343325" y="493096"/>
                </a:lnTo>
                <a:lnTo>
                  <a:pt x="382975" y="474274"/>
                </a:lnTo>
                <a:lnTo>
                  <a:pt x="418495" y="449168"/>
                </a:lnTo>
                <a:lnTo>
                  <a:pt x="449168" y="418495"/>
                </a:lnTo>
                <a:lnTo>
                  <a:pt x="474274" y="382975"/>
                </a:lnTo>
                <a:lnTo>
                  <a:pt x="493096" y="343325"/>
                </a:lnTo>
                <a:lnTo>
                  <a:pt x="504916" y="300263"/>
                </a:lnTo>
                <a:lnTo>
                  <a:pt x="509016" y="254508"/>
                </a:lnTo>
                <a:lnTo>
                  <a:pt x="504916" y="208752"/>
                </a:lnTo>
                <a:lnTo>
                  <a:pt x="493096" y="165690"/>
                </a:lnTo>
                <a:lnTo>
                  <a:pt x="474274" y="126040"/>
                </a:lnTo>
                <a:lnTo>
                  <a:pt x="449168" y="90520"/>
                </a:lnTo>
                <a:lnTo>
                  <a:pt x="418495" y="59847"/>
                </a:lnTo>
                <a:lnTo>
                  <a:pt x="382975" y="34741"/>
                </a:lnTo>
                <a:lnTo>
                  <a:pt x="343325" y="15919"/>
                </a:lnTo>
                <a:lnTo>
                  <a:pt x="300263" y="4099"/>
                </a:lnTo>
                <a:lnTo>
                  <a:pt x="254508" y="0"/>
                </a:lnTo>
                <a:close/>
              </a:path>
            </a:pathLst>
          </a:custGeom>
          <a:solidFill>
            <a:srgbClr val="CC6600"/>
          </a:solidFill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sp>
        <p:nvSpPr>
          <p:cNvPr id="56321" name="object 15"/>
          <p:cNvSpPr/>
          <p:nvPr/>
        </p:nvSpPr>
        <p:spPr>
          <a:xfrm>
            <a:off x="8778222" y="2592387"/>
            <a:ext cx="784225" cy="773113"/>
          </a:xfrm>
          <a:custGeom>
            <a:avLst/>
            <a:gdLst/>
            <a:ahLst/>
            <a:cxnLst/>
            <a:rect l="l" t="t" r="r" b="b"/>
            <a:pathLst>
              <a:path w="509270" h="509269">
                <a:moveTo>
                  <a:pt x="0" y="254508"/>
                </a:moveTo>
                <a:lnTo>
                  <a:pt x="4099" y="208752"/>
                </a:lnTo>
                <a:lnTo>
                  <a:pt x="15919" y="165690"/>
                </a:lnTo>
                <a:lnTo>
                  <a:pt x="34741" y="126040"/>
                </a:lnTo>
                <a:lnTo>
                  <a:pt x="59847" y="90520"/>
                </a:lnTo>
                <a:lnTo>
                  <a:pt x="90520" y="59847"/>
                </a:lnTo>
                <a:lnTo>
                  <a:pt x="126040" y="34741"/>
                </a:lnTo>
                <a:lnTo>
                  <a:pt x="165690" y="15919"/>
                </a:lnTo>
                <a:lnTo>
                  <a:pt x="208752" y="4099"/>
                </a:lnTo>
                <a:lnTo>
                  <a:pt x="254508" y="0"/>
                </a:lnTo>
                <a:lnTo>
                  <a:pt x="300263" y="4099"/>
                </a:lnTo>
                <a:lnTo>
                  <a:pt x="343325" y="15919"/>
                </a:lnTo>
                <a:lnTo>
                  <a:pt x="382975" y="34741"/>
                </a:lnTo>
                <a:lnTo>
                  <a:pt x="418495" y="59847"/>
                </a:lnTo>
                <a:lnTo>
                  <a:pt x="449168" y="90520"/>
                </a:lnTo>
                <a:lnTo>
                  <a:pt x="474274" y="126040"/>
                </a:lnTo>
                <a:lnTo>
                  <a:pt x="493096" y="165690"/>
                </a:lnTo>
                <a:lnTo>
                  <a:pt x="504916" y="208752"/>
                </a:lnTo>
                <a:lnTo>
                  <a:pt x="509016" y="254508"/>
                </a:lnTo>
                <a:lnTo>
                  <a:pt x="504916" y="300263"/>
                </a:lnTo>
                <a:lnTo>
                  <a:pt x="493096" y="343325"/>
                </a:lnTo>
                <a:lnTo>
                  <a:pt x="474274" y="382975"/>
                </a:lnTo>
                <a:lnTo>
                  <a:pt x="449168" y="418495"/>
                </a:lnTo>
                <a:lnTo>
                  <a:pt x="418495" y="449168"/>
                </a:lnTo>
                <a:lnTo>
                  <a:pt x="382975" y="474274"/>
                </a:lnTo>
                <a:lnTo>
                  <a:pt x="343325" y="493096"/>
                </a:lnTo>
                <a:lnTo>
                  <a:pt x="300263" y="504916"/>
                </a:lnTo>
                <a:lnTo>
                  <a:pt x="254508" y="509016"/>
                </a:lnTo>
                <a:lnTo>
                  <a:pt x="208752" y="504916"/>
                </a:lnTo>
                <a:lnTo>
                  <a:pt x="165690" y="493096"/>
                </a:lnTo>
                <a:lnTo>
                  <a:pt x="126040" y="474274"/>
                </a:lnTo>
                <a:lnTo>
                  <a:pt x="90520" y="449168"/>
                </a:lnTo>
                <a:lnTo>
                  <a:pt x="59847" y="418495"/>
                </a:lnTo>
                <a:lnTo>
                  <a:pt x="34741" y="382975"/>
                </a:lnTo>
                <a:lnTo>
                  <a:pt x="15919" y="343325"/>
                </a:lnTo>
                <a:lnTo>
                  <a:pt x="4099" y="300263"/>
                </a:lnTo>
                <a:lnTo>
                  <a:pt x="0" y="254508"/>
                </a:lnTo>
                <a:close/>
              </a:path>
            </a:pathLst>
          </a:custGeom>
          <a:ln w="24384">
            <a:solidFill>
              <a:srgbClr val="FFFFFF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1600">
              <a:latin typeface="+mn-lt"/>
            </a:endParaRPr>
          </a:p>
        </p:txBody>
      </p:sp>
      <p:pic>
        <p:nvPicPr>
          <p:cNvPr id="2" name="Picture 12" descr="Logo FED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00763" y="3657600"/>
            <a:ext cx="642937" cy="27622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6324" name="Título 1"/>
          <p:cNvSpPr txBox="1">
            <a:spLocks/>
          </p:cNvSpPr>
          <p:nvPr/>
        </p:nvSpPr>
        <p:spPr>
          <a:xfrm>
            <a:off x="1295400" y="538163"/>
            <a:ext cx="5875338" cy="5492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s-ES"/>
            </a:defPPr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s-ES" sz="4800" kern="1200" cap="all" spc="300" baseline="0">
                <a:solidFill>
                  <a:schemeClr val="tx1"/>
                </a:solidFill>
                <a:latin typeface="+mj-lt"/>
                <a:ea typeface="+mj-ea"/>
                <a:cs typeface="Posterama" panose="020B0504020200020000" pitchFamily="34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Posterama" panose="020B0504020200020000" pitchFamily="34" charset="0"/>
                <a:cs typeface="Posterama" panose="020B0504020200020000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sz="2400" dirty="0"/>
              <a:t>EL PLAN DE FORTALECIMIENTO Y DESARROLLO DEL SVI.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sz="2400" dirty="0">
                <a:solidFill>
                  <a:srgbClr val="FF0000"/>
                </a:solidFill>
              </a:rPr>
              <a:t>EVOLUCION:</a:t>
            </a:r>
            <a:r>
              <a:rPr sz="2400" dirty="0"/>
              <a:t> 2018 A 2025</a:t>
            </a:r>
          </a:p>
        </p:txBody>
      </p:sp>
      <p:sp>
        <p:nvSpPr>
          <p:cNvPr id="21534" name="CuadroTexto 56330"/>
          <p:cNvSpPr txBox="1">
            <a:spLocks noChangeArrowheads="1"/>
          </p:cNvSpPr>
          <p:nvPr/>
        </p:nvSpPr>
        <p:spPr bwMode="auto">
          <a:xfrm>
            <a:off x="7077075" y="5322888"/>
            <a:ext cx="38004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100"/>
              <a:t>Justificación por anualidades (mes de febrero) y no por fases. Cada programa tiene un porcentaje máximo de gasto subvencionable a ejecutar en cada anualidad del total del proyecto completo</a:t>
            </a:r>
          </a:p>
        </p:txBody>
      </p:sp>
      <p:sp>
        <p:nvSpPr>
          <p:cNvPr id="56332" name="Marcador de pie de página 4"/>
          <p:cNvSpPr>
            <a:spLocks noGrp="1"/>
          </p:cNvSpPr>
          <p:nvPr>
            <p:ph type="ftr" sz="quarter" idx="15"/>
          </p:nvPr>
        </p:nvSpPr>
        <p:spPr>
          <a:xfrm rot="16200000">
            <a:off x="-1362075" y="2308225"/>
            <a:ext cx="4022725" cy="714375"/>
          </a:xfrm>
          <a:solidFill>
            <a:schemeClr val="bg1"/>
          </a:solidFill>
        </p:spPr>
        <p:txBody>
          <a:bodyPr/>
          <a:lstStyle>
            <a:defPPr>
              <a:defRPr lang="es-ES"/>
            </a:defPPr>
          </a:lstStyle>
          <a:p>
            <a:pPr algn="r">
              <a:defRPr/>
            </a:pPr>
            <a:r>
              <a:rPr dirty="0"/>
              <a:t>Eje de apoyo aL </a:t>
            </a:r>
            <a:r>
              <a:rPr dirty="0">
                <a:solidFill>
                  <a:srgbClr val="FFCC00"/>
                </a:solidFill>
              </a:rPr>
              <a:t>SISTEMA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>
                <a:solidFill>
                  <a:srgbClr val="FFCC00"/>
                </a:solidFill>
              </a:rPr>
              <a:t>DE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>
                <a:solidFill>
                  <a:srgbClr val="FFCC00"/>
                </a:solidFill>
              </a:rPr>
              <a:t>INNOVACIÓN</a:t>
            </a:r>
          </a:p>
        </p:txBody>
      </p:sp>
      <p:pic>
        <p:nvPicPr>
          <p:cNvPr id="3" name="Picture 12" descr="Logo FED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56525" y="3384550"/>
            <a:ext cx="642938" cy="27622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12" descr="Logo FED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327497" y="3159449"/>
            <a:ext cx="642938" cy="27622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4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51AC6B-809E-ABF5-1FDD-ECB2DA4F7A90}"/>
              </a:ext>
            </a:extLst>
          </p:cNvPr>
          <p:cNvSpPr txBox="1"/>
          <p:nvPr/>
        </p:nvSpPr>
        <p:spPr>
          <a:xfrm>
            <a:off x="9433673" y="2372198"/>
            <a:ext cx="2227264" cy="64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1145">
              <a:defRPr/>
            </a:pPr>
            <a:r>
              <a:rPr lang="es-ES" sz="1050" spc="-10" dirty="0">
                <a:latin typeface="+mn-lt"/>
                <a:cs typeface="Calibri"/>
              </a:rPr>
              <a:t>Convocatoria 2025:</a:t>
            </a:r>
            <a:endParaRPr lang="es-ES" sz="1050" dirty="0">
              <a:latin typeface="+mn-lt"/>
              <a:cs typeface="Calibri"/>
            </a:endParaRPr>
          </a:p>
          <a:p>
            <a:pPr marL="371475" indent="-100965">
              <a:spcBef>
                <a:spcPts val="415"/>
              </a:spcBef>
              <a:buFontTx/>
              <a:buChar char="•"/>
              <a:tabLst>
                <a:tab pos="372110" algn="l"/>
              </a:tabLst>
              <a:defRPr/>
            </a:pPr>
            <a:r>
              <a:rPr lang="es-ES" sz="1050" spc="-5" dirty="0">
                <a:latin typeface="+mn-lt"/>
                <a:cs typeface="Calibri"/>
              </a:rPr>
              <a:t>Proyectos hasta </a:t>
            </a:r>
            <a:r>
              <a:rPr lang="es-ES" sz="1050" dirty="0">
                <a:latin typeface="+mn-lt"/>
                <a:cs typeface="Calibri"/>
              </a:rPr>
              <a:t>3 </a:t>
            </a:r>
            <a:r>
              <a:rPr lang="es-ES" sz="1050" spc="-5" dirty="0">
                <a:latin typeface="+mn-lt"/>
                <a:cs typeface="Calibri"/>
              </a:rPr>
              <a:t>años</a:t>
            </a:r>
            <a:r>
              <a:rPr lang="es-ES" sz="1050" spc="5" dirty="0">
                <a:latin typeface="+mn-lt"/>
                <a:cs typeface="Calibri"/>
              </a:rPr>
              <a:t> </a:t>
            </a:r>
            <a:r>
              <a:rPr lang="es-ES" sz="1050" spc="-5" dirty="0">
                <a:latin typeface="+mn-lt"/>
                <a:cs typeface="Calibri"/>
              </a:rPr>
              <a:t>(dic’27)</a:t>
            </a:r>
            <a:endParaRPr lang="es-ES" sz="1050" dirty="0">
              <a:latin typeface="+mn-lt"/>
              <a:cs typeface="Calibri"/>
            </a:endParaRPr>
          </a:p>
          <a:p>
            <a:pPr marL="371475" indent="-100965">
              <a:spcBef>
                <a:spcPts val="70"/>
              </a:spcBef>
              <a:buFontTx/>
              <a:buChar char="•"/>
              <a:tabLst>
                <a:tab pos="372110" algn="l"/>
              </a:tabLst>
              <a:defRPr/>
            </a:pPr>
            <a:r>
              <a:rPr lang="es-ES" sz="1050" spc="-5" dirty="0">
                <a:latin typeface="+mn-lt"/>
                <a:cs typeface="Calibri"/>
              </a:rPr>
              <a:t>48.289.000 </a:t>
            </a:r>
            <a:r>
              <a:rPr lang="es-ES" sz="1050" dirty="0">
                <a:latin typeface="+mn-lt"/>
                <a:cs typeface="Calibri"/>
              </a:rPr>
              <a:t>€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3F4AFDD-CFFF-CFDB-38E6-6F7066C1F29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AC514C07-991D-4E38-B0C2-BDE102C9FEA6}"/>
              </a:ext>
            </a:extLst>
          </p:cNvPr>
          <p:cNvSpPr txBox="1"/>
          <p:nvPr/>
        </p:nvSpPr>
        <p:spPr>
          <a:xfrm>
            <a:off x="514890" y="198993"/>
            <a:ext cx="6623929" cy="5021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663" b="1" kern="800" dirty="0">
                <a:latin typeface="+mj-lt"/>
                <a:cs typeface="Trasandina Book"/>
              </a:rPr>
              <a:t>Apoyo económico de la Unión Europea 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514890" y="892132"/>
            <a:ext cx="10588666" cy="3302880"/>
            <a:chOff x="401750" y="912543"/>
            <a:chExt cx="7951304" cy="2480218"/>
          </a:xfrm>
        </p:grpSpPr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76B2BD39-7AD4-4B01-B933-282FBD8B2A7C}"/>
                </a:ext>
              </a:extLst>
            </p:cNvPr>
            <p:cNvSpPr txBox="1"/>
            <p:nvPr/>
          </p:nvSpPr>
          <p:spPr>
            <a:xfrm>
              <a:off x="401750" y="912543"/>
              <a:ext cx="7951304" cy="14543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</a:pPr>
              <a:r>
                <a:rPr lang="es-ES_tradnl" sz="2663" dirty="0"/>
                <a:t>La convocatoria en concurrencia competitiva de 2026 estará </a:t>
              </a:r>
              <a:r>
                <a:rPr lang="es-ES_tradnl" sz="2663" b="1" dirty="0"/>
                <a:t>financiada </a:t>
              </a:r>
              <a:r>
                <a:rPr lang="es-ES_tradnl" sz="2663" dirty="0"/>
                <a:t>por la Unión Europea, a través del </a:t>
              </a:r>
              <a:r>
                <a:rPr lang="es-ES_tradnl" sz="2663" b="1" dirty="0">
                  <a:solidFill>
                    <a:srgbClr val="D94D20"/>
                  </a:solidFill>
                </a:rPr>
                <a:t>Programa Comunitat Valenciana FEDER </a:t>
              </a:r>
              <a:r>
                <a:rPr lang="es-ES_tradnl" sz="2663" dirty="0"/>
                <a:t>para el periodo 2021-2027</a:t>
              </a:r>
            </a:p>
            <a:p>
              <a:pPr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</a:pPr>
              <a:endParaRPr lang="es-ES_tradnl" sz="2663" dirty="0"/>
            </a:p>
          </p:txBody>
        </p:sp>
        <p:sp>
          <p:nvSpPr>
            <p:cNvPr id="2" name="Rectángulo 1"/>
            <p:cNvSpPr/>
            <p:nvPr/>
          </p:nvSpPr>
          <p:spPr>
            <a:xfrm>
              <a:off x="401750" y="2059984"/>
              <a:ext cx="6096433" cy="1332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</a:pPr>
              <a:r>
                <a:rPr lang="es-ES_tradnl" sz="2400" b="1" dirty="0">
                  <a:solidFill>
                    <a:srgbClr val="D94D20"/>
                  </a:solidFill>
                </a:rPr>
                <a:t>60%</a:t>
              </a:r>
              <a:r>
                <a:rPr lang="es-ES_tradnl" sz="2400" dirty="0"/>
                <a:t>	de las ayudas concedidas se financian con cargo al Fondo Europeo de Desarrollo Regional (</a:t>
              </a:r>
              <a:r>
                <a:rPr lang="es-ES_tradnl" sz="2400" b="1" dirty="0">
                  <a:solidFill>
                    <a:srgbClr val="D94D20"/>
                  </a:solidFill>
                </a:rPr>
                <a:t>100%</a:t>
              </a:r>
              <a:r>
                <a:rPr lang="es-ES_tradnl" sz="2400" dirty="0"/>
                <a:t> Proyectos STEP)</a:t>
              </a:r>
            </a:p>
            <a:p>
              <a:pPr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</a:pPr>
              <a:r>
                <a:rPr lang="es-ES_tradnl" sz="2400" b="1" dirty="0">
                  <a:solidFill>
                    <a:srgbClr val="D94D20"/>
                  </a:solidFill>
                </a:rPr>
                <a:t>40% 	</a:t>
              </a:r>
              <a:r>
                <a:rPr lang="es-ES_tradnl" sz="2400" dirty="0"/>
                <a:t>restante lo asume la Generalitat Valenciana con 	fondos propios</a:t>
              </a:r>
              <a:endParaRPr lang="es-ES" sz="2400" dirty="0"/>
            </a:p>
          </p:txBody>
        </p:sp>
      </p:grpSp>
      <p:sp>
        <p:nvSpPr>
          <p:cNvPr id="14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53" y="4653604"/>
            <a:ext cx="11171237" cy="789710"/>
          </a:xfrm>
          <a:prstGeom prst="rect">
            <a:avLst/>
          </a:prstGeom>
        </p:spPr>
      </p:pic>
      <p:sp>
        <p:nvSpPr>
          <p:cNvPr id="10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7069625-AD4B-7EC5-222E-B16719B4A1A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845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5A2CE19-27C1-4C05-867E-2E432DD8E5D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218"/>
          <a:stretch/>
        </p:blipFill>
        <p:spPr>
          <a:xfrm>
            <a:off x="8601596" y="4506686"/>
            <a:ext cx="2987151" cy="1703996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496229" y="1097537"/>
            <a:ext cx="10588666" cy="5026429"/>
            <a:chOff x="401750" y="912543"/>
            <a:chExt cx="7951304" cy="3774475"/>
          </a:xfrm>
        </p:grpSpPr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76B2BD39-7AD4-4B01-B933-282FBD8B2A7C}"/>
                </a:ext>
              </a:extLst>
            </p:cNvPr>
            <p:cNvSpPr txBox="1"/>
            <p:nvPr/>
          </p:nvSpPr>
          <p:spPr>
            <a:xfrm>
              <a:off x="401750" y="912543"/>
              <a:ext cx="7951304" cy="1055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80533" indent="-380533"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</a:pPr>
              <a:r>
                <a:rPr lang="es-ES_tradnl" sz="2400" b="1" dirty="0">
                  <a:solidFill>
                    <a:srgbClr val="D94D20"/>
                  </a:solidFill>
                </a:rPr>
                <a:t>Valorización</a:t>
              </a:r>
              <a:r>
                <a:rPr lang="es-ES_tradnl" sz="2400" dirty="0"/>
                <a:t> de resultados de investigación y su transferencia hacia las empresas</a:t>
              </a:r>
              <a:endParaRPr lang="es-ES" sz="2400" dirty="0"/>
            </a:p>
            <a:p>
              <a:pPr marL="380533" indent="-380533"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</a:pPr>
              <a:r>
                <a:rPr lang="es-ES_tradnl" sz="2400" dirty="0"/>
                <a:t>Promoción del </a:t>
              </a:r>
              <a:r>
                <a:rPr lang="es-ES_tradnl" sz="2400" b="1" dirty="0">
                  <a:solidFill>
                    <a:srgbClr val="D94D20"/>
                  </a:solidFill>
                </a:rPr>
                <a:t>talento</a:t>
              </a:r>
              <a:r>
                <a:rPr lang="es-ES_tradnl" sz="2400" dirty="0"/>
                <a:t>: agentes de innovación, incorporación de investigadores en empresas, doctorandos empresariales y agentes de innovación de proximidad</a:t>
              </a:r>
              <a:endParaRPr lang="es-ES" sz="2400" dirty="0"/>
            </a:p>
          </p:txBody>
        </p:sp>
        <p:sp>
          <p:nvSpPr>
            <p:cNvPr id="2" name="Rectángulo 1"/>
            <p:cNvSpPr/>
            <p:nvPr/>
          </p:nvSpPr>
          <p:spPr>
            <a:xfrm>
              <a:off x="401750" y="2059984"/>
              <a:ext cx="6096433" cy="26270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80533" indent="-380533"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</a:pPr>
              <a:r>
                <a:rPr lang="es-ES_tradnl" sz="2400" b="1" dirty="0">
                  <a:solidFill>
                    <a:srgbClr val="D94D20"/>
                  </a:solidFill>
                </a:rPr>
                <a:t>Impulso a la compra pública innovadora</a:t>
              </a:r>
              <a:endParaRPr lang="es-ES" sz="2400" b="1" dirty="0">
                <a:solidFill>
                  <a:srgbClr val="D94D20"/>
                </a:solidFill>
              </a:endParaRPr>
            </a:p>
            <a:p>
              <a:pPr marL="380533" indent="-380533"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</a:pPr>
              <a:r>
                <a:rPr lang="es-ES_tradnl" sz="2400" b="1" dirty="0">
                  <a:solidFill>
                    <a:srgbClr val="D94D20"/>
                  </a:solidFill>
                </a:rPr>
                <a:t>Proyectos estratégicos </a:t>
              </a:r>
              <a:r>
                <a:rPr lang="es-ES_tradnl" sz="2400" dirty="0"/>
                <a:t>en cooperación</a:t>
              </a:r>
              <a:endParaRPr lang="es-ES" sz="2400" dirty="0"/>
            </a:p>
            <a:p>
              <a:pPr marL="380533" indent="-380533"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</a:pPr>
              <a:r>
                <a:rPr lang="es-ES_tradnl" sz="2400" dirty="0"/>
                <a:t>Consolidación de la </a:t>
              </a:r>
              <a:r>
                <a:rPr lang="es-ES_tradnl" sz="2400" b="1" dirty="0">
                  <a:solidFill>
                    <a:srgbClr val="D94D20"/>
                  </a:solidFill>
                </a:rPr>
                <a:t>cadena de valor </a:t>
              </a:r>
              <a:r>
                <a:rPr lang="es-ES_tradnl" sz="2400" dirty="0"/>
                <a:t>empresarial</a:t>
              </a:r>
            </a:p>
            <a:p>
              <a:pPr marL="380533" indent="-380533"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</a:pPr>
              <a:r>
                <a:rPr lang="es-ES_tradnl" sz="2400" b="1" dirty="0">
                  <a:solidFill>
                    <a:srgbClr val="D94D20"/>
                  </a:solidFill>
                </a:rPr>
                <a:t>Acciones complementarias </a:t>
              </a:r>
              <a:r>
                <a:rPr lang="es-ES_tradnl" sz="2400" dirty="0"/>
                <a:t>de impulso y fortalecimiento de la innovación</a:t>
              </a:r>
            </a:p>
            <a:p>
              <a:pPr marL="380533" indent="-380533">
                <a:spcBef>
                  <a:spcPts val="799"/>
                </a:spcBef>
                <a:spcAft>
                  <a:spcPts val="799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</a:pPr>
              <a:r>
                <a:rPr lang="es-ES_tradnl" sz="2400" b="1" dirty="0">
                  <a:solidFill>
                    <a:srgbClr val="D94D20"/>
                  </a:solidFill>
                </a:rPr>
                <a:t>Asimilación de tecnologías avanzadas </a:t>
              </a:r>
              <a:r>
                <a:rPr lang="es-ES" sz="2400" dirty="0"/>
                <a:t>y su difusión al Sistema Valenciano de Innovación</a:t>
              </a:r>
              <a:endParaRPr lang="es-ES_tradnl" sz="2400" dirty="0"/>
            </a:p>
          </p:txBody>
        </p:sp>
      </p:grpSp>
      <p:sp>
        <p:nvSpPr>
          <p:cNvPr id="14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362498" y="6118607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es-ES" altLang="es-ES" sz="1200" dirty="0">
              <a:solidFill>
                <a:schemeClr val="accent1"/>
              </a:solidFill>
              <a:latin typeface="Posterama" pitchFamily="34" charset="0"/>
            </a:endParaRPr>
          </a:p>
        </p:txBody>
      </p:sp>
      <p:sp>
        <p:nvSpPr>
          <p:cNvPr id="15" name="CuadroTexto 6"/>
          <p:cNvSpPr txBox="1"/>
          <p:nvPr/>
        </p:nvSpPr>
        <p:spPr>
          <a:xfrm>
            <a:off x="712001" y="170589"/>
            <a:ext cx="7237450" cy="409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wrap="square" lIns="60864" tIns="60864" rIns="60864" bIns="60864">
            <a:spAutoFit/>
          </a:bodyPr>
          <a:lstStyle>
            <a:lvl1pPr defTabSz="457042">
              <a:defRPr sz="1400">
                <a:solidFill>
                  <a:srgbClr val="8D8E8D"/>
                </a:solidFill>
                <a:latin typeface="Trasandina Book"/>
                <a:ea typeface="Trasandina Book"/>
                <a:cs typeface="Trasandina Book"/>
                <a:sym typeface="Trasandina Book"/>
              </a:defRPr>
            </a:lvl1pPr>
          </a:lstStyle>
          <a:p>
            <a:pPr defTabSz="608628">
              <a:defRPr/>
            </a:pPr>
            <a:r>
              <a:rPr lang="es-ES" sz="1864" b="1" kern="800" dirty="0">
                <a:solidFill>
                  <a:prstClr val="black"/>
                </a:solidFill>
                <a:latin typeface="Daytona Condensed Light" pitchFamily="34" charset="0"/>
                <a:ea typeface="+mn-ea"/>
                <a:sym typeface="Calibri"/>
              </a:rPr>
              <a:t>Programas y líneas de apoyo en concurrencia competitiva</a:t>
            </a:r>
          </a:p>
        </p:txBody>
      </p:sp>
      <p:sp>
        <p:nvSpPr>
          <p:cNvPr id="10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691E627-0C2C-C544-C87E-00A9346A124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601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:a16="http://schemas.microsoft.com/office/drawing/2014/main" id="{32D3CCA4-770C-4FF0-829E-02D7EA1C5E42}"/>
              </a:ext>
            </a:extLst>
          </p:cNvPr>
          <p:cNvGrpSpPr/>
          <p:nvPr/>
        </p:nvGrpSpPr>
        <p:grpSpPr>
          <a:xfrm>
            <a:off x="1178237" y="4327592"/>
            <a:ext cx="2040108" cy="1851618"/>
            <a:chOff x="776288" y="3075215"/>
            <a:chExt cx="1443952" cy="131054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Hexágono 3">
              <a:extLst>
                <a:ext uri="{FF2B5EF4-FFF2-40B4-BE49-F238E27FC236}">
                  <a16:creationId xmlns:a16="http://schemas.microsoft.com/office/drawing/2014/main" id="{EA264B77-125E-4899-B4FF-8451169E539B}"/>
                </a:ext>
              </a:extLst>
            </p:cNvPr>
            <p:cNvSpPr/>
            <p:nvPr/>
          </p:nvSpPr>
          <p:spPr>
            <a:xfrm>
              <a:off x="776288" y="3075215"/>
              <a:ext cx="1443952" cy="1310543"/>
            </a:xfrm>
            <a:prstGeom prst="hexagon">
              <a:avLst/>
            </a:prstGeom>
            <a:solidFill>
              <a:srgbClr val="E79DED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770" tIns="60885" rIns="121770" bIns="6088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08853">
                <a:defRPr/>
              </a:pPr>
              <a:endParaRPr lang="es-ES" sz="1731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73DB8C3-BEF3-4D03-B872-8A4553C3420A}"/>
                </a:ext>
              </a:extLst>
            </p:cNvPr>
            <p:cNvSpPr txBox="1"/>
            <p:nvPr/>
          </p:nvSpPr>
          <p:spPr>
            <a:xfrm>
              <a:off x="891858" y="3215570"/>
              <a:ext cx="1212811" cy="1045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8853">
                <a:defRPr/>
              </a:pP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1.</a:t>
              </a:r>
              <a:r>
                <a:rPr lang="es-ES_tradnl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s-ES_tradnl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Valorización</a:t>
              </a:r>
              <a:r>
                <a:rPr lang="es-ES_tradnl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de resultados de investigación y  transferencia a las empresas</a:t>
              </a:r>
              <a:endParaRPr lang="es-E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5F81F525-5AAA-447C-B168-2F01F25725ED}"/>
              </a:ext>
            </a:extLst>
          </p:cNvPr>
          <p:cNvGrpSpPr/>
          <p:nvPr/>
        </p:nvGrpSpPr>
        <p:grpSpPr>
          <a:xfrm>
            <a:off x="1963963" y="2114251"/>
            <a:ext cx="2040108" cy="1851617"/>
            <a:chOff x="810517" y="1694793"/>
            <a:chExt cx="1443952" cy="131054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" name="Hexágono 6">
              <a:extLst>
                <a:ext uri="{FF2B5EF4-FFF2-40B4-BE49-F238E27FC236}">
                  <a16:creationId xmlns:a16="http://schemas.microsoft.com/office/drawing/2014/main" id="{C0F3CED9-6685-4FB1-801A-D595C74DDB98}"/>
                </a:ext>
              </a:extLst>
            </p:cNvPr>
            <p:cNvSpPr/>
            <p:nvPr/>
          </p:nvSpPr>
          <p:spPr>
            <a:xfrm>
              <a:off x="810517" y="1694793"/>
              <a:ext cx="1443952" cy="1310543"/>
            </a:xfrm>
            <a:prstGeom prst="hexagon">
              <a:avLst/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770" tIns="60885" rIns="121770" bIns="6088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08853">
                <a:defRPr/>
              </a:pPr>
              <a:endParaRPr lang="es-ES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C9A4A508-8725-4A6A-B436-FDC4CAA0617F}"/>
                </a:ext>
              </a:extLst>
            </p:cNvPr>
            <p:cNvSpPr txBox="1"/>
            <p:nvPr/>
          </p:nvSpPr>
          <p:spPr>
            <a:xfrm>
              <a:off x="997059" y="1977002"/>
              <a:ext cx="1108869" cy="718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8853">
                <a:defRPr/>
              </a:pPr>
              <a:r>
                <a:rPr lang="es-ES_tradnl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2. Promoción del </a:t>
              </a:r>
            </a:p>
            <a:p>
              <a:pPr algn="ctr" defTabSz="608853">
                <a:defRPr/>
              </a:pPr>
              <a:r>
                <a:rPr lang="es-ES_tradnl" sz="2000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talento</a:t>
              </a:r>
              <a:endParaRPr lang="es-ES" sz="20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BAAB9199-AA1F-44A9-B920-05C4B61B6C04}"/>
              </a:ext>
            </a:extLst>
          </p:cNvPr>
          <p:cNvGrpSpPr/>
          <p:nvPr/>
        </p:nvGrpSpPr>
        <p:grpSpPr>
          <a:xfrm>
            <a:off x="7193429" y="860418"/>
            <a:ext cx="2040108" cy="1872281"/>
            <a:chOff x="778988" y="1476405"/>
            <a:chExt cx="1443952" cy="1325168"/>
          </a:xfr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0" name="Hexágono 9">
              <a:extLst>
                <a:ext uri="{FF2B5EF4-FFF2-40B4-BE49-F238E27FC236}">
                  <a16:creationId xmlns:a16="http://schemas.microsoft.com/office/drawing/2014/main" id="{B57A5AA3-7E78-43B5-BD64-8293A68C2716}"/>
                </a:ext>
              </a:extLst>
            </p:cNvPr>
            <p:cNvSpPr/>
            <p:nvPr/>
          </p:nvSpPr>
          <p:spPr>
            <a:xfrm>
              <a:off x="778988" y="1476405"/>
              <a:ext cx="1443952" cy="1310543"/>
            </a:xfrm>
            <a:prstGeom prst="hexagon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770" tIns="60885" rIns="121770" bIns="6088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08853"/>
              <a:endParaRPr lang="es-ES" sz="1731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55AC6A18-2B06-40C8-935A-14350A326F23}"/>
                </a:ext>
              </a:extLst>
            </p:cNvPr>
            <p:cNvSpPr txBox="1"/>
            <p:nvPr/>
          </p:nvSpPr>
          <p:spPr>
            <a:xfrm>
              <a:off x="906573" y="1721001"/>
              <a:ext cx="1253755" cy="1080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8853">
                <a:defRPr/>
              </a:pP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5. Consolidación de la</a:t>
              </a:r>
            </a:p>
            <a:p>
              <a:pPr algn="ctr" defTabSz="608853">
                <a:defRPr/>
              </a:pP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s-ES_tradnl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cadena </a:t>
              </a:r>
            </a:p>
            <a:p>
              <a:pPr algn="ctr" defTabSz="608853">
                <a:defRPr/>
              </a:pPr>
              <a:r>
                <a:rPr lang="es-ES_tradnl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 valor </a:t>
              </a: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empresarial</a:t>
              </a:r>
              <a:endParaRPr lang="es-E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00325D0D-0295-4EC5-9378-3131CDDA8F21}"/>
              </a:ext>
            </a:extLst>
          </p:cNvPr>
          <p:cNvGrpSpPr/>
          <p:nvPr/>
        </p:nvGrpSpPr>
        <p:grpSpPr>
          <a:xfrm>
            <a:off x="5391680" y="1801904"/>
            <a:ext cx="2040108" cy="1851618"/>
            <a:chOff x="4531179" y="939869"/>
            <a:chExt cx="1443952" cy="1310543"/>
          </a:xfr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3" name="Hexágono 12">
              <a:extLst>
                <a:ext uri="{FF2B5EF4-FFF2-40B4-BE49-F238E27FC236}">
                  <a16:creationId xmlns:a16="http://schemas.microsoft.com/office/drawing/2014/main" id="{1B36EA7B-65DE-4866-9673-1EBD1DE0E518}"/>
                </a:ext>
              </a:extLst>
            </p:cNvPr>
            <p:cNvSpPr/>
            <p:nvPr/>
          </p:nvSpPr>
          <p:spPr>
            <a:xfrm>
              <a:off x="4531179" y="939869"/>
              <a:ext cx="1443952" cy="1310543"/>
            </a:xfrm>
            <a:prstGeom prst="hexagon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770" tIns="60885" rIns="121770" bIns="6088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08853"/>
              <a:endParaRPr lang="es-ES" sz="1731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FF71E0FC-AB85-4EFA-9D20-3BB50E1ED2E4}"/>
                </a:ext>
              </a:extLst>
            </p:cNvPr>
            <p:cNvSpPr txBox="1"/>
            <p:nvPr/>
          </p:nvSpPr>
          <p:spPr>
            <a:xfrm>
              <a:off x="4702541" y="1162262"/>
              <a:ext cx="1108869" cy="8775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8853">
                <a:defRPr/>
              </a:pP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4. Proyectos </a:t>
              </a:r>
              <a:r>
                <a:rPr lang="es-ES_tradnl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estratégicos</a:t>
              </a:r>
              <a:r>
                <a:rPr lang="es-ES_tradnl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en  cooperación</a:t>
              </a:r>
              <a:endParaRPr lang="es-E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331DDFE6-83E4-4342-9584-C6D8634A9FFA}"/>
              </a:ext>
            </a:extLst>
          </p:cNvPr>
          <p:cNvGrpSpPr/>
          <p:nvPr/>
        </p:nvGrpSpPr>
        <p:grpSpPr>
          <a:xfrm>
            <a:off x="3596753" y="3038708"/>
            <a:ext cx="2040108" cy="1851618"/>
            <a:chOff x="1237790" y="-69190"/>
            <a:chExt cx="1443952" cy="1310543"/>
          </a:xfr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6" name="Hexágono 15">
              <a:extLst>
                <a:ext uri="{FF2B5EF4-FFF2-40B4-BE49-F238E27FC236}">
                  <a16:creationId xmlns:a16="http://schemas.microsoft.com/office/drawing/2014/main" id="{7A2F8E79-EA73-4258-BF96-A64D96AB814C}"/>
                </a:ext>
              </a:extLst>
            </p:cNvPr>
            <p:cNvSpPr/>
            <p:nvPr/>
          </p:nvSpPr>
          <p:spPr>
            <a:xfrm>
              <a:off x="1237790" y="-69190"/>
              <a:ext cx="1443952" cy="1310543"/>
            </a:xfrm>
            <a:prstGeom prst="hexagon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770" tIns="60885" rIns="121770" bIns="6088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08853">
                <a:defRPr/>
              </a:pPr>
              <a:endParaRPr lang="es-ES" sz="1731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49469349-CF3D-49B7-B055-BD882B0739E1}"/>
                </a:ext>
              </a:extLst>
            </p:cNvPr>
            <p:cNvSpPr txBox="1"/>
            <p:nvPr/>
          </p:nvSpPr>
          <p:spPr>
            <a:xfrm>
              <a:off x="1400936" y="93125"/>
              <a:ext cx="1108869" cy="1045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8853">
                <a:defRPr/>
              </a:pP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3. Impulso a la </a:t>
              </a:r>
              <a:r>
                <a:rPr lang="es-ES_tradnl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compra pública innovadora </a:t>
              </a: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(CPI)</a:t>
              </a:r>
              <a:endParaRPr lang="es-E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8" name="Hexágono 17">
            <a:extLst>
              <a:ext uri="{FF2B5EF4-FFF2-40B4-BE49-F238E27FC236}">
                <a16:creationId xmlns:a16="http://schemas.microsoft.com/office/drawing/2014/main" id="{EA264B77-125E-4899-B4FF-8451169E539B}"/>
              </a:ext>
            </a:extLst>
          </p:cNvPr>
          <p:cNvSpPr/>
          <p:nvPr/>
        </p:nvSpPr>
        <p:spPr>
          <a:xfrm>
            <a:off x="8937292" y="4327593"/>
            <a:ext cx="2040108" cy="1851618"/>
          </a:xfrm>
          <a:prstGeom prst="hexagon">
            <a:avLst/>
          </a:prstGeom>
          <a:solidFill>
            <a:srgbClr val="E79DED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770" tIns="60885" rIns="121770" bIns="608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8853">
              <a:defRPr/>
            </a:pPr>
            <a:endParaRPr lang="es-ES" sz="173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E6110C8-667A-442F-95AF-FCEC0B485698}"/>
              </a:ext>
            </a:extLst>
          </p:cNvPr>
          <p:cNvSpPr txBox="1"/>
          <p:nvPr/>
        </p:nvSpPr>
        <p:spPr>
          <a:xfrm>
            <a:off x="8994529" y="4514737"/>
            <a:ext cx="19256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8853">
              <a:defRPr/>
            </a:pPr>
            <a:r>
              <a:rPr lang="es-ES_tradnl" dirty="0">
                <a:latin typeface="Calibri" panose="020F0502020204030204" pitchFamily="34" charset="0"/>
                <a:cs typeface="Calibri" panose="020F0502020204030204" pitchFamily="34" charset="0"/>
              </a:rPr>
              <a:t>6.</a:t>
            </a:r>
            <a:r>
              <a:rPr lang="es-ES_tradnl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_tradnl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Acciones complementarias </a:t>
            </a:r>
            <a:r>
              <a:rPr lang="es-ES_tradnl" dirty="0">
                <a:latin typeface="Calibri" panose="020F0502020204030204" pitchFamily="34" charset="0"/>
                <a:cs typeface="Calibri" panose="020F0502020204030204" pitchFamily="34" charset="0"/>
              </a:rPr>
              <a:t>de impulso y fortalecimiento de la innovación</a:t>
            </a:r>
          </a:p>
        </p:txBody>
      </p:sp>
      <p:sp>
        <p:nvSpPr>
          <p:cNvPr id="25" name="CuadroTexto 6"/>
          <p:cNvSpPr txBox="1"/>
          <p:nvPr/>
        </p:nvSpPr>
        <p:spPr>
          <a:xfrm>
            <a:off x="712001" y="170589"/>
            <a:ext cx="7237450" cy="409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wrap="square" lIns="60864" tIns="60864" rIns="60864" bIns="60864">
            <a:spAutoFit/>
          </a:bodyPr>
          <a:lstStyle>
            <a:lvl1pPr defTabSz="457042">
              <a:defRPr sz="1400">
                <a:solidFill>
                  <a:srgbClr val="8D8E8D"/>
                </a:solidFill>
                <a:latin typeface="Trasandina Book"/>
                <a:ea typeface="Trasandina Book"/>
                <a:cs typeface="Trasandina Book"/>
                <a:sym typeface="Trasandina Book"/>
              </a:defRPr>
            </a:lvl1pPr>
          </a:lstStyle>
          <a:p>
            <a:pPr defTabSz="608628">
              <a:defRPr/>
            </a:pPr>
            <a:r>
              <a:rPr lang="es-ES" sz="1864" b="1" kern="800" dirty="0">
                <a:solidFill>
                  <a:prstClr val="black"/>
                </a:solidFill>
                <a:latin typeface="Daytona Condensed Light" pitchFamily="34" charset="0"/>
                <a:ea typeface="+mn-ea"/>
                <a:sym typeface="Calibri"/>
              </a:rPr>
              <a:t>Programas y líneas de apoyo en concurrencia competitiva</a:t>
            </a:r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BAAB9199-AA1F-44A9-B920-05C4B61B6C04}"/>
              </a:ext>
            </a:extLst>
          </p:cNvPr>
          <p:cNvGrpSpPr/>
          <p:nvPr/>
        </p:nvGrpSpPr>
        <p:grpSpPr>
          <a:xfrm>
            <a:off x="9465210" y="876095"/>
            <a:ext cx="2040108" cy="1851618"/>
            <a:chOff x="778988" y="1476405"/>
            <a:chExt cx="1443952" cy="1310543"/>
          </a:xfrm>
        </p:grpSpPr>
        <p:sp>
          <p:nvSpPr>
            <p:cNvPr id="22" name="Hexágono 21">
              <a:extLst>
                <a:ext uri="{FF2B5EF4-FFF2-40B4-BE49-F238E27FC236}">
                  <a16:creationId xmlns:a16="http://schemas.microsoft.com/office/drawing/2014/main" id="{B57A5AA3-7E78-43B5-BD64-8293A68C2716}"/>
                </a:ext>
              </a:extLst>
            </p:cNvPr>
            <p:cNvSpPr/>
            <p:nvPr/>
          </p:nvSpPr>
          <p:spPr>
            <a:xfrm>
              <a:off x="778988" y="1476405"/>
              <a:ext cx="1443952" cy="1310543"/>
            </a:xfrm>
            <a:prstGeom prst="hexagon">
              <a:avLst/>
            </a:prstGeom>
            <a:gradFill flip="none" rotWithShape="1">
              <a:gsLst>
                <a:gs pos="0">
                  <a:srgbClr val="EEE49C">
                    <a:shade val="30000"/>
                    <a:satMod val="115000"/>
                  </a:srgbClr>
                </a:gs>
                <a:gs pos="50000">
                  <a:srgbClr val="EEE49C">
                    <a:shade val="67500"/>
                    <a:satMod val="115000"/>
                  </a:srgbClr>
                </a:gs>
                <a:gs pos="100000">
                  <a:srgbClr val="EEE49C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chemeClr val="bg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770" tIns="60885" rIns="121770" bIns="6088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08853"/>
              <a:endParaRPr lang="es-ES" sz="1731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55AC6A18-2B06-40C8-935A-14350A326F23}"/>
                </a:ext>
              </a:extLst>
            </p:cNvPr>
            <p:cNvSpPr txBox="1"/>
            <p:nvPr/>
          </p:nvSpPr>
          <p:spPr>
            <a:xfrm>
              <a:off x="909380" y="1681754"/>
              <a:ext cx="1253755" cy="849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8853">
                <a:defRPr/>
              </a:pP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7. </a:t>
              </a:r>
            </a:p>
            <a:p>
              <a:pPr algn="ctr" defTabSz="608853">
                <a:defRPr/>
              </a:pPr>
              <a:r>
                <a:rPr lang="es-ES_tradnl" dirty="0">
                  <a:latin typeface="Calibri" panose="020F0502020204030204" pitchFamily="34" charset="0"/>
                  <a:cs typeface="Calibri" panose="020F0502020204030204" pitchFamily="34" charset="0"/>
                </a:rPr>
                <a:t>Asimilación de </a:t>
              </a:r>
              <a:r>
                <a:rPr lang="es-ES_tradnl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tecnologías avanzadas</a:t>
              </a:r>
              <a:endParaRPr lang="es-ES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27" name="Picture 12" descr="Logo FE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788" y="6214394"/>
            <a:ext cx="10414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Imagen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339" y="6131887"/>
            <a:ext cx="947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CuadroTexto 28"/>
          <p:cNvSpPr txBox="1"/>
          <p:nvPr/>
        </p:nvSpPr>
        <p:spPr>
          <a:xfrm>
            <a:off x="496557" y="860419"/>
            <a:ext cx="430887" cy="527655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7000">
                <a:schemeClr val="accent1">
                  <a:lumMod val="45000"/>
                  <a:lumOff val="55000"/>
                </a:schemeClr>
              </a:gs>
              <a:gs pos="100000">
                <a:schemeClr val="accent3"/>
              </a:gs>
            </a:gsLst>
            <a:lin ang="16200000" scaled="1"/>
            <a:tileRect/>
          </a:gradFill>
        </p:spPr>
        <p:txBody>
          <a:bodyPr vert="vert270" wrap="square">
            <a:spAutoFit/>
          </a:bodyPr>
          <a:lstStyle/>
          <a:p>
            <a:pPr defTabSz="457200">
              <a:defRPr/>
            </a:pPr>
            <a:r>
              <a:rPr lang="es-ES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ORGANISMOS                                           EMPRESAS</a:t>
            </a:r>
          </a:p>
        </p:txBody>
      </p:sp>
      <p:sp>
        <p:nvSpPr>
          <p:cNvPr id="33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483400" y="6122319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es-ES" altLang="es-ES" sz="1200" dirty="0">
              <a:solidFill>
                <a:schemeClr val="accent1"/>
              </a:solidFill>
              <a:latin typeface="Posterama" pitchFamily="34" charset="0"/>
            </a:endParaRPr>
          </a:p>
        </p:txBody>
      </p:sp>
      <p:sp>
        <p:nvSpPr>
          <p:cNvPr id="31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F549108-D0A6-3519-C4DA-D7EFF9A3C6B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405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C514C07-991D-4E38-B0C2-BDE102C9FEA6}"/>
              </a:ext>
            </a:extLst>
          </p:cNvPr>
          <p:cNvSpPr txBox="1"/>
          <p:nvPr/>
        </p:nvSpPr>
        <p:spPr>
          <a:xfrm>
            <a:off x="354651" y="153165"/>
            <a:ext cx="3723520" cy="3792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s-ES" sz="1864" b="1" kern="800" dirty="0">
                <a:solidFill>
                  <a:prstClr val="black"/>
                </a:solidFill>
                <a:cs typeface="Trasandina Book"/>
              </a:rPr>
              <a:t>Resultados 2025. Detalle por programas</a:t>
            </a:r>
            <a:endParaRPr lang="es-ES" sz="1864" b="1" kern="800" dirty="0">
              <a:solidFill>
                <a:srgbClr val="FF0000"/>
              </a:solidFill>
              <a:highlight>
                <a:srgbClr val="FFFF00"/>
              </a:highlight>
              <a:cs typeface="Trasandina Book"/>
            </a:endParaRPr>
          </a:p>
        </p:txBody>
      </p:sp>
      <p:graphicFrame>
        <p:nvGraphicFramePr>
          <p:cNvPr id="9" name="Obje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059841"/>
              </p:ext>
            </p:extLst>
          </p:nvPr>
        </p:nvGraphicFramePr>
        <p:xfrm>
          <a:off x="354013" y="1628775"/>
          <a:ext cx="11152187" cy="380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496043" imgH="2009922" progId="Excel.Sheet.12">
                  <p:embed/>
                </p:oleObj>
              </mc:Choice>
              <mc:Fallback>
                <p:oleObj name="Worksheet" r:id="rId3" imgW="5496043" imgH="2009922" progId="Excel.Sheet.12">
                  <p:embed/>
                  <p:pic>
                    <p:nvPicPr>
                      <p:cNvPr id="9" name="Objeto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4013" y="1628775"/>
                        <a:ext cx="11152187" cy="3802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ject 3"/>
          <p:cNvSpPr/>
          <p:nvPr/>
        </p:nvSpPr>
        <p:spPr>
          <a:xfrm>
            <a:off x="7989467" y="6173073"/>
            <a:ext cx="680011" cy="6758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xfrm>
            <a:off x="420688" y="6019800"/>
            <a:ext cx="457200" cy="184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BFA6135-4F7E-4A74-9E86-5E87436317B6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8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sp>
        <p:nvSpPr>
          <p:cNvPr id="8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FFB4D14-6520-88A9-684B-ED2F3FDA542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763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ángulo 43010"/>
          <p:cNvSpPr/>
          <p:nvPr/>
        </p:nvSpPr>
        <p:spPr>
          <a:xfrm>
            <a:off x="2094807" y="1231906"/>
            <a:ext cx="9352656" cy="518038"/>
          </a:xfrm>
          <a:prstGeom prst="rect">
            <a:avLst/>
          </a:prstGeom>
          <a:solidFill>
            <a:srgbClr val="92D050">
              <a:alpha val="12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ts val="1400"/>
              </a:lnSpc>
              <a:spcBef>
                <a:spcPts val="200"/>
              </a:spcBef>
              <a:buFontTx/>
              <a:buNone/>
            </a:pPr>
            <a:r>
              <a:rPr lang="es-ES" altLang="es-ES" sz="1600" dirty="0">
                <a:solidFill>
                  <a:schemeClr val="tx1"/>
                </a:solidFill>
                <a:cs typeface="Posterama" pitchFamily="34" charset="0"/>
              </a:rPr>
              <a:t>LÍNEA 1.  VALORIZACIÓN, TRANSFERENCIA Y EXPLOTACIÓN POR LAS</a:t>
            </a:r>
          </a:p>
          <a:p>
            <a:pPr algn="just">
              <a:lnSpc>
                <a:spcPts val="1400"/>
              </a:lnSpc>
              <a:spcBef>
                <a:spcPts val="200"/>
              </a:spcBef>
              <a:buFontTx/>
              <a:buNone/>
            </a:pPr>
            <a:r>
              <a:rPr lang="es-ES" altLang="es-ES" sz="1600" dirty="0">
                <a:solidFill>
                  <a:schemeClr val="tx1"/>
                </a:solidFill>
                <a:cs typeface="Posterama" pitchFamily="34" charset="0"/>
              </a:rPr>
              <a:t>EMPRESAS DE RESULTADOS DE I+D</a:t>
            </a:r>
          </a:p>
        </p:txBody>
      </p:sp>
      <p:sp>
        <p:nvSpPr>
          <p:cNvPr id="43012" name="Rectángulo 43011"/>
          <p:cNvSpPr/>
          <p:nvPr/>
        </p:nvSpPr>
        <p:spPr>
          <a:xfrm>
            <a:off x="2169623" y="3422115"/>
            <a:ext cx="9171478" cy="597131"/>
          </a:xfrm>
          <a:prstGeom prst="rect">
            <a:avLst/>
          </a:prstGeom>
          <a:solidFill>
            <a:srgbClr val="92D050">
              <a:alpha val="12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400"/>
              </a:lnSpc>
              <a:spcBef>
                <a:spcPts val="200"/>
              </a:spcBef>
              <a:buNone/>
            </a:pPr>
            <a:r>
              <a:rPr lang="es-ES" altLang="es-ES" sz="1600" dirty="0">
                <a:solidFill>
                  <a:schemeClr val="tx1"/>
                </a:solidFill>
                <a:cs typeface="Posterama" pitchFamily="34" charset="0"/>
              </a:rPr>
              <a:t>LÍNEA 2.  POTENCIACIÓN DE UNIDADES CIENTÍFICAS DE DESARROLLO DE TECNOLOGÍAS Y  DIFUSIÓN DEL CONOCIMIENTO HACIA LA EMPRESA: </a:t>
            </a:r>
            <a:r>
              <a:rPr lang="es-ES" altLang="es-ES" sz="1600" b="1" dirty="0" err="1">
                <a:solidFill>
                  <a:srgbClr val="E36C09"/>
                </a:solidFill>
                <a:latin typeface="Daytona Condensed Light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UCIEs</a:t>
            </a:r>
            <a:endParaRPr lang="es-ES" altLang="es-ES" sz="1600" b="1" dirty="0">
              <a:solidFill>
                <a:srgbClr val="E36C09"/>
              </a:solidFill>
              <a:latin typeface="Daytona Condensed Light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27652" name="Marcador de número de diapositiva 3"/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F0611C1-D6C2-4D8C-9BC0-8567DDFD77DE}" type="slidenum">
              <a:rPr lang="es-ES" altLang="es-ES" sz="1200" smtClean="0">
                <a:solidFill>
                  <a:schemeClr val="accent1"/>
                </a:solidFill>
                <a:latin typeface="Postera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9</a:t>
            </a:fld>
            <a:endParaRPr lang="es-ES" altLang="es-ES" sz="1200">
              <a:solidFill>
                <a:schemeClr val="accent1"/>
              </a:solidFill>
              <a:latin typeface="Posterama" pitchFamily="34" charset="0"/>
            </a:endParaRPr>
          </a:p>
        </p:txBody>
      </p:sp>
      <p:cxnSp>
        <p:nvCxnSpPr>
          <p:cNvPr id="19" name="Conector recto 18" descr="&quot;&quot;"/>
          <p:cNvCxnSpPr>
            <a:cxnSpLocks/>
          </p:cNvCxnSpPr>
          <p:nvPr/>
        </p:nvCxnSpPr>
        <p:spPr>
          <a:xfrm>
            <a:off x="649288" y="3429000"/>
            <a:ext cx="0" cy="23622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ector recto 1"/>
          <p:cNvCxnSpPr/>
          <p:nvPr/>
        </p:nvCxnSpPr>
        <p:spPr>
          <a:xfrm>
            <a:off x="2963863" y="6329363"/>
            <a:ext cx="8572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9" name="object 35"/>
          <p:cNvSpPr txBox="1">
            <a:spLocks noChangeArrowheads="1"/>
          </p:cNvSpPr>
          <p:nvPr/>
        </p:nvSpPr>
        <p:spPr bwMode="auto">
          <a:xfrm>
            <a:off x="2559137" y="2035276"/>
            <a:ext cx="5835650" cy="1115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algn="just">
              <a:lnSpc>
                <a:spcPts val="1400"/>
              </a:lnSpc>
              <a:spcBef>
                <a:spcPts val="200"/>
              </a:spcBef>
              <a:buFontTx/>
              <a:buNone/>
            </a:pPr>
            <a:endParaRPr lang="es-ES" altLang="es-ES" sz="1600" b="1" dirty="0">
              <a:cs typeface="Calibri" panose="020F0502020204030204" pitchFamily="34" charset="0"/>
            </a:endParaRPr>
          </a:p>
          <a:p>
            <a:pPr algn="just">
              <a:lnSpc>
                <a:spcPts val="1400"/>
              </a:lnSpc>
              <a:spcBef>
                <a:spcPts val="200"/>
              </a:spcBef>
              <a:buFontTx/>
              <a:buNone/>
            </a:pPr>
            <a:r>
              <a:rPr lang="es-ES" altLang="es-ES" sz="1400" dirty="0">
                <a:cs typeface="Calibri" panose="020F0502020204030204" pitchFamily="34" charset="0"/>
              </a:rPr>
              <a:t>Desarrollo de productos, servicios o tecnologías </a:t>
            </a:r>
            <a:r>
              <a:rPr lang="es-ES" altLang="es-ES" sz="1400" b="1" dirty="0">
                <a:solidFill>
                  <a:srgbClr val="E36C09"/>
                </a:solidFill>
                <a:cs typeface="Calibri" panose="020F0502020204030204" pitchFamily="34" charset="0"/>
              </a:rPr>
              <a:t>a partir de los resultados de  investigación</a:t>
            </a:r>
            <a:r>
              <a:rPr lang="es-ES" altLang="es-ES" sz="1400" dirty="0">
                <a:solidFill>
                  <a:srgbClr val="E36C09"/>
                </a:solidFill>
                <a:cs typeface="Calibri" panose="020F0502020204030204" pitchFamily="34" charset="0"/>
              </a:rPr>
              <a:t> </a:t>
            </a:r>
            <a:r>
              <a:rPr lang="es-ES" altLang="es-ES" sz="1400" dirty="0">
                <a:cs typeface="Calibri" panose="020F0502020204030204" pitchFamily="34" charset="0"/>
              </a:rPr>
              <a:t>generados por los grupos de investigación del sistema científico valenciano para que alcancen un </a:t>
            </a:r>
            <a:r>
              <a:rPr lang="es-ES" altLang="es-ES" sz="1400" dirty="0">
                <a:solidFill>
                  <a:srgbClr val="E36C09"/>
                </a:solidFill>
                <a:cs typeface="Calibri" panose="020F0502020204030204" pitchFamily="34" charset="0"/>
              </a:rPr>
              <a:t>grado de desarrollo </a:t>
            </a:r>
            <a:r>
              <a:rPr lang="es-ES" altLang="es-ES" sz="1400" dirty="0">
                <a:cs typeface="Calibri" panose="020F0502020204030204" pitchFamily="34" charset="0"/>
              </a:rPr>
              <a:t>suficiente que permita que sean incorporados por las empresas.</a:t>
            </a:r>
          </a:p>
        </p:txBody>
      </p:sp>
      <p:sp>
        <p:nvSpPr>
          <p:cNvPr id="27660" name="object 36"/>
          <p:cNvSpPr txBox="1">
            <a:spLocks noChangeArrowheads="1"/>
          </p:cNvSpPr>
          <p:nvPr/>
        </p:nvSpPr>
        <p:spPr bwMode="auto">
          <a:xfrm>
            <a:off x="8772525" y="4300944"/>
            <a:ext cx="2662238" cy="779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0640" rIns="0" bIns="0">
            <a:spAutoFit/>
          </a:bodyPr>
          <a:lstStyle>
            <a:lvl1pPr marL="920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marL="92710" marR="80645" algn="just">
              <a:lnSpc>
                <a:spcPct val="100000"/>
              </a:lnSpc>
              <a:spcBef>
                <a:spcPts val="320"/>
              </a:spcBef>
              <a:buNone/>
            </a:pPr>
            <a:r>
              <a:rPr lang="es-ES" sz="1200" dirty="0">
                <a:cs typeface="Calibri"/>
              </a:rPr>
              <a:t>Universidades, </a:t>
            </a:r>
            <a:r>
              <a:rPr lang="es-ES" sz="1200" dirty="0" err="1">
                <a:cs typeface="Calibri"/>
              </a:rPr>
              <a:t>OPIs</a:t>
            </a:r>
            <a:r>
              <a:rPr lang="es-ES" sz="1200" dirty="0">
                <a:cs typeface="Calibri"/>
              </a:rPr>
              <a:t>, institutos de investigación sanitaria,  entidades e instituciones sanitarias públicas y privadas sin ánimo de lucro</a:t>
            </a:r>
          </a:p>
        </p:txBody>
      </p:sp>
      <p:sp>
        <p:nvSpPr>
          <p:cNvPr id="27661" name="object 36"/>
          <p:cNvSpPr txBox="1">
            <a:spLocks noChangeArrowheads="1"/>
          </p:cNvSpPr>
          <p:nvPr/>
        </p:nvSpPr>
        <p:spPr bwMode="auto">
          <a:xfrm>
            <a:off x="8805590" y="2272526"/>
            <a:ext cx="2662238" cy="779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0640" rIns="0" bIns="0">
            <a:spAutoFit/>
          </a:bodyPr>
          <a:lstStyle>
            <a:lvl1pPr marL="920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325"/>
              </a:spcBef>
              <a:buNone/>
            </a:pPr>
            <a:r>
              <a:rPr lang="es-ES" sz="1200" dirty="0">
                <a:cs typeface="Calibri"/>
              </a:rPr>
              <a:t>Universidades, </a:t>
            </a:r>
            <a:r>
              <a:rPr lang="es-ES" sz="1200" dirty="0" err="1">
                <a:cs typeface="Calibri"/>
              </a:rPr>
              <a:t>OPIs</a:t>
            </a:r>
            <a:r>
              <a:rPr lang="es-ES" sz="1200" spc="-5" dirty="0">
                <a:cs typeface="Calibri"/>
              </a:rPr>
              <a:t>, institutos </a:t>
            </a:r>
            <a:r>
              <a:rPr lang="es-ES" sz="1200" spc="5" dirty="0">
                <a:cs typeface="Calibri"/>
              </a:rPr>
              <a:t>de </a:t>
            </a:r>
            <a:r>
              <a:rPr lang="es-ES" sz="1200" spc="-5" dirty="0">
                <a:cs typeface="Calibri"/>
              </a:rPr>
              <a:t>investigación sanitaria,  </a:t>
            </a:r>
            <a:r>
              <a:rPr lang="es-ES" sz="1200" dirty="0">
                <a:cs typeface="Calibri"/>
              </a:rPr>
              <a:t>entidades </a:t>
            </a:r>
            <a:r>
              <a:rPr lang="es-ES" sz="1200" spc="5" dirty="0">
                <a:cs typeface="Calibri"/>
              </a:rPr>
              <a:t>e </a:t>
            </a:r>
            <a:r>
              <a:rPr lang="es-ES" sz="1200" spc="-5" dirty="0">
                <a:cs typeface="Calibri"/>
              </a:rPr>
              <a:t>instituciones </a:t>
            </a:r>
            <a:r>
              <a:rPr lang="es-ES" sz="1200" spc="-10" dirty="0">
                <a:cs typeface="Calibri"/>
              </a:rPr>
              <a:t>sanitarias </a:t>
            </a:r>
            <a:r>
              <a:rPr lang="es-ES" sz="1200" spc="-5" dirty="0">
                <a:cs typeface="Calibri"/>
              </a:rPr>
              <a:t>públicas </a:t>
            </a:r>
            <a:r>
              <a:rPr lang="es-ES" sz="1200" spc="5" dirty="0">
                <a:cs typeface="Calibri"/>
              </a:rPr>
              <a:t>y </a:t>
            </a:r>
            <a:r>
              <a:rPr lang="es-ES" sz="1200" spc="-10" dirty="0">
                <a:cs typeface="Calibri"/>
              </a:rPr>
              <a:t>privadas </a:t>
            </a:r>
            <a:r>
              <a:rPr lang="es-ES" sz="1200" spc="5" dirty="0">
                <a:cs typeface="Calibri"/>
              </a:rPr>
              <a:t>sin </a:t>
            </a:r>
            <a:r>
              <a:rPr lang="es-ES" sz="1200" spc="-5" dirty="0">
                <a:cs typeface="Calibri"/>
              </a:rPr>
              <a:t>ánimo </a:t>
            </a:r>
            <a:r>
              <a:rPr lang="es-ES" sz="1200" dirty="0">
                <a:cs typeface="Calibri"/>
              </a:rPr>
              <a:t>de lucro</a:t>
            </a:r>
            <a:endParaRPr lang="es-ES" altLang="es-ES" sz="1200" dirty="0">
              <a:cs typeface="Calibri" panose="020F0502020204030204" pitchFamily="34" charset="0"/>
            </a:endParaRPr>
          </a:p>
        </p:txBody>
      </p:sp>
      <p:sp>
        <p:nvSpPr>
          <p:cNvPr id="27662" name="object 19"/>
          <p:cNvSpPr>
            <a:spLocks noChangeArrowheads="1"/>
          </p:cNvSpPr>
          <p:nvPr/>
        </p:nvSpPr>
        <p:spPr bwMode="auto">
          <a:xfrm>
            <a:off x="8021782" y="6203951"/>
            <a:ext cx="584661" cy="65405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pic>
        <p:nvPicPr>
          <p:cNvPr id="22" name="Gráfico 10" descr="Grupo"/>
          <p:cNvPicPr>
            <a:picLocks noChangeAspect="1"/>
          </p:cNvPicPr>
          <p:nvPr/>
        </p:nvPicPr>
        <p:blipFill rotWithShape="1">
          <a:blip r:embed="rId4" cstate="screen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9936987" y="787040"/>
            <a:ext cx="346013" cy="346864"/>
          </a:xfrm>
          <a:prstGeom prst="rect">
            <a:avLst/>
          </a:prstGeom>
        </p:spPr>
      </p:pic>
      <p:sp>
        <p:nvSpPr>
          <p:cNvPr id="23" name="Rectángulo 12"/>
          <p:cNvSpPr>
            <a:spLocks noChangeArrowheads="1"/>
          </p:cNvSpPr>
          <p:nvPr/>
        </p:nvSpPr>
        <p:spPr bwMode="auto">
          <a:xfrm>
            <a:off x="0" y="6569626"/>
            <a:ext cx="457048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900" dirty="0"/>
              <a:t>Documento orientativo. Únicamente será válida la información publicada en el DOGV.</a:t>
            </a:r>
          </a:p>
        </p:txBody>
      </p:sp>
      <p:sp>
        <p:nvSpPr>
          <p:cNvPr id="25" name="object 35"/>
          <p:cNvSpPr txBox="1">
            <a:spLocks noChangeArrowheads="1"/>
          </p:cNvSpPr>
          <p:nvPr/>
        </p:nvSpPr>
        <p:spPr bwMode="auto">
          <a:xfrm>
            <a:off x="2559137" y="3916057"/>
            <a:ext cx="5835650" cy="1320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Daytona Condensed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Daytona Condensed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Daytona Condensed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Daytona Condensed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Daytona Condensed Light" pitchFamily="34" charset="0"/>
              </a:defRPr>
            </a:lvl9pPr>
          </a:lstStyle>
          <a:p>
            <a:pPr>
              <a:lnSpc>
                <a:spcPts val="1400"/>
              </a:lnSpc>
              <a:spcBef>
                <a:spcPts val="200"/>
              </a:spcBef>
              <a:buFontTx/>
              <a:buNone/>
            </a:pPr>
            <a:endParaRPr lang="es-ES" altLang="es-ES" sz="1600" b="1" dirty="0">
              <a:solidFill>
                <a:srgbClr val="E36C09"/>
              </a:solidFill>
              <a:cs typeface="Calibri" panose="020F0502020204030204" pitchFamily="34" charset="0"/>
            </a:endParaRPr>
          </a:p>
          <a:p>
            <a:pPr>
              <a:lnSpc>
                <a:spcPts val="1400"/>
              </a:lnSpc>
              <a:spcBef>
                <a:spcPts val="200"/>
              </a:spcBef>
              <a:buFontTx/>
              <a:buNone/>
            </a:pPr>
            <a:endParaRPr lang="es-ES" altLang="es-ES" sz="1600" b="1" dirty="0">
              <a:solidFill>
                <a:srgbClr val="E36C09"/>
              </a:solidFill>
              <a:cs typeface="Calibri" panose="020F0502020204030204" pitchFamily="34" charset="0"/>
            </a:endParaRPr>
          </a:p>
          <a:p>
            <a:pPr algn="just">
              <a:lnSpc>
                <a:spcPts val="1400"/>
              </a:lnSpc>
              <a:spcBef>
                <a:spcPts val="200"/>
              </a:spcBef>
              <a:buFontTx/>
              <a:buNone/>
            </a:pPr>
            <a:r>
              <a:rPr lang="es-ES" altLang="es-ES" sz="1400" dirty="0">
                <a:cs typeface="Calibri" panose="020F0502020204030204" pitchFamily="34" charset="0"/>
              </a:rPr>
              <a:t>Apoyo a la </a:t>
            </a:r>
            <a:r>
              <a:rPr lang="es-ES" altLang="es-ES" sz="1400" b="1" dirty="0">
                <a:solidFill>
                  <a:srgbClr val="E36C09"/>
                </a:solidFill>
                <a:cs typeface="Calibri" panose="020F0502020204030204" pitchFamily="34" charset="0"/>
              </a:rPr>
              <a:t>creación o desarrollo de estructuras</a:t>
            </a:r>
            <a:r>
              <a:rPr lang="es-ES" altLang="es-ES" sz="1400" dirty="0">
                <a:cs typeface="Calibri" panose="020F0502020204030204" pitchFamily="34" charset="0"/>
              </a:rPr>
              <a:t>, que  incorporen personal y medios necesarios para desarrollar innovaciones a partir del conocimiento “aguas arriba” que genera la investigación de los grupos. Estas innovaciones  deberán orientarse al mercado, como forma de acercar el conocimiento a la empresa.</a:t>
            </a:r>
          </a:p>
        </p:txBody>
      </p:sp>
      <p:grpSp>
        <p:nvGrpSpPr>
          <p:cNvPr id="26" name="Grupo 25"/>
          <p:cNvGrpSpPr/>
          <p:nvPr/>
        </p:nvGrpSpPr>
        <p:grpSpPr>
          <a:xfrm>
            <a:off x="289175" y="1341258"/>
            <a:ext cx="1469645" cy="3935222"/>
            <a:chOff x="345825" y="825174"/>
            <a:chExt cx="1469645" cy="3935222"/>
          </a:xfrm>
        </p:grpSpPr>
        <p:sp>
          <p:nvSpPr>
            <p:cNvPr id="27" name="object 8"/>
            <p:cNvSpPr/>
            <p:nvPr/>
          </p:nvSpPr>
          <p:spPr>
            <a:xfrm>
              <a:off x="952377" y="82517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9"/>
            <p:cNvSpPr/>
            <p:nvPr/>
          </p:nvSpPr>
          <p:spPr>
            <a:xfrm>
              <a:off x="345825" y="82517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30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10"/>
            <p:cNvSpPr/>
            <p:nvPr/>
          </p:nvSpPr>
          <p:spPr>
            <a:xfrm>
              <a:off x="647577" y="137381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11"/>
            <p:cNvSpPr/>
            <p:nvPr/>
          </p:nvSpPr>
          <p:spPr>
            <a:xfrm>
              <a:off x="647577" y="137381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12"/>
            <p:cNvSpPr/>
            <p:nvPr/>
          </p:nvSpPr>
          <p:spPr>
            <a:xfrm>
              <a:off x="1254130" y="137381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5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5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5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13"/>
            <p:cNvSpPr/>
            <p:nvPr/>
          </p:nvSpPr>
          <p:spPr>
            <a:xfrm>
              <a:off x="1254130" y="1373814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5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5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5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14"/>
            <p:cNvSpPr/>
            <p:nvPr/>
          </p:nvSpPr>
          <p:spPr>
            <a:xfrm>
              <a:off x="952377" y="1922455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0" y="140207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7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5"/>
            <p:cNvSpPr/>
            <p:nvPr/>
          </p:nvSpPr>
          <p:spPr>
            <a:xfrm>
              <a:off x="952377" y="1922455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560832" y="140207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7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16"/>
            <p:cNvSpPr/>
            <p:nvPr/>
          </p:nvSpPr>
          <p:spPr>
            <a:xfrm>
              <a:off x="345825" y="1922455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30">
                  <a:moveTo>
                    <a:pt x="280416" y="0"/>
                  </a:moveTo>
                  <a:lnTo>
                    <a:pt x="0" y="140207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7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17"/>
            <p:cNvSpPr/>
            <p:nvPr/>
          </p:nvSpPr>
          <p:spPr>
            <a:xfrm>
              <a:off x="345825" y="1922455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30">
                  <a:moveTo>
                    <a:pt x="280416" y="0"/>
                  </a:moveTo>
                  <a:lnTo>
                    <a:pt x="560832" y="140207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7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18"/>
            <p:cNvSpPr/>
            <p:nvPr/>
          </p:nvSpPr>
          <p:spPr>
            <a:xfrm>
              <a:off x="647577" y="246804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0" y="140207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7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19"/>
            <p:cNvSpPr/>
            <p:nvPr/>
          </p:nvSpPr>
          <p:spPr>
            <a:xfrm>
              <a:off x="647577" y="246804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6" y="0"/>
                  </a:moveTo>
                  <a:lnTo>
                    <a:pt x="560832" y="140207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7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20"/>
            <p:cNvSpPr/>
            <p:nvPr/>
          </p:nvSpPr>
          <p:spPr>
            <a:xfrm>
              <a:off x="1254130" y="246804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5" y="0"/>
                  </a:moveTo>
                  <a:lnTo>
                    <a:pt x="0" y="140207"/>
                  </a:lnTo>
                  <a:lnTo>
                    <a:pt x="0" y="505968"/>
                  </a:lnTo>
                  <a:lnTo>
                    <a:pt x="280415" y="646176"/>
                  </a:lnTo>
                  <a:lnTo>
                    <a:pt x="560832" y="505968"/>
                  </a:lnTo>
                  <a:lnTo>
                    <a:pt x="560832" y="140207"/>
                  </a:lnTo>
                  <a:lnTo>
                    <a:pt x="280415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21"/>
            <p:cNvSpPr/>
            <p:nvPr/>
          </p:nvSpPr>
          <p:spPr>
            <a:xfrm>
              <a:off x="1254130" y="246804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30">
                  <a:moveTo>
                    <a:pt x="280415" y="0"/>
                  </a:moveTo>
                  <a:lnTo>
                    <a:pt x="560832" y="140207"/>
                  </a:lnTo>
                  <a:lnTo>
                    <a:pt x="560832" y="505968"/>
                  </a:lnTo>
                  <a:lnTo>
                    <a:pt x="280415" y="646176"/>
                  </a:lnTo>
                  <a:lnTo>
                    <a:pt x="0" y="505968"/>
                  </a:lnTo>
                  <a:lnTo>
                    <a:pt x="0" y="140207"/>
                  </a:lnTo>
                  <a:lnTo>
                    <a:pt x="280415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22"/>
            <p:cNvSpPr/>
            <p:nvPr/>
          </p:nvSpPr>
          <p:spPr>
            <a:xfrm>
              <a:off x="952377" y="301668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23"/>
            <p:cNvSpPr/>
            <p:nvPr/>
          </p:nvSpPr>
          <p:spPr>
            <a:xfrm>
              <a:off x="952377" y="301668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24"/>
            <p:cNvSpPr/>
            <p:nvPr/>
          </p:nvSpPr>
          <p:spPr>
            <a:xfrm>
              <a:off x="345825" y="301668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25"/>
            <p:cNvSpPr/>
            <p:nvPr/>
          </p:nvSpPr>
          <p:spPr>
            <a:xfrm>
              <a:off x="345825" y="301668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26"/>
            <p:cNvSpPr/>
            <p:nvPr/>
          </p:nvSpPr>
          <p:spPr>
            <a:xfrm>
              <a:off x="647577" y="356532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27"/>
            <p:cNvSpPr/>
            <p:nvPr/>
          </p:nvSpPr>
          <p:spPr>
            <a:xfrm>
              <a:off x="647577" y="356532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28"/>
            <p:cNvSpPr/>
            <p:nvPr/>
          </p:nvSpPr>
          <p:spPr>
            <a:xfrm>
              <a:off x="1254130" y="356532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5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5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5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29"/>
            <p:cNvSpPr/>
            <p:nvPr/>
          </p:nvSpPr>
          <p:spPr>
            <a:xfrm>
              <a:off x="1254130" y="356532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5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5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5" y="0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30"/>
            <p:cNvSpPr/>
            <p:nvPr/>
          </p:nvSpPr>
          <p:spPr>
            <a:xfrm>
              <a:off x="952377" y="411396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31"/>
            <p:cNvSpPr/>
            <p:nvPr/>
          </p:nvSpPr>
          <p:spPr>
            <a:xfrm>
              <a:off x="952377" y="411396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39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32"/>
            <p:cNvSpPr/>
            <p:nvPr/>
          </p:nvSpPr>
          <p:spPr>
            <a:xfrm>
              <a:off x="345825" y="411396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29">
                  <a:moveTo>
                    <a:pt x="280416" y="0"/>
                  </a:moveTo>
                  <a:lnTo>
                    <a:pt x="0" y="140208"/>
                  </a:lnTo>
                  <a:lnTo>
                    <a:pt x="0" y="505968"/>
                  </a:lnTo>
                  <a:lnTo>
                    <a:pt x="280416" y="646176"/>
                  </a:lnTo>
                  <a:lnTo>
                    <a:pt x="560832" y="505968"/>
                  </a:lnTo>
                  <a:lnTo>
                    <a:pt x="560832" y="140208"/>
                  </a:lnTo>
                  <a:lnTo>
                    <a:pt x="280416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33"/>
            <p:cNvSpPr/>
            <p:nvPr/>
          </p:nvSpPr>
          <p:spPr>
            <a:xfrm>
              <a:off x="345825" y="4113966"/>
              <a:ext cx="561340" cy="646430"/>
            </a:xfrm>
            <a:custGeom>
              <a:avLst/>
              <a:gdLst/>
              <a:ahLst/>
              <a:cxnLst/>
              <a:rect l="l" t="t" r="r" b="b"/>
              <a:pathLst>
                <a:path w="561340" h="646429">
                  <a:moveTo>
                    <a:pt x="280416" y="0"/>
                  </a:moveTo>
                  <a:lnTo>
                    <a:pt x="560832" y="140208"/>
                  </a:lnTo>
                  <a:lnTo>
                    <a:pt x="560832" y="505968"/>
                  </a:lnTo>
                  <a:lnTo>
                    <a:pt x="280416" y="646176"/>
                  </a:lnTo>
                  <a:lnTo>
                    <a:pt x="0" y="505968"/>
                  </a:lnTo>
                  <a:lnTo>
                    <a:pt x="0" y="140208"/>
                  </a:lnTo>
                  <a:lnTo>
                    <a:pt x="280416" y="0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2"/>
          <p:cNvSpPr txBox="1">
            <a:spLocks noGrp="1"/>
          </p:cNvSpPr>
          <p:nvPr>
            <p:ph type="title"/>
          </p:nvPr>
        </p:nvSpPr>
        <p:spPr>
          <a:xfrm>
            <a:off x="252294" y="167483"/>
            <a:ext cx="10040731" cy="630923"/>
          </a:xfrm>
          <a:prstGeom prst="rect">
            <a:avLst/>
          </a:prstGeom>
        </p:spPr>
        <p:txBody>
          <a:bodyPr vert="horz" wrap="square" lIns="0" tIns="15221" rIns="0" bIns="0" rtlCol="0" anchor="t" anchorCtr="0">
            <a:spAutoFit/>
          </a:bodyPr>
          <a:lstStyle/>
          <a:p>
            <a:pPr marL="16913">
              <a:lnSpc>
                <a:spcPct val="100000"/>
              </a:lnSpc>
              <a:spcBef>
                <a:spcPts val="120"/>
              </a:spcBef>
            </a:pPr>
            <a:r>
              <a:rPr lang="es-ES" sz="2000" b="1" cap="none" spc="-20" dirty="0">
                <a:latin typeface="Calibri" panose="020F0502020204030204" pitchFamily="34" charset="0"/>
                <a:cs typeface="Calibri" panose="020F0502020204030204" pitchFamily="34" charset="0"/>
              </a:rPr>
              <a:t>1. Valorización </a:t>
            </a:r>
            <a:r>
              <a:rPr lang="es-ES" sz="2000" cap="none" spc="-7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ES" sz="2000" cap="none" spc="-20" dirty="0">
                <a:latin typeface="Calibri" panose="020F0502020204030204" pitchFamily="34" charset="0"/>
                <a:cs typeface="Calibri" panose="020F0502020204030204" pitchFamily="34" charset="0"/>
              </a:rPr>
              <a:t>transferencia de resultados de investigación</a:t>
            </a:r>
            <a:br>
              <a:rPr lang="es-ES" sz="2000" cap="none" spc="-2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000" cap="none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cap="none" spc="-7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ES" sz="2000" cap="none" spc="-13" dirty="0">
                <a:latin typeface="Calibri" panose="020F0502020204030204" pitchFamily="34" charset="0"/>
                <a:cs typeface="Calibri" panose="020F0502020204030204" pitchFamily="34" charset="0"/>
              </a:rPr>
              <a:t>las</a:t>
            </a:r>
            <a:r>
              <a:rPr lang="es-ES" sz="2000" cap="none" spc="186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cap="none" spc="-13" dirty="0">
                <a:latin typeface="Calibri" panose="020F0502020204030204" pitchFamily="34" charset="0"/>
                <a:cs typeface="Calibri" panose="020F0502020204030204" pitchFamily="34" charset="0"/>
              </a:rPr>
              <a:t>empresas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57DC2BC-A6A7-9341-6668-BCC658A6996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53" b="-2444"/>
          <a:stretch/>
        </p:blipFill>
        <p:spPr>
          <a:xfrm>
            <a:off x="8716737" y="171477"/>
            <a:ext cx="3182317" cy="2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7859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Scientific Discover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96D3ED"/>
      </a:accent1>
      <a:accent2>
        <a:srgbClr val="C7DBE1"/>
      </a:accent2>
      <a:accent3>
        <a:srgbClr val="688EBD"/>
      </a:accent3>
      <a:accent4>
        <a:srgbClr val="BCE5DD"/>
      </a:accent4>
      <a:accent5>
        <a:srgbClr val="66DDCC"/>
      </a:accent5>
      <a:accent6>
        <a:srgbClr val="E0CE61"/>
      </a:accent6>
      <a:hlink>
        <a:srgbClr val="0563C1"/>
      </a:hlink>
      <a:folHlink>
        <a:srgbClr val="954F72"/>
      </a:folHlink>
    </a:clrScheme>
    <a:fontScheme name="Custom 36">
      <a:majorFont>
        <a:latin typeface="Posterama"/>
        <a:ea typeface=""/>
        <a:cs typeface=""/>
      </a:majorFont>
      <a:minorFont>
        <a:latin typeface="Daytona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924190_TF67061901_Win32" id="{E7D0C04D-82CD-42D9-8E9D-3987317C8B8E}" vid="{53BC3342-E162-4A4D-A729-5CFF73A4B52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cientific Discovery">
    <a:dk1>
      <a:srgbClr val="000000"/>
    </a:dk1>
    <a:lt1>
      <a:srgbClr val="FFFFFF"/>
    </a:lt1>
    <a:dk2>
      <a:srgbClr val="44546A"/>
    </a:dk2>
    <a:lt2>
      <a:srgbClr val="E7E6E6"/>
    </a:lt2>
    <a:accent1>
      <a:srgbClr val="96D3ED"/>
    </a:accent1>
    <a:accent2>
      <a:srgbClr val="C7DBE1"/>
    </a:accent2>
    <a:accent3>
      <a:srgbClr val="688EBD"/>
    </a:accent3>
    <a:accent4>
      <a:srgbClr val="BCE5DD"/>
    </a:accent4>
    <a:accent5>
      <a:srgbClr val="66DDCC"/>
    </a:accent5>
    <a:accent6>
      <a:srgbClr val="E0CE61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8B3377-22F1-4153-96F0-CC2E4BE41C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5913B4-3834-412B-AE60-02BFB1EF6129}">
  <ds:schemaRefs>
    <ds:schemaRef ds:uri="http://purl.org/dc/dcmitype/"/>
    <ds:schemaRef ds:uri="230e9df3-be65-4c73-a93b-d1236ebd677e"/>
    <ds:schemaRef ds:uri="http://schemas.microsoft.com/office/2006/metadata/properties"/>
    <ds:schemaRef ds:uri="http://purl.org/dc/elements/1.1/"/>
    <ds:schemaRef ds:uri="http://purl.org/dc/terms/"/>
    <ds:schemaRef ds:uri="71af3243-3dd4-4a8d-8c0d-dd76da1f02a5"/>
    <ds:schemaRef ds:uri="http://schemas.microsoft.com/sharepoint/v3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EB2FABB-45EC-440E-B647-8CA57BA45A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6142</TotalTime>
  <Words>2686</Words>
  <Application>Microsoft Office PowerPoint</Application>
  <PresentationFormat>Panorámica</PresentationFormat>
  <Paragraphs>304</Paragraphs>
  <Slides>23</Slides>
  <Notes>20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4" baseType="lpstr">
      <vt:lpstr>Arial</vt:lpstr>
      <vt:lpstr>Calibri</vt:lpstr>
      <vt:lpstr>Courier New</vt:lpstr>
      <vt:lpstr>Daytona Condensed Light</vt:lpstr>
      <vt:lpstr>Posterama</vt:lpstr>
      <vt:lpstr>Trasandina Book</vt:lpstr>
      <vt:lpstr>Trasandina Light</vt:lpstr>
      <vt:lpstr>Trasandina Medium</vt:lpstr>
      <vt:lpstr>Trasandina Regular</vt:lpstr>
      <vt:lpstr>Tema de Office</vt:lpstr>
      <vt:lpstr>Worksheet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1. Valorización y transferencia de resultados de investigación  a las empresas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justificación</vt:lpstr>
      <vt:lpstr> novedades </vt:lpstr>
      <vt:lpstr>FEDER y otros requisitos</vt:lpstr>
      <vt:lpstr>retos </vt:lpstr>
      <vt:lpstr>Presentación de PowerPoint</vt:lpstr>
      <vt:lpstr>     STEP Plataforma de Tecnologías Estratégicas para Europa     C/2024/3209 COMUNICACIÓN DE LA COMISIÓN Nota de orientación relativa a determinadas disposiciones del Reglamento (UE) 2024/795, por el que se crea la Plataforma de Tecnologías Estratégicas para Europa (STEP)   </vt:lpstr>
      <vt:lpstr>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 I+D e innovación            empresarial</dc:title>
  <dc:creator>Francisco Javier Mínguez Pontones</dc:creator>
  <cp:lastModifiedBy>Jorge Teschendorff Cerezo</cp:lastModifiedBy>
  <cp:revision>406</cp:revision>
  <cp:lastPrinted>2025-01-27T15:55:29Z</cp:lastPrinted>
  <dcterms:created xsi:type="dcterms:W3CDTF">2022-12-21T11:48:26Z</dcterms:created>
  <dcterms:modified xsi:type="dcterms:W3CDTF">2026-01-19T12:48:20Z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