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64" r:id="rId5"/>
  </p:sldMasterIdLst>
  <p:notesMasterIdLst>
    <p:notesMasterId r:id="rId28"/>
  </p:notesMasterIdLst>
  <p:handoutMasterIdLst>
    <p:handoutMasterId r:id="rId29"/>
  </p:handoutMasterIdLst>
  <p:sldIdLst>
    <p:sldId id="332" r:id="rId6"/>
    <p:sldId id="320" r:id="rId7"/>
    <p:sldId id="323" r:id="rId8"/>
    <p:sldId id="313" r:id="rId9"/>
    <p:sldId id="314" r:id="rId10"/>
    <p:sldId id="315" r:id="rId11"/>
    <p:sldId id="321" r:id="rId12"/>
    <p:sldId id="317" r:id="rId13"/>
    <p:sldId id="326" r:id="rId14"/>
    <p:sldId id="322" r:id="rId15"/>
    <p:sldId id="324" r:id="rId16"/>
    <p:sldId id="325" r:id="rId17"/>
    <p:sldId id="327" r:id="rId18"/>
    <p:sldId id="328" r:id="rId19"/>
    <p:sldId id="329" r:id="rId20"/>
    <p:sldId id="330" r:id="rId21"/>
    <p:sldId id="331" r:id="rId22"/>
    <p:sldId id="334" r:id="rId23"/>
    <p:sldId id="338" r:id="rId24"/>
    <p:sldId id="336" r:id="rId25"/>
    <p:sldId id="337" r:id="rId26"/>
    <p:sldId id="339"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0B4C80"/>
    <a:srgbClr val="00447A"/>
    <a:srgbClr val="398389"/>
    <a:srgbClr val="303942"/>
    <a:srgbClr val="4C5974"/>
    <a:srgbClr val="6C88B7"/>
    <a:srgbClr val="2B526A"/>
    <a:srgbClr val="3984A3"/>
    <a:srgbClr val="4DA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29415-F974-954F-893C-1A5F3D0F033B}" v="25" dt="2026-01-18T20:11:28.250"/>
    <p1510:client id="{C28CA12D-2253-4E67-AD08-340BCCAB11B3}" v="28" dt="2026-01-19T06:55:30.64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1" autoAdjust="0"/>
    <p:restoredTop sz="94234" autoAdjust="0"/>
  </p:normalViewPr>
  <p:slideViewPr>
    <p:cSldViewPr snapToGrid="0">
      <p:cViewPr varScale="1">
        <p:scale>
          <a:sx n="101" d="100"/>
          <a:sy n="101" d="100"/>
        </p:scale>
        <p:origin x="1146" y="1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12"/>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aez Martinez" userId="abc4fd8a-c8c8-4a59-9cd5-71ef9bb1c855" providerId="ADAL" clId="{20983A78-41EE-49AB-B659-5C5060FB00A0}"/>
    <pc:docChg chg="undo custSel addSld delSld modSld delMainMaster">
      <pc:chgData name="Maria Saez Martinez" userId="abc4fd8a-c8c8-4a59-9cd5-71ef9bb1c855" providerId="ADAL" clId="{20983A78-41EE-49AB-B659-5C5060FB00A0}" dt="2026-01-19T06:55:30.647" v="509" actId="1076"/>
      <pc:docMkLst>
        <pc:docMk/>
      </pc:docMkLst>
      <pc:sldChg chg="addSp modSp mod">
        <pc:chgData name="Maria Saez Martinez" userId="abc4fd8a-c8c8-4a59-9cd5-71ef9bb1c855" providerId="ADAL" clId="{20983A78-41EE-49AB-B659-5C5060FB00A0}" dt="2025-12-23T10:23:33.598" v="67" actId="14100"/>
        <pc:sldMkLst>
          <pc:docMk/>
          <pc:sldMk cId="3806532415" sldId="313"/>
        </pc:sldMkLst>
        <pc:spChg chg="add mod">
          <ac:chgData name="Maria Saez Martinez" userId="abc4fd8a-c8c8-4a59-9cd5-71ef9bb1c855" providerId="ADAL" clId="{20983A78-41EE-49AB-B659-5C5060FB00A0}" dt="2025-12-23T10:23:21.794" v="11" actId="1582"/>
          <ac:spMkLst>
            <pc:docMk/>
            <pc:sldMk cId="3806532415" sldId="313"/>
            <ac:spMk id="6" creationId="{ED0B6C1A-9367-0D04-2090-4865D2AD41AC}"/>
          </ac:spMkLst>
        </pc:spChg>
        <pc:spChg chg="add mod">
          <ac:chgData name="Maria Saez Martinez" userId="abc4fd8a-c8c8-4a59-9cd5-71ef9bb1c855" providerId="ADAL" clId="{20983A78-41EE-49AB-B659-5C5060FB00A0}" dt="2025-12-23T10:23:33.598" v="67" actId="14100"/>
          <ac:spMkLst>
            <pc:docMk/>
            <pc:sldMk cId="3806532415" sldId="313"/>
            <ac:spMk id="7" creationId="{F3E7800F-2155-506C-7D54-4F8C9D3526F6}"/>
          </ac:spMkLst>
        </pc:spChg>
      </pc:sldChg>
      <pc:sldChg chg="addSp delSp modSp mod modShow modNotesTx">
        <pc:chgData name="Maria Saez Martinez" userId="abc4fd8a-c8c8-4a59-9cd5-71ef9bb1c855" providerId="ADAL" clId="{20983A78-41EE-49AB-B659-5C5060FB00A0}" dt="2026-01-13T11:41:03.435" v="364" actId="729"/>
        <pc:sldMkLst>
          <pc:docMk/>
          <pc:sldMk cId="3544061550" sldId="320"/>
        </pc:sldMkLst>
        <pc:spChg chg="add mod">
          <ac:chgData name="Maria Saez Martinez" userId="abc4fd8a-c8c8-4a59-9cd5-71ef9bb1c855" providerId="ADAL" clId="{20983A78-41EE-49AB-B659-5C5060FB00A0}" dt="2026-01-13T11:40:47.929" v="362" actId="14100"/>
          <ac:spMkLst>
            <pc:docMk/>
            <pc:sldMk cId="3544061550" sldId="320"/>
            <ac:spMk id="12" creationId="{5ADDBABE-807E-3D71-B788-871CCE676C6F}"/>
          </ac:spMkLst>
        </pc:spChg>
        <pc:spChg chg="add mod">
          <ac:chgData name="Maria Saez Martinez" userId="abc4fd8a-c8c8-4a59-9cd5-71ef9bb1c855" providerId="ADAL" clId="{20983A78-41EE-49AB-B659-5C5060FB00A0}" dt="2026-01-13T11:40:39.513" v="360" actId="1076"/>
          <ac:spMkLst>
            <pc:docMk/>
            <pc:sldMk cId="3544061550" sldId="320"/>
            <ac:spMk id="14" creationId="{6CF56ACB-9610-908B-EFC2-9CD3AEBCA3DA}"/>
          </ac:spMkLst>
        </pc:spChg>
        <pc:spChg chg="add mod">
          <ac:chgData name="Maria Saez Martinez" userId="abc4fd8a-c8c8-4a59-9cd5-71ef9bb1c855" providerId="ADAL" clId="{20983A78-41EE-49AB-B659-5C5060FB00A0}" dt="2026-01-13T11:40:44.126" v="361" actId="1076"/>
          <ac:spMkLst>
            <pc:docMk/>
            <pc:sldMk cId="3544061550" sldId="320"/>
            <ac:spMk id="15" creationId="{2225818D-1C31-8E6E-9595-727AE7D7CBE1}"/>
          </ac:spMkLst>
        </pc:spChg>
        <pc:spChg chg="add mod">
          <ac:chgData name="Maria Saez Martinez" userId="abc4fd8a-c8c8-4a59-9cd5-71ef9bb1c855" providerId="ADAL" clId="{20983A78-41EE-49AB-B659-5C5060FB00A0}" dt="2026-01-13T11:40:39.513" v="360" actId="1076"/>
          <ac:spMkLst>
            <pc:docMk/>
            <pc:sldMk cId="3544061550" sldId="320"/>
            <ac:spMk id="16" creationId="{B342665E-3AE2-32A4-B517-0326319E76D0}"/>
          </ac:spMkLst>
        </pc:spChg>
        <pc:spChg chg="add mod">
          <ac:chgData name="Maria Saez Martinez" userId="abc4fd8a-c8c8-4a59-9cd5-71ef9bb1c855" providerId="ADAL" clId="{20983A78-41EE-49AB-B659-5C5060FB00A0}" dt="2026-01-13T11:40:52.494" v="363" actId="1076"/>
          <ac:spMkLst>
            <pc:docMk/>
            <pc:sldMk cId="3544061550" sldId="320"/>
            <ac:spMk id="20" creationId="{09AEF05C-0261-4958-39BA-9CB0453635E6}"/>
          </ac:spMkLst>
        </pc:spChg>
        <pc:picChg chg="add mod">
          <ac:chgData name="Maria Saez Martinez" userId="abc4fd8a-c8c8-4a59-9cd5-71ef9bb1c855" providerId="ADAL" clId="{20983A78-41EE-49AB-B659-5C5060FB00A0}" dt="2026-01-13T11:37:34.655" v="135" actId="14100"/>
          <ac:picMkLst>
            <pc:docMk/>
            <pc:sldMk cId="3544061550" sldId="320"/>
            <ac:picMk id="9" creationId="{00B9EF9E-D177-1CD2-E316-0D1B6F481559}"/>
          </ac:picMkLst>
        </pc:picChg>
      </pc:sldChg>
      <pc:sldChg chg="modSp add del mod">
        <pc:chgData name="Maria Saez Martinez" userId="abc4fd8a-c8c8-4a59-9cd5-71ef9bb1c855" providerId="ADAL" clId="{20983A78-41EE-49AB-B659-5C5060FB00A0}" dt="2026-01-13T11:32:56.544" v="82" actId="20577"/>
        <pc:sldMkLst>
          <pc:docMk/>
          <pc:sldMk cId="1880252416" sldId="332"/>
        </pc:sldMkLst>
        <pc:spChg chg="mod">
          <ac:chgData name="Maria Saez Martinez" userId="abc4fd8a-c8c8-4a59-9cd5-71ef9bb1c855" providerId="ADAL" clId="{20983A78-41EE-49AB-B659-5C5060FB00A0}" dt="2026-01-13T11:32:56.544" v="82" actId="20577"/>
          <ac:spMkLst>
            <pc:docMk/>
            <pc:sldMk cId="1880252416" sldId="332"/>
            <ac:spMk id="10" creationId="{BEAFD8A5-DD1F-701A-3279-0E90B39EE972}"/>
          </ac:spMkLst>
        </pc:spChg>
      </pc:sldChg>
      <pc:sldChg chg="delSp add mod">
        <pc:chgData name="Maria Saez Martinez" userId="abc4fd8a-c8c8-4a59-9cd5-71ef9bb1c855" providerId="ADAL" clId="{20983A78-41EE-49AB-B659-5C5060FB00A0}" dt="2025-12-23T10:24:08.027" v="72" actId="478"/>
        <pc:sldMkLst>
          <pc:docMk/>
          <pc:sldMk cId="2992219203" sldId="333"/>
        </pc:sldMkLst>
      </pc:sldChg>
      <pc:sldChg chg="addSp delSp modSp add mod">
        <pc:chgData name="Maria Saez Martinez" userId="abc4fd8a-c8c8-4a59-9cd5-71ef9bb1c855" providerId="ADAL" clId="{20983A78-41EE-49AB-B659-5C5060FB00A0}" dt="2026-01-13T11:43:19.414" v="438" actId="1076"/>
        <pc:sldMkLst>
          <pc:docMk/>
          <pc:sldMk cId="2939773726" sldId="334"/>
        </pc:sldMkLst>
        <pc:spChg chg="mod">
          <ac:chgData name="Maria Saez Martinez" userId="abc4fd8a-c8c8-4a59-9cd5-71ef9bb1c855" providerId="ADAL" clId="{20983A78-41EE-49AB-B659-5C5060FB00A0}" dt="2026-01-13T11:43:16.136" v="436" actId="14100"/>
          <ac:spMkLst>
            <pc:docMk/>
            <pc:sldMk cId="2939773726" sldId="334"/>
            <ac:spMk id="2" creationId="{0419CADE-0D26-EAD1-BC69-BD5D0A427C53}"/>
          </ac:spMkLst>
        </pc:spChg>
        <pc:picChg chg="add mod">
          <ac:chgData name="Maria Saez Martinez" userId="abc4fd8a-c8c8-4a59-9cd5-71ef9bb1c855" providerId="ADAL" clId="{20983A78-41EE-49AB-B659-5C5060FB00A0}" dt="2026-01-13T11:43:18.045" v="437" actId="1076"/>
          <ac:picMkLst>
            <pc:docMk/>
            <pc:sldMk cId="2939773726" sldId="334"/>
            <ac:picMk id="4" creationId="{A1FED8BE-B305-C5DC-7972-138EDFA3A3BF}"/>
          </ac:picMkLst>
        </pc:picChg>
        <pc:picChg chg="add mod">
          <ac:chgData name="Maria Saez Martinez" userId="abc4fd8a-c8c8-4a59-9cd5-71ef9bb1c855" providerId="ADAL" clId="{20983A78-41EE-49AB-B659-5C5060FB00A0}" dt="2026-01-13T11:43:19.414" v="438" actId="1076"/>
          <ac:picMkLst>
            <pc:docMk/>
            <pc:sldMk cId="2939773726" sldId="334"/>
            <ac:picMk id="8" creationId="{BED06099-0550-9286-E821-14D10BDF25CA}"/>
          </ac:picMkLst>
        </pc:picChg>
      </pc:sldChg>
      <pc:sldChg chg="addSp modSp del mod">
        <pc:chgData name="Maria Saez Martinez" userId="abc4fd8a-c8c8-4a59-9cd5-71ef9bb1c855" providerId="ADAL" clId="{20983A78-41EE-49AB-B659-5C5060FB00A0}" dt="2026-01-19T06:50:29.588" v="465" actId="47"/>
        <pc:sldMkLst>
          <pc:docMk/>
          <pc:sldMk cId="2615861272" sldId="335"/>
        </pc:sldMkLst>
        <pc:picChg chg="add mod">
          <ac:chgData name="Maria Saez Martinez" userId="abc4fd8a-c8c8-4a59-9cd5-71ef9bb1c855" providerId="ADAL" clId="{20983A78-41EE-49AB-B659-5C5060FB00A0}" dt="2026-01-19T06:45:07.745" v="440" actId="1076"/>
          <ac:picMkLst>
            <pc:docMk/>
            <pc:sldMk cId="2615861272" sldId="335"/>
            <ac:picMk id="3" creationId="{20FD56C3-0138-9F33-1AD1-2B7BD2527E1E}"/>
          </ac:picMkLst>
        </pc:picChg>
      </pc:sldChg>
      <pc:sldChg chg="addSp delSp modSp mod">
        <pc:chgData name="Maria Saez Martinez" userId="abc4fd8a-c8c8-4a59-9cd5-71ef9bb1c855" providerId="ADAL" clId="{20983A78-41EE-49AB-B659-5C5060FB00A0}" dt="2026-01-19T06:55:30.647" v="509" actId="1076"/>
        <pc:sldMkLst>
          <pc:docMk/>
          <pc:sldMk cId="2328507127" sldId="336"/>
        </pc:sldMkLst>
        <pc:spChg chg="mod">
          <ac:chgData name="Maria Saez Martinez" userId="abc4fd8a-c8c8-4a59-9cd5-71ef9bb1c855" providerId="ADAL" clId="{20983A78-41EE-49AB-B659-5C5060FB00A0}" dt="2026-01-19T06:52:47.649" v="471"/>
          <ac:spMkLst>
            <pc:docMk/>
            <pc:sldMk cId="2328507127" sldId="336"/>
            <ac:spMk id="4" creationId="{6E31A4CF-AA37-B040-5BBE-5680C6247C9E}"/>
          </ac:spMkLst>
        </pc:spChg>
        <pc:spChg chg="add del">
          <ac:chgData name="Maria Saez Martinez" userId="abc4fd8a-c8c8-4a59-9cd5-71ef9bb1c855" providerId="ADAL" clId="{20983A78-41EE-49AB-B659-5C5060FB00A0}" dt="2026-01-19T06:52:51.309" v="473" actId="22"/>
          <ac:spMkLst>
            <pc:docMk/>
            <pc:sldMk cId="2328507127" sldId="336"/>
            <ac:spMk id="6" creationId="{491712CC-BB59-ADA2-DBC5-DFD3F2B5376F}"/>
          </ac:spMkLst>
        </pc:spChg>
        <pc:spChg chg="add del">
          <ac:chgData name="Maria Saez Martinez" userId="abc4fd8a-c8c8-4a59-9cd5-71ef9bb1c855" providerId="ADAL" clId="{20983A78-41EE-49AB-B659-5C5060FB00A0}" dt="2026-01-19T06:53:08.842" v="475" actId="22"/>
          <ac:spMkLst>
            <pc:docMk/>
            <pc:sldMk cId="2328507127" sldId="336"/>
            <ac:spMk id="8" creationId="{31BE1F26-DEEE-D370-A6F0-6FECB031C20F}"/>
          </ac:spMkLst>
        </pc:spChg>
        <pc:spChg chg="add">
          <ac:chgData name="Maria Saez Martinez" userId="abc4fd8a-c8c8-4a59-9cd5-71ef9bb1c855" providerId="ADAL" clId="{20983A78-41EE-49AB-B659-5C5060FB00A0}" dt="2026-01-19T06:54:53.806" v="489"/>
          <ac:spMkLst>
            <pc:docMk/>
            <pc:sldMk cId="2328507127" sldId="336"/>
            <ac:spMk id="11" creationId="{7AD9204D-FA5A-3E08-27C9-69885331F27F}"/>
          </ac:spMkLst>
        </pc:spChg>
        <pc:picChg chg="add mod">
          <ac:chgData name="Maria Saez Martinez" userId="abc4fd8a-c8c8-4a59-9cd5-71ef9bb1c855" providerId="ADAL" clId="{20983A78-41EE-49AB-B659-5C5060FB00A0}" dt="2026-01-19T06:55:08.634" v="498" actId="1076"/>
          <ac:picMkLst>
            <pc:docMk/>
            <pc:sldMk cId="2328507127" sldId="336"/>
            <ac:picMk id="3" creationId="{B354BA90-77BD-27EF-5AFD-FCC4BE105D1A}"/>
          </ac:picMkLst>
        </pc:picChg>
        <pc:picChg chg="add mod">
          <ac:chgData name="Maria Saez Martinez" userId="abc4fd8a-c8c8-4a59-9cd5-71ef9bb1c855" providerId="ADAL" clId="{20983A78-41EE-49AB-B659-5C5060FB00A0}" dt="2026-01-19T06:55:29.628" v="508" actId="1076"/>
          <ac:picMkLst>
            <pc:docMk/>
            <pc:sldMk cId="2328507127" sldId="336"/>
            <ac:picMk id="10" creationId="{584C5495-9AE8-4618-013F-58E12295E877}"/>
          </ac:picMkLst>
        </pc:picChg>
        <pc:picChg chg="add mod">
          <ac:chgData name="Maria Saez Martinez" userId="abc4fd8a-c8c8-4a59-9cd5-71ef9bb1c855" providerId="ADAL" clId="{20983A78-41EE-49AB-B659-5C5060FB00A0}" dt="2026-01-19T06:55:26.868" v="506" actId="1076"/>
          <ac:picMkLst>
            <pc:docMk/>
            <pc:sldMk cId="2328507127" sldId="336"/>
            <ac:picMk id="12" creationId="{4EB8CA08-E46B-34A9-4567-99BC3011060A}"/>
          </ac:picMkLst>
        </pc:picChg>
        <pc:picChg chg="add mod">
          <ac:chgData name="Maria Saez Martinez" userId="abc4fd8a-c8c8-4a59-9cd5-71ef9bb1c855" providerId="ADAL" clId="{20983A78-41EE-49AB-B659-5C5060FB00A0}" dt="2026-01-19T06:55:30.647" v="509" actId="1076"/>
          <ac:picMkLst>
            <pc:docMk/>
            <pc:sldMk cId="2328507127" sldId="336"/>
            <ac:picMk id="1026" creationId="{C01FB57F-1F69-01BD-168D-2C15AC4DD57A}"/>
          </ac:picMkLst>
        </pc:picChg>
        <pc:picChg chg="add mod">
          <ac:chgData name="Maria Saez Martinez" userId="abc4fd8a-c8c8-4a59-9cd5-71ef9bb1c855" providerId="ADAL" clId="{20983A78-41EE-49AB-B659-5C5060FB00A0}" dt="2026-01-19T06:55:08.981" v="499" actId="1076"/>
          <ac:picMkLst>
            <pc:docMk/>
            <pc:sldMk cId="2328507127" sldId="336"/>
            <ac:picMk id="1028" creationId="{62DEFB7A-AA38-FB92-D171-5F19AD6F211D}"/>
          </ac:picMkLst>
        </pc:picChg>
        <pc:picChg chg="add mod">
          <ac:chgData name="Maria Saez Martinez" userId="abc4fd8a-c8c8-4a59-9cd5-71ef9bb1c855" providerId="ADAL" clId="{20983A78-41EE-49AB-B659-5C5060FB00A0}" dt="2026-01-19T06:55:28.763" v="507" actId="1076"/>
          <ac:picMkLst>
            <pc:docMk/>
            <pc:sldMk cId="2328507127" sldId="336"/>
            <ac:picMk id="1032" creationId="{93AE54A4-5598-2BE4-D8BC-3D42EAFE16A4}"/>
          </ac:picMkLst>
        </pc:picChg>
      </pc:sldChg>
      <pc:sldChg chg="modSp add mod">
        <pc:chgData name="Maria Saez Martinez" userId="abc4fd8a-c8c8-4a59-9cd5-71ef9bb1c855" providerId="ADAL" clId="{20983A78-41EE-49AB-B659-5C5060FB00A0}" dt="2026-01-19T06:50:37.268" v="470" actId="20577"/>
        <pc:sldMkLst>
          <pc:docMk/>
          <pc:sldMk cId="3241140596" sldId="338"/>
        </pc:sldMkLst>
        <pc:spChg chg="mod">
          <ac:chgData name="Maria Saez Martinez" userId="abc4fd8a-c8c8-4a59-9cd5-71ef9bb1c855" providerId="ADAL" clId="{20983A78-41EE-49AB-B659-5C5060FB00A0}" dt="2026-01-19T06:50:35.653" v="468" actId="1076"/>
          <ac:spMkLst>
            <pc:docMk/>
            <pc:sldMk cId="3241140596" sldId="338"/>
            <ac:spMk id="8" creationId="{C5540188-7E0E-F0C5-87EB-0C7109B88F1D}"/>
          </ac:spMkLst>
        </pc:spChg>
        <pc:spChg chg="mod">
          <ac:chgData name="Maria Saez Martinez" userId="abc4fd8a-c8c8-4a59-9cd5-71ef9bb1c855" providerId="ADAL" clId="{20983A78-41EE-49AB-B659-5C5060FB00A0}" dt="2026-01-19T06:50:37.268" v="470" actId="20577"/>
          <ac:spMkLst>
            <pc:docMk/>
            <pc:sldMk cId="3241140596" sldId="338"/>
            <ac:spMk id="9" creationId="{A6F4879E-636B-2B31-37A6-384868E121FE}"/>
          </ac:spMkLst>
        </pc:spChg>
      </pc:sldChg>
      <pc:sldChg chg="addSp delSp modSp add del mod">
        <pc:chgData name="Maria Saez Martinez" userId="abc4fd8a-c8c8-4a59-9cd5-71ef9bb1c855" providerId="ADAL" clId="{20983A78-41EE-49AB-B659-5C5060FB00A0}" dt="2026-01-19T06:50:30.808" v="466" actId="47"/>
        <pc:sldMkLst>
          <pc:docMk/>
          <pc:sldMk cId="1432310230" sldId="339"/>
        </pc:sldMkLst>
        <pc:spChg chg="add del mod">
          <ac:chgData name="Maria Saez Martinez" userId="abc4fd8a-c8c8-4a59-9cd5-71ef9bb1c855" providerId="ADAL" clId="{20983A78-41EE-49AB-B659-5C5060FB00A0}" dt="2026-01-19T06:46:12.743" v="456" actId="478"/>
          <ac:spMkLst>
            <pc:docMk/>
            <pc:sldMk cId="1432310230" sldId="339"/>
            <ac:spMk id="4" creationId="{C62E8E8C-5BEF-4888-99E1-FAA0E3A6119F}"/>
          </ac:spMkLst>
        </pc:spChg>
        <pc:spChg chg="add del mod">
          <ac:chgData name="Maria Saez Martinez" userId="abc4fd8a-c8c8-4a59-9cd5-71ef9bb1c855" providerId="ADAL" clId="{20983A78-41EE-49AB-B659-5C5060FB00A0}" dt="2026-01-19T06:46:57.410" v="463" actId="207"/>
          <ac:spMkLst>
            <pc:docMk/>
            <pc:sldMk cId="1432310230" sldId="339"/>
            <ac:spMk id="6" creationId="{03013FF4-0AA4-A758-95D1-CDB1D500A71A}"/>
          </ac:spMkLst>
        </pc:spChg>
        <pc:spChg chg="mod">
          <ac:chgData name="Maria Saez Martinez" userId="abc4fd8a-c8c8-4a59-9cd5-71ef9bb1c855" providerId="ADAL" clId="{20983A78-41EE-49AB-B659-5C5060FB00A0}" dt="2026-01-19T06:46:57.410" v="463" actId="207"/>
          <ac:spMkLst>
            <pc:docMk/>
            <pc:sldMk cId="1432310230" sldId="339"/>
            <ac:spMk id="7" creationId="{664E2979-6CDE-9E55-7AF2-099AA7AF9DE1}"/>
          </ac:spMkLst>
        </pc:spChg>
        <pc:spChg chg="mod">
          <ac:chgData name="Maria Saez Martinez" userId="abc4fd8a-c8c8-4a59-9cd5-71ef9bb1c855" providerId="ADAL" clId="{20983A78-41EE-49AB-B659-5C5060FB00A0}" dt="2026-01-19T06:46:34.864" v="459"/>
          <ac:spMkLst>
            <pc:docMk/>
            <pc:sldMk cId="1432310230" sldId="339"/>
            <ac:spMk id="9" creationId="{F89EDB9D-F627-A8B4-47FD-CDB3FE30C01B}"/>
          </ac:spMkLst>
        </pc:spChg>
        <pc:spChg chg="mod">
          <ac:chgData name="Maria Saez Martinez" userId="abc4fd8a-c8c8-4a59-9cd5-71ef9bb1c855" providerId="ADAL" clId="{20983A78-41EE-49AB-B659-5C5060FB00A0}" dt="2026-01-19T06:46:34.864" v="459"/>
          <ac:spMkLst>
            <pc:docMk/>
            <pc:sldMk cId="1432310230" sldId="339"/>
            <ac:spMk id="11" creationId="{F2159791-E398-8903-F696-FFE52FA51F4D}"/>
          </ac:spMkLst>
        </pc:spChg>
        <pc:spChg chg="mod">
          <ac:chgData name="Maria Saez Martinez" userId="abc4fd8a-c8c8-4a59-9cd5-71ef9bb1c855" providerId="ADAL" clId="{20983A78-41EE-49AB-B659-5C5060FB00A0}" dt="2026-01-19T06:46:34.864" v="459"/>
          <ac:spMkLst>
            <pc:docMk/>
            <pc:sldMk cId="1432310230" sldId="339"/>
            <ac:spMk id="13" creationId="{0885EDC6-B786-A8C0-287C-892A6ACA53EC}"/>
          </ac:spMkLst>
        </pc:spChg>
        <pc:spChg chg="mod">
          <ac:chgData name="Maria Saez Martinez" userId="abc4fd8a-c8c8-4a59-9cd5-71ef9bb1c855" providerId="ADAL" clId="{20983A78-41EE-49AB-B659-5C5060FB00A0}" dt="2026-01-19T06:46:34.864" v="459"/>
          <ac:spMkLst>
            <pc:docMk/>
            <pc:sldMk cId="1432310230" sldId="339"/>
            <ac:spMk id="16" creationId="{6C0ACDBD-71B4-5643-360C-9BE658837488}"/>
          </ac:spMkLst>
        </pc:spChg>
        <pc:spChg chg="mod">
          <ac:chgData name="Maria Saez Martinez" userId="abc4fd8a-c8c8-4a59-9cd5-71ef9bb1c855" providerId="ADAL" clId="{20983A78-41EE-49AB-B659-5C5060FB00A0}" dt="2026-01-19T06:46:34.864" v="459"/>
          <ac:spMkLst>
            <pc:docMk/>
            <pc:sldMk cId="1432310230" sldId="339"/>
            <ac:spMk id="17" creationId="{B9D94E00-5547-9D2B-3B10-C8F4A6BF60AE}"/>
          </ac:spMkLst>
        </pc:spChg>
        <pc:spChg chg="mod">
          <ac:chgData name="Maria Saez Martinez" userId="abc4fd8a-c8c8-4a59-9cd5-71ef9bb1c855" providerId="ADAL" clId="{20983A78-41EE-49AB-B659-5C5060FB00A0}" dt="2026-01-19T06:46:34.864" v="459"/>
          <ac:spMkLst>
            <pc:docMk/>
            <pc:sldMk cId="1432310230" sldId="339"/>
            <ac:spMk id="21" creationId="{E362B80D-F037-EA4B-2B7A-C689546EA3AA}"/>
          </ac:spMkLst>
        </pc:spChg>
        <pc:spChg chg="mod">
          <ac:chgData name="Maria Saez Martinez" userId="abc4fd8a-c8c8-4a59-9cd5-71ef9bb1c855" providerId="ADAL" clId="{20983A78-41EE-49AB-B659-5C5060FB00A0}" dt="2026-01-19T06:46:34.864" v="459"/>
          <ac:spMkLst>
            <pc:docMk/>
            <pc:sldMk cId="1432310230" sldId="339"/>
            <ac:spMk id="22" creationId="{370B3821-3529-1D61-C4BB-0E95E6D9CF40}"/>
          </ac:spMkLst>
        </pc:spChg>
        <pc:spChg chg="add mod">
          <ac:chgData name="Maria Saez Martinez" userId="abc4fd8a-c8c8-4a59-9cd5-71ef9bb1c855" providerId="ADAL" clId="{20983A78-41EE-49AB-B659-5C5060FB00A0}" dt="2026-01-19T06:46:57.410" v="463" actId="207"/>
          <ac:spMkLst>
            <pc:docMk/>
            <pc:sldMk cId="1432310230" sldId="339"/>
            <ac:spMk id="24" creationId="{A4CAFDCF-C2C9-B2A9-7D1E-BE08BB15035A}"/>
          </ac:spMkLst>
        </pc:spChg>
        <pc:spChg chg="mod">
          <ac:chgData name="Maria Saez Martinez" userId="abc4fd8a-c8c8-4a59-9cd5-71ef9bb1c855" providerId="ADAL" clId="{20983A78-41EE-49AB-B659-5C5060FB00A0}" dt="2026-01-19T06:46:57.410" v="463" actId="207"/>
          <ac:spMkLst>
            <pc:docMk/>
            <pc:sldMk cId="1432310230" sldId="339"/>
            <ac:spMk id="25" creationId="{59D5F7D8-7C72-7C42-687B-2B79AE9B7F88}"/>
          </ac:spMkLst>
        </pc:spChg>
        <pc:spChg chg="add mod">
          <ac:chgData name="Maria Saez Martinez" userId="abc4fd8a-c8c8-4a59-9cd5-71ef9bb1c855" providerId="ADAL" clId="{20983A78-41EE-49AB-B659-5C5060FB00A0}" dt="2026-01-19T06:46:57.410" v="463" actId="207"/>
          <ac:spMkLst>
            <pc:docMk/>
            <pc:sldMk cId="1432310230" sldId="339"/>
            <ac:spMk id="26" creationId="{63CC73B4-97E4-6A7C-0568-EFD6DBBFA473}"/>
          </ac:spMkLst>
        </pc:spChg>
        <pc:spChg chg="add mod">
          <ac:chgData name="Maria Saez Martinez" userId="abc4fd8a-c8c8-4a59-9cd5-71ef9bb1c855" providerId="ADAL" clId="{20983A78-41EE-49AB-B659-5C5060FB00A0}" dt="2026-01-19T06:46:57.410" v="463" actId="207"/>
          <ac:spMkLst>
            <pc:docMk/>
            <pc:sldMk cId="1432310230" sldId="339"/>
            <ac:spMk id="27" creationId="{0B5FC633-8DA7-B89E-B357-B76F6A2C2647}"/>
          </ac:spMkLst>
        </pc:spChg>
        <pc:graphicFrameChg chg="del">
          <ac:chgData name="Maria Saez Martinez" userId="abc4fd8a-c8c8-4a59-9cd5-71ef9bb1c855" providerId="ADAL" clId="{20983A78-41EE-49AB-B659-5C5060FB00A0}" dt="2026-01-19T06:46:06.879" v="454" actId="478"/>
          <ac:graphicFrameMkLst>
            <pc:docMk/>
            <pc:sldMk cId="1432310230" sldId="339"/>
            <ac:graphicFrameMk id="5" creationId="{F46BC133-9367-BE7B-C1B6-C4F393B118A5}"/>
          </ac:graphicFrameMkLst>
        </pc:graphicFrameChg>
        <pc:picChg chg="add del">
          <ac:chgData name="Maria Saez Martinez" userId="abc4fd8a-c8c8-4a59-9cd5-71ef9bb1c855" providerId="ADAL" clId="{20983A78-41EE-49AB-B659-5C5060FB00A0}" dt="2026-01-19T06:46:26.636" v="458" actId="478"/>
          <ac:picMkLst>
            <pc:docMk/>
            <pc:sldMk cId="1432310230" sldId="339"/>
            <ac:picMk id="3" creationId="{D21C5170-802D-279C-A621-201586129C81}"/>
          </ac:picMkLst>
        </pc:picChg>
      </pc:sldChg>
    </pc:docChg>
  </pc:docChgLst>
  <pc:docChgLst>
    <pc:chgData name="Maria Saez Martinez" userId="abc4fd8a-c8c8-4a59-9cd5-71ef9bb1c855" providerId="ADAL" clId="{B355199E-55C0-5429-B7D7-0473AD03BB37}"/>
    <pc:docChg chg="undo custSel addSld delSld modSld">
      <pc:chgData name="Maria Saez Martinez" userId="abc4fd8a-c8c8-4a59-9cd5-71ef9bb1c855" providerId="ADAL" clId="{B355199E-55C0-5429-B7D7-0473AD03BB37}" dt="2026-01-18T20:12:58.288" v="336" actId="20577"/>
      <pc:docMkLst>
        <pc:docMk/>
      </pc:docMkLst>
      <pc:sldChg chg="modSp mod">
        <pc:chgData name="Maria Saez Martinez" userId="abc4fd8a-c8c8-4a59-9cd5-71ef9bb1c855" providerId="ADAL" clId="{B355199E-55C0-5429-B7D7-0473AD03BB37}" dt="2026-01-18T20:00:39.045" v="1" actId="20577"/>
        <pc:sldMkLst>
          <pc:docMk/>
          <pc:sldMk cId="495302385" sldId="314"/>
        </pc:sldMkLst>
        <pc:spChg chg="mod">
          <ac:chgData name="Maria Saez Martinez" userId="abc4fd8a-c8c8-4a59-9cd5-71ef9bb1c855" providerId="ADAL" clId="{B355199E-55C0-5429-B7D7-0473AD03BB37}" dt="2026-01-18T20:00:39.045" v="1" actId="20577"/>
          <ac:spMkLst>
            <pc:docMk/>
            <pc:sldMk cId="495302385" sldId="314"/>
            <ac:spMk id="7" creationId="{FF9C0708-59A7-CCF4-E739-F783B6E3C4E6}"/>
          </ac:spMkLst>
        </pc:spChg>
      </pc:sldChg>
      <pc:sldChg chg="addSp delSp modSp add mod">
        <pc:chgData name="Maria Saez Martinez" userId="abc4fd8a-c8c8-4a59-9cd5-71ef9bb1c855" providerId="ADAL" clId="{B355199E-55C0-5429-B7D7-0473AD03BB37}" dt="2026-01-18T20:12:58.288" v="336" actId="20577"/>
        <pc:sldMkLst>
          <pc:docMk/>
          <pc:sldMk cId="2615861272" sldId="335"/>
        </pc:sldMkLst>
        <pc:spChg chg="mod">
          <ac:chgData name="Maria Saez Martinez" userId="abc4fd8a-c8c8-4a59-9cd5-71ef9bb1c855" providerId="ADAL" clId="{B355199E-55C0-5429-B7D7-0473AD03BB37}" dt="2026-01-18T20:03:35.214" v="68" actId="20577"/>
          <ac:spMkLst>
            <pc:docMk/>
            <pc:sldMk cId="2615861272" sldId="335"/>
            <ac:spMk id="2" creationId="{39F25D6D-970D-C802-27A3-BFD14F4A8AE4}"/>
          </ac:spMkLst>
        </pc:spChg>
        <pc:graphicFrameChg chg="add mod">
          <ac:chgData name="Maria Saez Martinez" userId="abc4fd8a-c8c8-4a59-9cd5-71ef9bb1c855" providerId="ADAL" clId="{B355199E-55C0-5429-B7D7-0473AD03BB37}" dt="2026-01-18T20:02:56.853" v="9"/>
          <ac:graphicFrameMkLst>
            <pc:docMk/>
            <pc:sldMk cId="2615861272" sldId="335"/>
            <ac:graphicFrameMk id="3" creationId="{20DD621B-FDE0-18FB-E707-FB726EF8192C}"/>
          </ac:graphicFrameMkLst>
        </pc:graphicFrameChg>
        <pc:graphicFrameChg chg="add mod modGraphic">
          <ac:chgData name="Maria Saez Martinez" userId="abc4fd8a-c8c8-4a59-9cd5-71ef9bb1c855" providerId="ADAL" clId="{B355199E-55C0-5429-B7D7-0473AD03BB37}" dt="2026-01-18T20:12:58.288" v="336" actId="20577"/>
          <ac:graphicFrameMkLst>
            <pc:docMk/>
            <pc:sldMk cId="2615861272" sldId="335"/>
            <ac:graphicFrameMk id="5" creationId="{78DF35DC-10EF-1C10-9197-E2127E062123}"/>
          </ac:graphicFrameMkLst>
        </pc:graphicFrameChg>
        <pc:picChg chg="del">
          <ac:chgData name="Maria Saez Martinez" userId="abc4fd8a-c8c8-4a59-9cd5-71ef9bb1c855" providerId="ADAL" clId="{B355199E-55C0-5429-B7D7-0473AD03BB37}" dt="2026-01-18T20:01:56.686" v="4" actId="478"/>
          <ac:picMkLst>
            <pc:docMk/>
            <pc:sldMk cId="2615861272" sldId="335"/>
            <ac:picMk id="4" creationId="{6B978493-A23D-9D64-37D3-94BEC34CA6BC}"/>
          </ac:picMkLst>
        </pc:picChg>
        <pc:picChg chg="del">
          <ac:chgData name="Maria Saez Martinez" userId="abc4fd8a-c8c8-4a59-9cd5-71ef9bb1c855" providerId="ADAL" clId="{B355199E-55C0-5429-B7D7-0473AD03BB37}" dt="2026-01-18T20:01:57.547" v="5" actId="478"/>
          <ac:picMkLst>
            <pc:docMk/>
            <pc:sldMk cId="2615861272" sldId="335"/>
            <ac:picMk id="8" creationId="{B0C07A43-7149-F5EB-B768-B6ED6A7FF9B2}"/>
          </ac:picMkLst>
        </pc:picChg>
      </pc:sldChg>
      <pc:sldChg chg="add del">
        <pc:chgData name="Maria Saez Martinez" userId="abc4fd8a-c8c8-4a59-9cd5-71ef9bb1c855" providerId="ADAL" clId="{B355199E-55C0-5429-B7D7-0473AD03BB37}" dt="2026-01-18T20:01:50.253" v="3" actId="2696"/>
        <pc:sldMkLst>
          <pc:docMk/>
          <pc:sldMk cId="1480293820" sldId="336"/>
        </pc:sldMkLst>
      </pc:sldChg>
      <pc:sldChg chg="addSp delSp modSp add mod">
        <pc:chgData name="Maria Saez Martinez" userId="abc4fd8a-c8c8-4a59-9cd5-71ef9bb1c855" providerId="ADAL" clId="{B355199E-55C0-5429-B7D7-0473AD03BB37}" dt="2026-01-18T20:11:14.741" v="327" actId="404"/>
        <pc:sldMkLst>
          <pc:docMk/>
          <pc:sldMk cId="2328507127" sldId="336"/>
        </pc:sldMkLst>
        <pc:spChg chg="mod">
          <ac:chgData name="Maria Saez Martinez" userId="abc4fd8a-c8c8-4a59-9cd5-71ef9bb1c855" providerId="ADAL" clId="{B355199E-55C0-5429-B7D7-0473AD03BB37}" dt="2026-01-18T20:06:56.972" v="284" actId="20577"/>
          <ac:spMkLst>
            <pc:docMk/>
            <pc:sldMk cId="2328507127" sldId="336"/>
            <ac:spMk id="2" creationId="{8F0E0E19-95B8-51E5-8ABD-7C66B100AEF6}"/>
          </ac:spMkLst>
        </pc:spChg>
        <pc:spChg chg="add del mod">
          <ac:chgData name="Maria Saez Martinez" userId="abc4fd8a-c8c8-4a59-9cd5-71ef9bb1c855" providerId="ADAL" clId="{B355199E-55C0-5429-B7D7-0473AD03BB37}" dt="2026-01-18T20:06:48.253" v="266" actId="478"/>
          <ac:spMkLst>
            <pc:docMk/>
            <pc:sldMk cId="2328507127" sldId="336"/>
            <ac:spMk id="3" creationId="{6432F43E-F1BD-715D-065D-46B6A55DF571}"/>
          </ac:spMkLst>
        </pc:spChg>
        <pc:spChg chg="add mod">
          <ac:chgData name="Maria Saez Martinez" userId="abc4fd8a-c8c8-4a59-9cd5-71ef9bb1c855" providerId="ADAL" clId="{B355199E-55C0-5429-B7D7-0473AD03BB37}" dt="2026-01-18T20:11:14.741" v="327" actId="404"/>
          <ac:spMkLst>
            <pc:docMk/>
            <pc:sldMk cId="2328507127" sldId="336"/>
            <ac:spMk id="4" creationId="{6E31A4CF-AA37-B040-5BBE-5680C6247C9E}"/>
          </ac:spMkLst>
        </pc:spChg>
        <pc:graphicFrameChg chg="del">
          <ac:chgData name="Maria Saez Martinez" userId="abc4fd8a-c8c8-4a59-9cd5-71ef9bb1c855" providerId="ADAL" clId="{B355199E-55C0-5429-B7D7-0473AD03BB37}" dt="2026-01-18T20:04:10.887" v="70" actId="478"/>
          <ac:graphicFrameMkLst>
            <pc:docMk/>
            <pc:sldMk cId="2328507127" sldId="336"/>
            <ac:graphicFrameMk id="5" creationId="{5FFF67CD-AF64-1662-3A0A-B5B94D62B96B}"/>
          </ac:graphicFrameMkLst>
        </pc:graphicFrameChg>
      </pc:sldChg>
      <pc:sldChg chg="addSp delSp modSp add mod">
        <pc:chgData name="Maria Saez Martinez" userId="abc4fd8a-c8c8-4a59-9cd5-71ef9bb1c855" providerId="ADAL" clId="{B355199E-55C0-5429-B7D7-0473AD03BB37}" dt="2026-01-18T20:11:28.250" v="328" actId="478"/>
        <pc:sldMkLst>
          <pc:docMk/>
          <pc:sldMk cId="1932433455" sldId="337"/>
        </pc:sldMkLst>
        <pc:spChg chg="mod">
          <ac:chgData name="Maria Saez Martinez" userId="abc4fd8a-c8c8-4a59-9cd5-71ef9bb1c855" providerId="ADAL" clId="{B355199E-55C0-5429-B7D7-0473AD03BB37}" dt="2026-01-18T20:06:38.010" v="264" actId="20577"/>
          <ac:spMkLst>
            <pc:docMk/>
            <pc:sldMk cId="1932433455" sldId="337"/>
            <ac:spMk id="2" creationId="{FBDC6B51-D649-852D-13ED-91D48BB0E332}"/>
          </ac:spMkLst>
        </pc:spChg>
        <pc:spChg chg="del mod">
          <ac:chgData name="Maria Saez Martinez" userId="abc4fd8a-c8c8-4a59-9cd5-71ef9bb1c855" providerId="ADAL" clId="{B355199E-55C0-5429-B7D7-0473AD03BB37}" dt="2026-01-18T20:06:07.983" v="232" actId="478"/>
          <ac:spMkLst>
            <pc:docMk/>
            <pc:sldMk cId="1932433455" sldId="337"/>
            <ac:spMk id="3" creationId="{CA75E36A-7515-A08D-2608-7FBDB0C19689}"/>
          </ac:spMkLst>
        </pc:spChg>
        <pc:spChg chg="del">
          <ac:chgData name="Maria Saez Martinez" userId="abc4fd8a-c8c8-4a59-9cd5-71ef9bb1c855" providerId="ADAL" clId="{B355199E-55C0-5429-B7D7-0473AD03BB37}" dt="2026-01-18T20:06:04.314" v="230" actId="478"/>
          <ac:spMkLst>
            <pc:docMk/>
            <pc:sldMk cId="1932433455" sldId="337"/>
            <ac:spMk id="4" creationId="{AFB8F3F3-59E7-0658-C929-CF3B284ECCF4}"/>
          </ac:spMkLst>
        </pc:spChg>
        <pc:spChg chg="add del mod">
          <ac:chgData name="Maria Saez Martinez" userId="abc4fd8a-c8c8-4a59-9cd5-71ef9bb1c855" providerId="ADAL" clId="{B355199E-55C0-5429-B7D7-0473AD03BB37}" dt="2026-01-18T20:11:28.250" v="328" actId="478"/>
          <ac:spMkLst>
            <pc:docMk/>
            <pc:sldMk cId="1932433455" sldId="337"/>
            <ac:spMk id="5" creationId="{C7BF5758-F881-609F-3DF8-4D1FBE2D04A7}"/>
          </ac:spMkLst>
        </pc:spChg>
        <pc:spChg chg="add mod">
          <ac:chgData name="Maria Saez Martinez" userId="abc4fd8a-c8c8-4a59-9cd5-71ef9bb1c855" providerId="ADAL" clId="{B355199E-55C0-5429-B7D7-0473AD03BB37}" dt="2026-01-18T20:06:10.851" v="233"/>
          <ac:spMkLst>
            <pc:docMk/>
            <pc:sldMk cId="1932433455" sldId="337"/>
            <ac:spMk id="6" creationId="{BB0926C9-320E-CD7A-2DC4-EE395143D4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FC77FF3-F179-0DE3-1904-5C4F357FD6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028B965-8D8E-8D11-59A8-4C6BDA5228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8C92A3-A5F7-485C-AA34-800E7B4415C8}" type="datetimeFigureOut">
              <a:rPr lang="es-ES" smtClean="0"/>
              <a:t>19/01/2026</a:t>
            </a:fld>
            <a:endParaRPr lang="es-ES"/>
          </a:p>
        </p:txBody>
      </p:sp>
      <p:sp>
        <p:nvSpPr>
          <p:cNvPr id="4" name="Marcador de pie de página 3">
            <a:extLst>
              <a:ext uri="{FF2B5EF4-FFF2-40B4-BE49-F238E27FC236}">
                <a16:creationId xmlns:a16="http://schemas.microsoft.com/office/drawing/2014/main" id="{6CED517A-FA96-AE64-D0C8-CF90736AD5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EE55F107-F604-089C-6E32-78EE5E0BC0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70A292-3CD0-4F0D-B94E-0B48E6BDC08D}" type="slidenum">
              <a:rPr lang="es-ES" smtClean="0"/>
              <a:t>‹Nº›</a:t>
            </a:fld>
            <a:endParaRPr lang="es-ES"/>
          </a:p>
        </p:txBody>
      </p:sp>
    </p:spTree>
    <p:extLst>
      <p:ext uri="{BB962C8B-B14F-4D97-AF65-F5344CB8AC3E}">
        <p14:creationId xmlns:p14="http://schemas.microsoft.com/office/powerpoint/2010/main" val="76747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BAF53-FE9C-405B-BD5D-E416FA96327D}" type="datetimeFigureOut">
              <a:rPr lang="es-ES" smtClean="0"/>
              <a:t>19/01/2026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0F694-D04F-4E56-A49D-9ECBCE966409}" type="slidenum">
              <a:rPr lang="es-ES" smtClean="0"/>
              <a:t>‹Nº›</a:t>
            </a:fld>
            <a:endParaRPr lang="es-ES"/>
          </a:p>
        </p:txBody>
      </p:sp>
    </p:spTree>
    <p:extLst>
      <p:ext uri="{BB962C8B-B14F-4D97-AF65-F5344CB8AC3E}">
        <p14:creationId xmlns:p14="http://schemas.microsoft.com/office/powerpoint/2010/main" val="419259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0F694-D04F-4E56-A49D-9ECBCE96640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11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B58CF-1BB0-A8E0-228C-3D35DEE9C10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8F9B21-C194-B1F4-99E2-F22FDC5006F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CA561F1-8887-F713-1230-E15A51312D27}"/>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AAE68933-9582-D4DB-E0DA-263D0044E5E2}"/>
              </a:ext>
            </a:extLst>
          </p:cNvPr>
          <p:cNvSpPr>
            <a:spLocks noGrp="1"/>
          </p:cNvSpPr>
          <p:nvPr>
            <p:ph type="sldNum" sz="quarter" idx="5"/>
          </p:nvPr>
        </p:nvSpPr>
        <p:spPr/>
        <p:txBody>
          <a:bodyPr/>
          <a:lstStyle/>
          <a:p>
            <a:fld id="{7050F694-D04F-4E56-A49D-9ECBCE966409}" type="slidenum">
              <a:rPr lang="es-ES" smtClean="0"/>
              <a:t>11</a:t>
            </a:fld>
            <a:endParaRPr lang="es-ES"/>
          </a:p>
        </p:txBody>
      </p:sp>
    </p:spTree>
    <p:extLst>
      <p:ext uri="{BB962C8B-B14F-4D97-AF65-F5344CB8AC3E}">
        <p14:creationId xmlns:p14="http://schemas.microsoft.com/office/powerpoint/2010/main" val="922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BBDC-8E83-A9C1-4F2E-BB6F7B5D3E7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3275C9-9013-DCF3-0E95-0A56C2EA5EE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FF23220-6297-9523-6646-F9E4FB98B51A}"/>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5D04B6C3-7293-B448-E8C7-8966BC784626}"/>
              </a:ext>
            </a:extLst>
          </p:cNvPr>
          <p:cNvSpPr>
            <a:spLocks noGrp="1"/>
          </p:cNvSpPr>
          <p:nvPr>
            <p:ph type="sldNum" sz="quarter" idx="5"/>
          </p:nvPr>
        </p:nvSpPr>
        <p:spPr/>
        <p:txBody>
          <a:bodyPr/>
          <a:lstStyle/>
          <a:p>
            <a:fld id="{7050F694-D04F-4E56-A49D-9ECBCE966409}" type="slidenum">
              <a:rPr lang="es-ES" smtClean="0"/>
              <a:t>12</a:t>
            </a:fld>
            <a:endParaRPr lang="es-ES"/>
          </a:p>
        </p:txBody>
      </p:sp>
    </p:spTree>
    <p:extLst>
      <p:ext uri="{BB962C8B-B14F-4D97-AF65-F5344CB8AC3E}">
        <p14:creationId xmlns:p14="http://schemas.microsoft.com/office/powerpoint/2010/main" val="202204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BCCD2-01FA-B68D-4D6C-F62FDBF901A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8E69B4-C7B7-1E73-115B-DF11E038B19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1BEBD5C-07A4-7B45-A619-60F305D5F4C3}"/>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DF7E2760-7C12-287A-0650-84BFA371E208}"/>
              </a:ext>
            </a:extLst>
          </p:cNvPr>
          <p:cNvSpPr>
            <a:spLocks noGrp="1"/>
          </p:cNvSpPr>
          <p:nvPr>
            <p:ph type="sldNum" sz="quarter" idx="5"/>
          </p:nvPr>
        </p:nvSpPr>
        <p:spPr/>
        <p:txBody>
          <a:bodyPr/>
          <a:lstStyle/>
          <a:p>
            <a:fld id="{7050F694-D04F-4E56-A49D-9ECBCE966409}" type="slidenum">
              <a:rPr lang="es-ES" smtClean="0"/>
              <a:t>13</a:t>
            </a:fld>
            <a:endParaRPr lang="es-ES"/>
          </a:p>
        </p:txBody>
      </p:sp>
    </p:spTree>
    <p:extLst>
      <p:ext uri="{BB962C8B-B14F-4D97-AF65-F5344CB8AC3E}">
        <p14:creationId xmlns:p14="http://schemas.microsoft.com/office/powerpoint/2010/main" val="428372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5C2A-2043-9B26-3E1A-812E59AF30D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3EDD95-B151-CF4E-671A-AE8ABBC04A2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103205-93C7-E121-50D8-2CF2A1BC1997}"/>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8DA6F32B-71B9-290D-BF15-F935625B3DE1}"/>
              </a:ext>
            </a:extLst>
          </p:cNvPr>
          <p:cNvSpPr>
            <a:spLocks noGrp="1"/>
          </p:cNvSpPr>
          <p:nvPr>
            <p:ph type="sldNum" sz="quarter" idx="5"/>
          </p:nvPr>
        </p:nvSpPr>
        <p:spPr/>
        <p:txBody>
          <a:bodyPr/>
          <a:lstStyle/>
          <a:p>
            <a:fld id="{7050F694-D04F-4E56-A49D-9ECBCE966409}" type="slidenum">
              <a:rPr lang="es-ES" smtClean="0"/>
              <a:t>14</a:t>
            </a:fld>
            <a:endParaRPr lang="es-ES"/>
          </a:p>
        </p:txBody>
      </p:sp>
    </p:spTree>
    <p:extLst>
      <p:ext uri="{BB962C8B-B14F-4D97-AF65-F5344CB8AC3E}">
        <p14:creationId xmlns:p14="http://schemas.microsoft.com/office/powerpoint/2010/main" val="421996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2168-2007-A5C7-5819-CCDA8E33E4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D1C35A7-B4BE-60BE-DEBA-F73AD118FBB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7909197-F7C6-5535-1521-2E5233B0C390}"/>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47526BF2-103A-D817-9EF9-812A7E6C7BFA}"/>
              </a:ext>
            </a:extLst>
          </p:cNvPr>
          <p:cNvSpPr>
            <a:spLocks noGrp="1"/>
          </p:cNvSpPr>
          <p:nvPr>
            <p:ph type="sldNum" sz="quarter" idx="5"/>
          </p:nvPr>
        </p:nvSpPr>
        <p:spPr/>
        <p:txBody>
          <a:bodyPr/>
          <a:lstStyle/>
          <a:p>
            <a:fld id="{7050F694-D04F-4E56-A49D-9ECBCE966409}" type="slidenum">
              <a:rPr lang="es-ES" smtClean="0"/>
              <a:t>15</a:t>
            </a:fld>
            <a:endParaRPr lang="es-ES"/>
          </a:p>
        </p:txBody>
      </p:sp>
    </p:spTree>
    <p:extLst>
      <p:ext uri="{BB962C8B-B14F-4D97-AF65-F5344CB8AC3E}">
        <p14:creationId xmlns:p14="http://schemas.microsoft.com/office/powerpoint/2010/main" val="343242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82BC-28BA-AA97-6266-1D6DBC3CB37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0050AB-9EC7-478A-2FEA-70C1F600B6A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C4FFAC-9F6E-650D-DBD3-4490FCAB12DB}"/>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4838BC15-C9F8-5EE9-752D-148856A0E65A}"/>
              </a:ext>
            </a:extLst>
          </p:cNvPr>
          <p:cNvSpPr>
            <a:spLocks noGrp="1"/>
          </p:cNvSpPr>
          <p:nvPr>
            <p:ph type="sldNum" sz="quarter" idx="5"/>
          </p:nvPr>
        </p:nvSpPr>
        <p:spPr/>
        <p:txBody>
          <a:bodyPr/>
          <a:lstStyle/>
          <a:p>
            <a:fld id="{7050F694-D04F-4E56-A49D-9ECBCE966409}" type="slidenum">
              <a:rPr lang="es-ES" smtClean="0"/>
              <a:t>16</a:t>
            </a:fld>
            <a:endParaRPr lang="es-ES"/>
          </a:p>
        </p:txBody>
      </p:sp>
    </p:spTree>
    <p:extLst>
      <p:ext uri="{BB962C8B-B14F-4D97-AF65-F5344CB8AC3E}">
        <p14:creationId xmlns:p14="http://schemas.microsoft.com/office/powerpoint/2010/main" val="375377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62C98-C172-6BA0-CAB0-C7728E5449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92BB13-FA89-1C8E-FF1D-76C82694167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2DB7F48-05A3-D49F-19B5-293B0A7E8930}"/>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B1FB8FD9-F006-CF1A-F199-6202CAEBB2EE}"/>
              </a:ext>
            </a:extLst>
          </p:cNvPr>
          <p:cNvSpPr>
            <a:spLocks noGrp="1"/>
          </p:cNvSpPr>
          <p:nvPr>
            <p:ph type="sldNum" sz="quarter" idx="5"/>
          </p:nvPr>
        </p:nvSpPr>
        <p:spPr/>
        <p:txBody>
          <a:bodyPr/>
          <a:lstStyle/>
          <a:p>
            <a:fld id="{7050F694-D04F-4E56-A49D-9ECBCE966409}" type="slidenum">
              <a:rPr lang="es-ES" smtClean="0"/>
              <a:t>17</a:t>
            </a:fld>
            <a:endParaRPr lang="es-ES"/>
          </a:p>
        </p:txBody>
      </p:sp>
    </p:spTree>
    <p:extLst>
      <p:ext uri="{BB962C8B-B14F-4D97-AF65-F5344CB8AC3E}">
        <p14:creationId xmlns:p14="http://schemas.microsoft.com/office/powerpoint/2010/main" val="246173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41AB1-728C-BC2B-29B5-9A5004B37D3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3629839-8E5F-F830-AF5E-71F4D7A95E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B92F139-2BA4-2617-B299-66A0810B460F}"/>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12672E02-4412-C06B-3618-AE40C65509BD}"/>
              </a:ext>
            </a:extLst>
          </p:cNvPr>
          <p:cNvSpPr>
            <a:spLocks noGrp="1"/>
          </p:cNvSpPr>
          <p:nvPr>
            <p:ph type="sldNum" sz="quarter" idx="5"/>
          </p:nvPr>
        </p:nvSpPr>
        <p:spPr/>
        <p:txBody>
          <a:bodyPr/>
          <a:lstStyle/>
          <a:p>
            <a:fld id="{7050F694-D04F-4E56-A49D-9ECBCE966409}" type="slidenum">
              <a:rPr lang="es-ES" smtClean="0"/>
              <a:t>18</a:t>
            </a:fld>
            <a:endParaRPr lang="es-ES"/>
          </a:p>
        </p:txBody>
      </p:sp>
    </p:spTree>
    <p:extLst>
      <p:ext uri="{BB962C8B-B14F-4D97-AF65-F5344CB8AC3E}">
        <p14:creationId xmlns:p14="http://schemas.microsoft.com/office/powerpoint/2010/main" val="58717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7128-12CF-55A6-2CEB-692357DD9A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8693250-4B9B-FD88-1D22-4605F3FB980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23FBD4-D3E2-7EA3-E074-120BD1ECF650}"/>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E15AA4B7-91E2-6F57-6DAC-80F7BF5CE1CF}"/>
              </a:ext>
            </a:extLst>
          </p:cNvPr>
          <p:cNvSpPr>
            <a:spLocks noGrp="1"/>
          </p:cNvSpPr>
          <p:nvPr>
            <p:ph type="sldNum" sz="quarter" idx="5"/>
          </p:nvPr>
        </p:nvSpPr>
        <p:spPr/>
        <p:txBody>
          <a:bodyPr/>
          <a:lstStyle/>
          <a:p>
            <a:fld id="{7050F694-D04F-4E56-A49D-9ECBCE966409}" type="slidenum">
              <a:rPr lang="es-ES" smtClean="0"/>
              <a:t>20</a:t>
            </a:fld>
            <a:endParaRPr lang="es-ES"/>
          </a:p>
        </p:txBody>
      </p:sp>
    </p:spTree>
    <p:extLst>
      <p:ext uri="{BB962C8B-B14F-4D97-AF65-F5344CB8AC3E}">
        <p14:creationId xmlns:p14="http://schemas.microsoft.com/office/powerpoint/2010/main" val="1239642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65A3C-C44B-55CC-A493-C5312806F4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9A0431-5283-0313-27DB-A8EFB939AFF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BA7E957-35F5-D806-0A1D-50983E99BCDB}"/>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C9E5F507-B39F-9022-AA90-F45A1036AF66}"/>
              </a:ext>
            </a:extLst>
          </p:cNvPr>
          <p:cNvSpPr>
            <a:spLocks noGrp="1"/>
          </p:cNvSpPr>
          <p:nvPr>
            <p:ph type="sldNum" sz="quarter" idx="5"/>
          </p:nvPr>
        </p:nvSpPr>
        <p:spPr/>
        <p:txBody>
          <a:bodyPr/>
          <a:lstStyle/>
          <a:p>
            <a:fld id="{7050F694-D04F-4E56-A49D-9ECBCE966409}" type="slidenum">
              <a:rPr lang="es-ES" smtClean="0"/>
              <a:t>21</a:t>
            </a:fld>
            <a:endParaRPr lang="es-ES"/>
          </a:p>
        </p:txBody>
      </p:sp>
    </p:spTree>
    <p:extLst>
      <p:ext uri="{BB962C8B-B14F-4D97-AF65-F5344CB8AC3E}">
        <p14:creationId xmlns:p14="http://schemas.microsoft.com/office/powerpoint/2010/main" val="4547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A esta convocatoria está previsto que se sume otra en 2026 para Proyectos </a:t>
            </a:r>
            <a:r>
              <a:rPr lang="es-ES" sz="1200" b="0" i="0" kern="1200" dirty="0" err="1">
                <a:solidFill>
                  <a:schemeClr val="tx1"/>
                </a:solidFill>
                <a:effectLst/>
                <a:latin typeface="+mn-lt"/>
                <a:ea typeface="+mn-ea"/>
                <a:cs typeface="+mn-cs"/>
              </a:rPr>
              <a:t>Pre-comerciales</a:t>
            </a:r>
            <a:r>
              <a:rPr lang="es-ES" sz="1200" b="0" i="0" kern="1200" dirty="0">
                <a:solidFill>
                  <a:schemeClr val="tx1"/>
                </a:solidFill>
                <a:effectLst/>
                <a:latin typeface="+mn-lt"/>
                <a:ea typeface="+mn-ea"/>
                <a:cs typeface="+mn-cs"/>
              </a:rPr>
              <a:t> por 11.250.000 euros, en cumplimiento de lo aprobado por el Comité de Distribución del Fondo de Compensación </a:t>
            </a:r>
            <a:r>
              <a:rPr lang="es-ES" sz="1200" b="0" i="0" kern="1200" dirty="0" err="1">
                <a:solidFill>
                  <a:schemeClr val="tx1"/>
                </a:solidFill>
                <a:effectLst/>
                <a:latin typeface="+mn-lt"/>
                <a:ea typeface="+mn-ea"/>
                <a:cs typeface="+mn-cs"/>
              </a:rPr>
              <a:t>Interportuario</a:t>
            </a:r>
            <a:r>
              <a:rPr lang="es-ES" sz="1200" b="0" i="0" kern="1200" dirty="0">
                <a:solidFill>
                  <a:schemeClr val="tx1"/>
                </a:solidFill>
                <a:effectLst/>
                <a:latin typeface="+mn-lt"/>
                <a:ea typeface="+mn-ea"/>
                <a:cs typeface="+mn-cs"/>
              </a:rPr>
              <a:t> en su reunión de octubre.</a:t>
            </a:r>
            <a:endParaRPr lang="es-ES" sz="900" b="0" dirty="0">
              <a:solidFill>
                <a:schemeClr val="tx1"/>
              </a:solidFill>
              <a:latin typeface="+mn-lt"/>
            </a:endParaRPr>
          </a:p>
        </p:txBody>
      </p:sp>
      <p:sp>
        <p:nvSpPr>
          <p:cNvPr id="4" name="Marcador de número de diapositiva 3"/>
          <p:cNvSpPr>
            <a:spLocks noGrp="1"/>
          </p:cNvSpPr>
          <p:nvPr>
            <p:ph type="sldNum" sz="quarter" idx="5"/>
          </p:nvPr>
        </p:nvSpPr>
        <p:spPr/>
        <p:txBody>
          <a:bodyPr/>
          <a:lstStyle/>
          <a:p>
            <a:fld id="{7050F694-D04F-4E56-A49D-9ECBCE966409}" type="slidenum">
              <a:rPr lang="es-ES" smtClean="0"/>
              <a:t>2</a:t>
            </a:fld>
            <a:endParaRPr lang="es-ES"/>
          </a:p>
        </p:txBody>
      </p:sp>
    </p:spTree>
    <p:extLst>
      <p:ext uri="{BB962C8B-B14F-4D97-AF65-F5344CB8AC3E}">
        <p14:creationId xmlns:p14="http://schemas.microsoft.com/office/powerpoint/2010/main" val="1377127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D2DDF-E2AC-7502-7949-2FE53D471CD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37131F4-ECFE-48BD-C06E-327F65EE0AB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2B76518-99A3-1E75-61FF-D2DAFFD4574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71F1069-F230-1DDF-FC6C-FB89C62B3D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0F694-D04F-4E56-A49D-9ECBCE96640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79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050F694-D04F-4E56-A49D-9ECBCE966409}" type="slidenum">
              <a:rPr lang="es-ES" smtClean="0"/>
              <a:t>4</a:t>
            </a:fld>
            <a:endParaRPr lang="es-ES"/>
          </a:p>
        </p:txBody>
      </p:sp>
    </p:spTree>
    <p:extLst>
      <p:ext uri="{BB962C8B-B14F-4D97-AF65-F5344CB8AC3E}">
        <p14:creationId xmlns:p14="http://schemas.microsoft.com/office/powerpoint/2010/main" val="250779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050F694-D04F-4E56-A49D-9ECBCE966409}" type="slidenum">
              <a:rPr lang="es-ES" smtClean="0"/>
              <a:t>5</a:t>
            </a:fld>
            <a:endParaRPr lang="es-ES"/>
          </a:p>
        </p:txBody>
      </p:sp>
    </p:spTree>
    <p:extLst>
      <p:ext uri="{BB962C8B-B14F-4D97-AF65-F5344CB8AC3E}">
        <p14:creationId xmlns:p14="http://schemas.microsoft.com/office/powerpoint/2010/main" val="237182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 dirty="0"/>
          </a:p>
        </p:txBody>
      </p:sp>
      <p:sp>
        <p:nvSpPr>
          <p:cNvPr id="4" name="Marcador de número de diapositiva 3"/>
          <p:cNvSpPr>
            <a:spLocks noGrp="1"/>
          </p:cNvSpPr>
          <p:nvPr>
            <p:ph type="sldNum" sz="quarter" idx="5"/>
          </p:nvPr>
        </p:nvSpPr>
        <p:spPr/>
        <p:txBody>
          <a:bodyPr/>
          <a:lstStyle/>
          <a:p>
            <a:fld id="{7050F694-D04F-4E56-A49D-9ECBCE966409}" type="slidenum">
              <a:rPr lang="es-ES" smtClean="0"/>
              <a:t>6</a:t>
            </a:fld>
            <a:endParaRPr lang="es-ES"/>
          </a:p>
        </p:txBody>
      </p:sp>
    </p:spTree>
    <p:extLst>
      <p:ext uri="{BB962C8B-B14F-4D97-AF65-F5344CB8AC3E}">
        <p14:creationId xmlns:p14="http://schemas.microsoft.com/office/powerpoint/2010/main" val="213205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 dirty="0"/>
          </a:p>
        </p:txBody>
      </p:sp>
      <p:sp>
        <p:nvSpPr>
          <p:cNvPr id="4" name="Marcador de número de diapositiva 3"/>
          <p:cNvSpPr>
            <a:spLocks noGrp="1"/>
          </p:cNvSpPr>
          <p:nvPr>
            <p:ph type="sldNum" sz="quarter" idx="5"/>
          </p:nvPr>
        </p:nvSpPr>
        <p:spPr/>
        <p:txBody>
          <a:bodyPr/>
          <a:lstStyle/>
          <a:p>
            <a:fld id="{7050F694-D04F-4E56-A49D-9ECBCE966409}" type="slidenum">
              <a:rPr lang="es-ES" smtClean="0"/>
              <a:t>7</a:t>
            </a:fld>
            <a:endParaRPr lang="es-ES"/>
          </a:p>
        </p:txBody>
      </p:sp>
    </p:spTree>
    <p:extLst>
      <p:ext uri="{BB962C8B-B14F-4D97-AF65-F5344CB8AC3E}">
        <p14:creationId xmlns:p14="http://schemas.microsoft.com/office/powerpoint/2010/main" val="182588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507BA-EC4F-B8C1-FD8D-9A0887DD60B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9107F7B-AD7B-2B4B-6280-034E04BDB75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8DD1130-7A99-34E7-95C1-B9A091232368}"/>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49FC4989-1834-F086-BC9B-802082D46CB1}"/>
              </a:ext>
            </a:extLst>
          </p:cNvPr>
          <p:cNvSpPr>
            <a:spLocks noGrp="1"/>
          </p:cNvSpPr>
          <p:nvPr>
            <p:ph type="sldNum" sz="quarter" idx="5"/>
          </p:nvPr>
        </p:nvSpPr>
        <p:spPr/>
        <p:txBody>
          <a:bodyPr/>
          <a:lstStyle/>
          <a:p>
            <a:fld id="{7050F694-D04F-4E56-A49D-9ECBCE966409}" type="slidenum">
              <a:rPr lang="es-ES" smtClean="0"/>
              <a:t>8</a:t>
            </a:fld>
            <a:endParaRPr lang="es-ES"/>
          </a:p>
        </p:txBody>
      </p:sp>
    </p:spTree>
    <p:extLst>
      <p:ext uri="{BB962C8B-B14F-4D97-AF65-F5344CB8AC3E}">
        <p14:creationId xmlns:p14="http://schemas.microsoft.com/office/powerpoint/2010/main" val="385766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884C-867F-A2B9-91EE-7A70D797BB7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59F4F1-CAFE-1E27-39F9-972BD88838B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09C5A5F-F4A4-B095-7D1D-C1FD4397DB7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57AFC9B4-A7C7-9D74-D4E7-6A925D840585}"/>
              </a:ext>
            </a:extLst>
          </p:cNvPr>
          <p:cNvSpPr>
            <a:spLocks noGrp="1"/>
          </p:cNvSpPr>
          <p:nvPr>
            <p:ph type="sldNum" sz="quarter" idx="5"/>
          </p:nvPr>
        </p:nvSpPr>
        <p:spPr/>
        <p:txBody>
          <a:bodyPr/>
          <a:lstStyle/>
          <a:p>
            <a:fld id="{7050F694-D04F-4E56-A49D-9ECBCE966409}" type="slidenum">
              <a:rPr lang="es-ES" smtClean="0"/>
              <a:t>9</a:t>
            </a:fld>
            <a:endParaRPr lang="es-ES"/>
          </a:p>
        </p:txBody>
      </p:sp>
    </p:spTree>
    <p:extLst>
      <p:ext uri="{BB962C8B-B14F-4D97-AF65-F5344CB8AC3E}">
        <p14:creationId xmlns:p14="http://schemas.microsoft.com/office/powerpoint/2010/main" val="18984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26CE5-FC28-58FE-9D58-85C815AA4A1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2E31727-4229-AEE5-0179-BE8608E3D9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FF026B9-945E-735C-6F47-A51F2575D4BE}"/>
              </a:ext>
            </a:extLst>
          </p:cNvPr>
          <p:cNvSpPr>
            <a:spLocks noGrp="1"/>
          </p:cNvSpPr>
          <p:nvPr>
            <p:ph type="body" idx="1"/>
          </p:nvPr>
        </p:nvSpPr>
        <p:spPr/>
        <p:txBody>
          <a:bodyPr/>
          <a:lstStyle/>
          <a:p>
            <a:pPr algn="ctr"/>
            <a:endParaRPr lang="es-ES" dirty="0"/>
          </a:p>
        </p:txBody>
      </p:sp>
      <p:sp>
        <p:nvSpPr>
          <p:cNvPr id="4" name="Marcador de número de diapositiva 3">
            <a:extLst>
              <a:ext uri="{FF2B5EF4-FFF2-40B4-BE49-F238E27FC236}">
                <a16:creationId xmlns:a16="http://schemas.microsoft.com/office/drawing/2014/main" id="{36372E5D-B183-E0FB-3B43-96607D35F470}"/>
              </a:ext>
            </a:extLst>
          </p:cNvPr>
          <p:cNvSpPr>
            <a:spLocks noGrp="1"/>
          </p:cNvSpPr>
          <p:nvPr>
            <p:ph type="sldNum" sz="quarter" idx="5"/>
          </p:nvPr>
        </p:nvSpPr>
        <p:spPr/>
        <p:txBody>
          <a:bodyPr/>
          <a:lstStyle/>
          <a:p>
            <a:fld id="{7050F694-D04F-4E56-A49D-9ECBCE966409}" type="slidenum">
              <a:rPr lang="es-ES" smtClean="0"/>
              <a:t>10</a:t>
            </a:fld>
            <a:endParaRPr lang="es-ES"/>
          </a:p>
        </p:txBody>
      </p:sp>
    </p:spTree>
    <p:extLst>
      <p:ext uri="{BB962C8B-B14F-4D97-AF65-F5344CB8AC3E}">
        <p14:creationId xmlns:p14="http://schemas.microsoft.com/office/powerpoint/2010/main" val="161725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059A4-6D29-FCBB-30C0-D135E773DD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01C948-C917-594E-C70F-D3814C6FD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2BDFE8B-BC50-23ED-E2C8-5F9132294A28}"/>
              </a:ext>
            </a:extLst>
          </p:cNvPr>
          <p:cNvSpPr>
            <a:spLocks noGrp="1"/>
          </p:cNvSpPr>
          <p:nvPr>
            <p:ph type="dt" sz="half" idx="10"/>
          </p:nvPr>
        </p:nvSpPr>
        <p:spPr/>
        <p:txBody>
          <a:bodyPr/>
          <a:lstStyle/>
          <a:p>
            <a:fld id="{B9E46451-1994-104D-84B1-BD5FC8BD4B09}" type="datetimeFigureOut">
              <a:rPr lang="es-ES" smtClean="0"/>
              <a:t>19/01/2026</a:t>
            </a:fld>
            <a:endParaRPr lang="es-ES"/>
          </a:p>
        </p:txBody>
      </p:sp>
      <p:sp>
        <p:nvSpPr>
          <p:cNvPr id="5" name="Marcador de pie de página 4">
            <a:extLst>
              <a:ext uri="{FF2B5EF4-FFF2-40B4-BE49-F238E27FC236}">
                <a16:creationId xmlns:a16="http://schemas.microsoft.com/office/drawing/2014/main" id="{2799F089-C94B-A9E4-54F4-59D44FC91F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C9EA8D-CCAB-D303-7FEC-3623E34C9BA1}"/>
              </a:ext>
            </a:extLst>
          </p:cNvPr>
          <p:cNvSpPr>
            <a:spLocks noGrp="1"/>
          </p:cNvSpPr>
          <p:nvPr>
            <p:ph type="sldNum" sz="quarter" idx="12"/>
          </p:nvPr>
        </p:nvSpPr>
        <p:spPr/>
        <p:txBody>
          <a:bodyPr/>
          <a:lstStyle/>
          <a:p>
            <a:fld id="{AE2230BF-C2E6-B847-9C97-32D56B63A1FC}" type="slidenum">
              <a:rPr lang="es-ES" smtClean="0"/>
              <a:t>‹Nº›</a:t>
            </a:fld>
            <a:endParaRPr lang="es-ES"/>
          </a:p>
        </p:txBody>
      </p:sp>
    </p:spTree>
    <p:extLst>
      <p:ext uri="{BB962C8B-B14F-4D97-AF65-F5344CB8AC3E}">
        <p14:creationId xmlns:p14="http://schemas.microsoft.com/office/powerpoint/2010/main" val="213394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D1CE0-A757-B884-5273-CEA819A80A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D1F24E-71A3-D679-7EC3-4845F15FF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2949D30-4894-0EEC-4B97-B311C2AE8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444D3E-4433-8793-8DE6-3BD0BC44A522}"/>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6" name="Marcador de pie de página 5">
            <a:extLst>
              <a:ext uri="{FF2B5EF4-FFF2-40B4-BE49-F238E27FC236}">
                <a16:creationId xmlns:a16="http://schemas.microsoft.com/office/drawing/2014/main" id="{9FFC831E-1C56-6AAC-8976-D09A1F0552C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0125983-81DF-6E5E-B0BE-37DBE18FEDCD}"/>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166114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B90A5-E028-845E-E91C-B606764EB8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C48D121-F385-4BC6-1DED-89AA8AE1E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F981196-37C6-7CC9-3568-8BD7A6AC0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CF155A-72C8-B1DD-FE19-486A3983C729}"/>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6" name="Marcador de pie de página 5">
            <a:extLst>
              <a:ext uri="{FF2B5EF4-FFF2-40B4-BE49-F238E27FC236}">
                <a16:creationId xmlns:a16="http://schemas.microsoft.com/office/drawing/2014/main" id="{595D97A5-B588-D2A6-CD39-C3B2E3AF13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9D3653-8E77-E20A-C9D9-CD084B900AC7}"/>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90795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5CA3B-192E-A179-8974-F3F1B5761D0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4AEEFB-8370-242A-3322-8561B456A9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151CF8-5F45-0A1D-186D-09DA4F36D930}"/>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5" name="Marcador de pie de página 4">
            <a:extLst>
              <a:ext uri="{FF2B5EF4-FFF2-40B4-BE49-F238E27FC236}">
                <a16:creationId xmlns:a16="http://schemas.microsoft.com/office/drawing/2014/main" id="{88DB634E-6D64-BDB5-036A-1FDE00E0D0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E0AD21-9489-2733-8886-74DC7937A5FD}"/>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3146668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25ED7A-81C5-9052-08B1-ED4CBB81BF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BE51F35-A0FA-3577-2EB5-8409D216E9C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663B44-8256-1DEA-42DD-02CB3C8FFFD6}"/>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5" name="Marcador de pie de página 4">
            <a:extLst>
              <a:ext uri="{FF2B5EF4-FFF2-40B4-BE49-F238E27FC236}">
                <a16:creationId xmlns:a16="http://schemas.microsoft.com/office/drawing/2014/main" id="{2A2269A4-BD39-681B-D88B-0C2F83C3F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FF0D1B-703F-908C-6575-277730E0D46B}"/>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306528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p:cSld name="1_Título y objetos">
    <p:spTree>
      <p:nvGrpSpPr>
        <p:cNvPr id="1" name="Shape 25"/>
        <p:cNvGrpSpPr/>
        <p:nvPr/>
      </p:nvGrpSpPr>
      <p:grpSpPr>
        <a:xfrm>
          <a:off x="0" y="0"/>
          <a:ext cx="0" cy="0"/>
          <a:chOff x="0" y="0"/>
          <a:chExt cx="0" cy="0"/>
        </a:xfrm>
      </p:grpSpPr>
      <p:sp>
        <p:nvSpPr>
          <p:cNvPr id="26" name="Google Shape;26;p9"/>
          <p:cNvSpPr txBox="1">
            <a:spLocks noGrp="1"/>
          </p:cNvSpPr>
          <p:nvPr>
            <p:ph type="ctrTitle"/>
          </p:nvPr>
        </p:nvSpPr>
        <p:spPr>
          <a:xfrm>
            <a:off x="798786" y="630621"/>
            <a:ext cx="7504386" cy="113511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798786" y="2107095"/>
            <a:ext cx="10548664" cy="3982555"/>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6819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6F80F0-EF17-F2AA-9E93-50712F458F0F}"/>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3" name="Marcador de pie de página 2">
            <a:extLst>
              <a:ext uri="{FF2B5EF4-FFF2-40B4-BE49-F238E27FC236}">
                <a16:creationId xmlns:a16="http://schemas.microsoft.com/office/drawing/2014/main" id="{DA797456-5440-F17C-2360-060F065962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BEA096-F50F-F6E3-CD9B-B217AC9ACE3A}"/>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280272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37EA0-5D3E-B6E3-C1A6-A07D8A11C59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CBCBBBA-E40A-7E2D-405E-39FD77C9F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31FE433-99DF-2D63-B6BF-2F25C666870C}"/>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5" name="Marcador de pie de página 4">
            <a:extLst>
              <a:ext uri="{FF2B5EF4-FFF2-40B4-BE49-F238E27FC236}">
                <a16:creationId xmlns:a16="http://schemas.microsoft.com/office/drawing/2014/main" id="{E35B70B2-7991-2A24-3308-6CDF68B360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6C3D1E-5426-D40F-BA2D-8EDD0846C1D6}"/>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356058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F03A-D265-A5ED-6799-63F3BEC4163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311CC7-7EA0-9DB5-2EEA-BBF4F99AABE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2CA711-4FDF-709A-406F-04C044BF9F14}"/>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5" name="Marcador de pie de página 4">
            <a:extLst>
              <a:ext uri="{FF2B5EF4-FFF2-40B4-BE49-F238E27FC236}">
                <a16:creationId xmlns:a16="http://schemas.microsoft.com/office/drawing/2014/main" id="{259ED07B-4412-1957-F292-3214B4C669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AAFD99-ADA4-420C-B29B-F93C086101A7}"/>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1143859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24825-6FDC-DEB7-6904-45934C13C84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DB5662-8E05-D5B6-94EA-2C2FDCA08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30A5582-4143-0729-4888-961CFFBBACD3}"/>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5" name="Marcador de pie de página 4">
            <a:extLst>
              <a:ext uri="{FF2B5EF4-FFF2-40B4-BE49-F238E27FC236}">
                <a16:creationId xmlns:a16="http://schemas.microsoft.com/office/drawing/2014/main" id="{D4B3D4B5-1A9B-3836-E9F0-C726A87E3E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38ED95-12A8-BF05-8A8B-B00D889337E8}"/>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280241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121E71-AD95-7634-DAA9-A718B63FA82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B1812D3-5DBD-9AEF-F4B9-829C4E4705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3FB8D95-0AF2-B836-2D1B-FF6E4521C1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C3EA407-FA1D-6162-659C-9AC727949B80}"/>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6" name="Marcador de pie de página 5">
            <a:extLst>
              <a:ext uri="{FF2B5EF4-FFF2-40B4-BE49-F238E27FC236}">
                <a16:creationId xmlns:a16="http://schemas.microsoft.com/office/drawing/2014/main" id="{D5FF4523-BA80-4B44-00B0-91AFC373F6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277D4E-C700-B058-EA71-892E3F4892BC}"/>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335485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E9F69-3ED1-9E78-492C-509FDEC013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36A92-BD78-E88B-3F18-FECB1C9B1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E4EE6D-18F1-CAA3-08BE-D5E9D63340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C2D7654-ADCC-0DD7-3B1A-96EAC566E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0116073-B1E1-08FD-AC7E-2FEB358B832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42E9F5F-950C-11A9-5013-D56055F08D7B}"/>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8" name="Marcador de pie de página 7">
            <a:extLst>
              <a:ext uri="{FF2B5EF4-FFF2-40B4-BE49-F238E27FC236}">
                <a16:creationId xmlns:a16="http://schemas.microsoft.com/office/drawing/2014/main" id="{ED15D71E-F681-8E65-75B9-EE842F4417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1BF66C8-25F7-7172-C7F6-3CB08FFC4265}"/>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406912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112B8-2569-DF09-4882-F590C6831E8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259D3A0-C007-21E3-E3C7-43CB34C96C6A}"/>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4" name="Marcador de pie de página 3">
            <a:extLst>
              <a:ext uri="{FF2B5EF4-FFF2-40B4-BE49-F238E27FC236}">
                <a16:creationId xmlns:a16="http://schemas.microsoft.com/office/drawing/2014/main" id="{F76D62FB-B527-D15A-2661-081FD6F7BD7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4DD1C0-B929-D308-D83D-509959B5B155}"/>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365523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6F80F0-EF17-F2AA-9E93-50712F458F0F}"/>
              </a:ext>
            </a:extLst>
          </p:cNvPr>
          <p:cNvSpPr>
            <a:spLocks noGrp="1"/>
          </p:cNvSpPr>
          <p:nvPr>
            <p:ph type="dt" sz="half" idx="10"/>
          </p:nvPr>
        </p:nvSpPr>
        <p:spPr/>
        <p:txBody>
          <a:bodyPr/>
          <a:lstStyle/>
          <a:p>
            <a:fld id="{B1FB62F3-3662-D148-AF63-03B95BE48C08}" type="datetimeFigureOut">
              <a:rPr lang="es-ES" smtClean="0"/>
              <a:t>19/01/2026</a:t>
            </a:fld>
            <a:endParaRPr lang="es-ES"/>
          </a:p>
        </p:txBody>
      </p:sp>
      <p:sp>
        <p:nvSpPr>
          <p:cNvPr id="3" name="Marcador de pie de página 2">
            <a:extLst>
              <a:ext uri="{FF2B5EF4-FFF2-40B4-BE49-F238E27FC236}">
                <a16:creationId xmlns:a16="http://schemas.microsoft.com/office/drawing/2014/main" id="{DA797456-5440-F17C-2360-060F0659626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BEA096-F50F-F6E3-CD9B-B217AC9ACE3A}"/>
              </a:ext>
            </a:extLst>
          </p:cNvPr>
          <p:cNvSpPr>
            <a:spLocks noGrp="1"/>
          </p:cNvSpPr>
          <p:nvPr>
            <p:ph type="sldNum" sz="quarter" idx="12"/>
          </p:nvPr>
        </p:nvSpPr>
        <p:spPr/>
        <p:txBody>
          <a:bodyPr/>
          <a:lstStyle/>
          <a:p>
            <a:fld id="{D650DF1F-F5AD-3649-8BC0-5CFBE425C0FB}" type="slidenum">
              <a:rPr lang="es-ES" smtClean="0"/>
              <a:t>‹Nº›</a:t>
            </a:fld>
            <a:endParaRPr lang="es-ES"/>
          </a:p>
        </p:txBody>
      </p:sp>
    </p:spTree>
    <p:extLst>
      <p:ext uri="{BB962C8B-B14F-4D97-AF65-F5344CB8AC3E}">
        <p14:creationId xmlns:p14="http://schemas.microsoft.com/office/powerpoint/2010/main" val="2363154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BE1960-A4EA-9E77-7A86-F5817FE7F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476D87-53D9-F871-DB71-F6B53843E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26908A-58D8-CB38-2CFB-F9AE0FDB3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46451-1994-104D-84B1-BD5FC8BD4B09}" type="datetimeFigureOut">
              <a:rPr lang="es-ES" smtClean="0"/>
              <a:t>19/01/2026</a:t>
            </a:fld>
            <a:endParaRPr lang="es-ES"/>
          </a:p>
        </p:txBody>
      </p:sp>
      <p:sp>
        <p:nvSpPr>
          <p:cNvPr id="5" name="Marcador de pie de página 4">
            <a:extLst>
              <a:ext uri="{FF2B5EF4-FFF2-40B4-BE49-F238E27FC236}">
                <a16:creationId xmlns:a16="http://schemas.microsoft.com/office/drawing/2014/main" id="{A7C9EE49-08FC-7D5B-F165-0815F7570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A5D1587-18EA-3263-9C1D-FFFA093EF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230BF-C2E6-B847-9C97-32D56B63A1FC}" type="slidenum">
              <a:rPr lang="es-ES" smtClean="0"/>
              <a:t>‹Nº›</a:t>
            </a:fld>
            <a:endParaRPr lang="es-ES"/>
          </a:p>
        </p:txBody>
      </p:sp>
      <p:pic>
        <p:nvPicPr>
          <p:cNvPr id="8" name="Imagen 7" descr="Interfaz de usuario gráfica&#10;&#10;Descripción generada automáticamente con confianza media">
            <a:extLst>
              <a:ext uri="{FF2B5EF4-FFF2-40B4-BE49-F238E27FC236}">
                <a16:creationId xmlns:a16="http://schemas.microsoft.com/office/drawing/2014/main" id="{680D3B3F-68FC-124B-CD9E-6A039A4D0CFC}"/>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877EF4C7-D299-FB55-62CF-7608FC54E8A2}"/>
              </a:ext>
            </a:extLst>
          </p:cNvPr>
          <p:cNvSpPr>
            <a:spLocks noGrp="1" noRot="1" noMove="1" noResize="1" noEditPoints="1" noAdjustHandles="1" noChangeArrowheads="1" noChangeShapeType="1"/>
          </p:cNvSpPr>
          <p:nvPr userDrawn="1"/>
        </p:nvSpPr>
        <p:spPr>
          <a:xfrm>
            <a:off x="8853443" y="512748"/>
            <a:ext cx="3008120" cy="1176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Logotipo&#10;&#10;Descripción generada automáticamente">
            <a:extLst>
              <a:ext uri="{FF2B5EF4-FFF2-40B4-BE49-F238E27FC236}">
                <a16:creationId xmlns:a16="http://schemas.microsoft.com/office/drawing/2014/main" id="{E434209E-6D3A-AFA7-77FA-E02470A8E0EA}"/>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9079991" y="278891"/>
            <a:ext cx="2691387" cy="417901"/>
          </a:xfrm>
          <a:prstGeom prst="rect">
            <a:avLst/>
          </a:prstGeom>
        </p:spPr>
      </p:pic>
    </p:spTree>
    <p:extLst>
      <p:ext uri="{BB962C8B-B14F-4D97-AF65-F5344CB8AC3E}">
        <p14:creationId xmlns:p14="http://schemas.microsoft.com/office/powerpoint/2010/main" val="4248313843"/>
      </p:ext>
    </p:extLst>
  </p:cSld>
  <p:clrMap bg1="lt1" tx1="dk1" bg2="lt2" tx2="dk2" accent1="accent1" accent2="accent2" accent3="accent3" accent4="accent4" accent5="accent5" accent6="accent6" hlink="hlink" folHlink="folHlink"/>
  <p:sldLayoutIdLst>
    <p:sldLayoutId id="2147483651"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EB23BD-01EA-7FFD-81F9-A876566B441E}"/>
              </a:ext>
            </a:extLst>
          </p:cNvPr>
          <p:cNvSpPr>
            <a:spLocks noGrp="1"/>
          </p:cNvSpPr>
          <p:nvPr>
            <p:ph type="title"/>
          </p:nvPr>
        </p:nvSpPr>
        <p:spPr>
          <a:xfrm>
            <a:off x="838200" y="365126"/>
            <a:ext cx="3397469" cy="938158"/>
          </a:xfrm>
          <a:prstGeom prst="rect">
            <a:avLst/>
          </a:prstGeom>
        </p:spPr>
        <p:txBody>
          <a:bodyPr vert="horz" lIns="91440" tIns="45720" rIns="91440" bIns="45720" rtlCol="0" anchor="ctr">
            <a:normAutofit/>
          </a:bodyPr>
          <a:lstStyle/>
          <a:p>
            <a:r>
              <a:rPr lang="es-ES"/>
              <a:t>CEF2023</a:t>
            </a:r>
          </a:p>
        </p:txBody>
      </p:sp>
      <p:sp>
        <p:nvSpPr>
          <p:cNvPr id="3" name="Marcador de texto 2">
            <a:extLst>
              <a:ext uri="{FF2B5EF4-FFF2-40B4-BE49-F238E27FC236}">
                <a16:creationId xmlns:a16="http://schemas.microsoft.com/office/drawing/2014/main" id="{A9F9D8FD-3D75-EDE0-8CDD-66D088B6C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FD7D3E-6BE7-3654-ED66-8EF1A2870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B62F3-3662-D148-AF63-03B95BE48C08}" type="datetimeFigureOut">
              <a:rPr lang="es-ES" smtClean="0"/>
              <a:t>19/01/2026</a:t>
            </a:fld>
            <a:endParaRPr lang="es-ES"/>
          </a:p>
        </p:txBody>
      </p:sp>
      <p:sp>
        <p:nvSpPr>
          <p:cNvPr id="5" name="Marcador de pie de página 4">
            <a:extLst>
              <a:ext uri="{FF2B5EF4-FFF2-40B4-BE49-F238E27FC236}">
                <a16:creationId xmlns:a16="http://schemas.microsoft.com/office/drawing/2014/main" id="{4F2017BF-6F16-F9BD-9CF6-F92AF7A14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6CBA556-26C1-1C09-86FC-3E6154B8E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0DF1F-F5AD-3649-8BC0-5CFBE425C0FB}" type="slidenum">
              <a:rPr lang="es-ES" smtClean="0"/>
              <a:t>‹Nº›</a:t>
            </a:fld>
            <a:endParaRPr lang="es-ES"/>
          </a:p>
        </p:txBody>
      </p:sp>
      <p:pic>
        <p:nvPicPr>
          <p:cNvPr id="7" name="Imagen 6" descr="Logotipo&#10;&#10;Descripción generada automáticamente">
            <a:extLst>
              <a:ext uri="{FF2B5EF4-FFF2-40B4-BE49-F238E27FC236}">
                <a16:creationId xmlns:a16="http://schemas.microsoft.com/office/drawing/2014/main" id="{24098E69-5701-3899-3D7B-07039277C44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079991" y="278891"/>
            <a:ext cx="2691387" cy="417901"/>
          </a:xfrm>
          <a:prstGeom prst="rect">
            <a:avLst/>
          </a:prstGeom>
        </p:spPr>
      </p:pic>
      <p:pic>
        <p:nvPicPr>
          <p:cNvPr id="8" name="Picture 2" descr="Ports 40 - ALLREAD MACHINE LEARNING TECHNOLOGIES, S.L. realiza la  demostración piloto final del proyecto pre-comercial DISRUPCION DEL OCR  PORTUARIO, en la terminal BEST del puerto Barcelona">
            <a:extLst>
              <a:ext uri="{FF2B5EF4-FFF2-40B4-BE49-F238E27FC236}">
                <a16:creationId xmlns:a16="http://schemas.microsoft.com/office/drawing/2014/main" id="{AB9193E0-06AF-2275-7FDA-CBB8F13AEA8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813500" y="6166320"/>
            <a:ext cx="1658920" cy="54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286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slide" Target="slide4.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mailto:innovaci&#243;n@portcastello.com" TargetMode="External"/><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hyperlink" Target="mailto:innovacio@portdebarcelona.cat" TargetMode="External"/><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sv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svg"/><Relationship Id="rId10" Type="http://schemas.openxmlformats.org/officeDocument/2006/relationships/image" Target="../media/image14.sv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2.png"/><Relationship Id="rId10" Type="http://schemas.openxmlformats.org/officeDocument/2006/relationships/image" Target="../media/image16.svg"/><Relationship Id="rId19" Type="http://schemas.openxmlformats.org/officeDocument/2006/relationships/image" Target="../media/image26.png"/><Relationship Id="rId4" Type="http://schemas.openxmlformats.org/officeDocument/2006/relationships/image" Target="../media/image8.sv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6">
            <a:extLst>
              <a:ext uri="{FF2B5EF4-FFF2-40B4-BE49-F238E27FC236}">
                <a16:creationId xmlns:a16="http://schemas.microsoft.com/office/drawing/2014/main" id="{BB86485B-0649-3360-2D17-986878D66074}"/>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2192000" h="6858000">
                <a:moveTo>
                  <a:pt x="3459101" y="3126880"/>
                </a:moveTo>
                <a:lnTo>
                  <a:pt x="3500249" y="3233864"/>
                </a:lnTo>
                <a:lnTo>
                  <a:pt x="3417954" y="3233864"/>
                </a:lnTo>
                <a:close/>
                <a:moveTo>
                  <a:pt x="4911397" y="2990634"/>
                </a:moveTo>
                <a:cubicBezTo>
                  <a:pt x="4929076" y="2990634"/>
                  <a:pt x="4945687" y="2993987"/>
                  <a:pt x="4961232" y="3000692"/>
                </a:cubicBezTo>
                <a:cubicBezTo>
                  <a:pt x="4976777" y="3007398"/>
                  <a:pt x="4990341" y="3016542"/>
                  <a:pt x="5001923" y="3028124"/>
                </a:cubicBezTo>
                <a:cubicBezTo>
                  <a:pt x="5013505" y="3039707"/>
                  <a:pt x="5022649" y="3053271"/>
                  <a:pt x="5029355" y="3068815"/>
                </a:cubicBezTo>
                <a:cubicBezTo>
                  <a:pt x="5036061" y="3084360"/>
                  <a:pt x="5039413" y="3100972"/>
                  <a:pt x="5039413" y="3118650"/>
                </a:cubicBezTo>
                <a:cubicBezTo>
                  <a:pt x="5039413" y="3136329"/>
                  <a:pt x="5036061" y="3152940"/>
                  <a:pt x="5029355" y="3168485"/>
                </a:cubicBezTo>
                <a:cubicBezTo>
                  <a:pt x="5022649" y="3184030"/>
                  <a:pt x="5013505" y="3197593"/>
                  <a:pt x="5001923" y="3209176"/>
                </a:cubicBezTo>
                <a:cubicBezTo>
                  <a:pt x="4990341" y="3220758"/>
                  <a:pt x="4976777" y="3229902"/>
                  <a:pt x="4961232" y="3236608"/>
                </a:cubicBezTo>
                <a:cubicBezTo>
                  <a:pt x="4945687" y="3243313"/>
                  <a:pt x="4929076" y="3246666"/>
                  <a:pt x="4911397" y="3246666"/>
                </a:cubicBezTo>
                <a:cubicBezTo>
                  <a:pt x="4893719" y="3246666"/>
                  <a:pt x="4877107" y="3243313"/>
                  <a:pt x="4861563" y="3236608"/>
                </a:cubicBezTo>
                <a:cubicBezTo>
                  <a:pt x="4846017" y="3229902"/>
                  <a:pt x="4832454" y="3220758"/>
                  <a:pt x="4820872" y="3209176"/>
                </a:cubicBezTo>
                <a:cubicBezTo>
                  <a:pt x="4809289" y="3197593"/>
                  <a:pt x="4800145" y="3184030"/>
                  <a:pt x="4793440" y="3168485"/>
                </a:cubicBezTo>
                <a:cubicBezTo>
                  <a:pt x="4786734" y="3152940"/>
                  <a:pt x="4783381" y="3136329"/>
                  <a:pt x="4783381" y="3118650"/>
                </a:cubicBezTo>
                <a:cubicBezTo>
                  <a:pt x="4783381" y="3100972"/>
                  <a:pt x="4786734" y="3084360"/>
                  <a:pt x="4793440" y="3068815"/>
                </a:cubicBezTo>
                <a:cubicBezTo>
                  <a:pt x="4800145" y="3053271"/>
                  <a:pt x="4809289" y="3039707"/>
                  <a:pt x="4820872" y="3028124"/>
                </a:cubicBezTo>
                <a:cubicBezTo>
                  <a:pt x="4832454" y="3016542"/>
                  <a:pt x="4846017" y="3007398"/>
                  <a:pt x="4861563" y="3000692"/>
                </a:cubicBezTo>
                <a:cubicBezTo>
                  <a:pt x="4877107" y="2993987"/>
                  <a:pt x="4893719" y="2990634"/>
                  <a:pt x="4911397" y="2990634"/>
                </a:cubicBezTo>
                <a:close/>
                <a:moveTo>
                  <a:pt x="2349172" y="2990634"/>
                </a:moveTo>
                <a:cubicBezTo>
                  <a:pt x="2366851" y="2990634"/>
                  <a:pt x="2383462" y="2993987"/>
                  <a:pt x="2399007" y="3000692"/>
                </a:cubicBezTo>
                <a:cubicBezTo>
                  <a:pt x="2414552" y="3007398"/>
                  <a:pt x="2428116" y="3016542"/>
                  <a:pt x="2439698" y="3028124"/>
                </a:cubicBezTo>
                <a:cubicBezTo>
                  <a:pt x="2451280" y="3039707"/>
                  <a:pt x="2460424" y="3053271"/>
                  <a:pt x="2467130" y="3068815"/>
                </a:cubicBezTo>
                <a:cubicBezTo>
                  <a:pt x="2473835" y="3084360"/>
                  <a:pt x="2477188" y="3100972"/>
                  <a:pt x="2477188" y="3118650"/>
                </a:cubicBezTo>
                <a:cubicBezTo>
                  <a:pt x="2477188" y="3136329"/>
                  <a:pt x="2473835" y="3152940"/>
                  <a:pt x="2467130" y="3168485"/>
                </a:cubicBezTo>
                <a:cubicBezTo>
                  <a:pt x="2460424" y="3184030"/>
                  <a:pt x="2451280" y="3197593"/>
                  <a:pt x="2439698" y="3209176"/>
                </a:cubicBezTo>
                <a:cubicBezTo>
                  <a:pt x="2428116" y="3220758"/>
                  <a:pt x="2414552" y="3229902"/>
                  <a:pt x="2399007" y="3236608"/>
                </a:cubicBezTo>
                <a:cubicBezTo>
                  <a:pt x="2383462" y="3243313"/>
                  <a:pt x="2366851" y="3246666"/>
                  <a:pt x="2349172" y="3246666"/>
                </a:cubicBezTo>
                <a:cubicBezTo>
                  <a:pt x="2331494" y="3246666"/>
                  <a:pt x="2314882" y="3243313"/>
                  <a:pt x="2299338" y="3236608"/>
                </a:cubicBezTo>
                <a:cubicBezTo>
                  <a:pt x="2283793" y="3229902"/>
                  <a:pt x="2270229" y="3220758"/>
                  <a:pt x="2258647" y="3209176"/>
                </a:cubicBezTo>
                <a:cubicBezTo>
                  <a:pt x="2247064" y="3197593"/>
                  <a:pt x="2237920" y="3184030"/>
                  <a:pt x="2231215" y="3168485"/>
                </a:cubicBezTo>
                <a:cubicBezTo>
                  <a:pt x="2224509" y="3152940"/>
                  <a:pt x="2221156" y="3136329"/>
                  <a:pt x="2221156" y="3118650"/>
                </a:cubicBezTo>
                <a:cubicBezTo>
                  <a:pt x="2221156" y="3100972"/>
                  <a:pt x="2224509" y="3084360"/>
                  <a:pt x="2231215" y="3068815"/>
                </a:cubicBezTo>
                <a:cubicBezTo>
                  <a:pt x="2237920" y="3053271"/>
                  <a:pt x="2247064" y="3039707"/>
                  <a:pt x="2258647" y="3028124"/>
                </a:cubicBezTo>
                <a:cubicBezTo>
                  <a:pt x="2270229" y="3016542"/>
                  <a:pt x="2283793" y="3007398"/>
                  <a:pt x="2299338" y="3000692"/>
                </a:cubicBezTo>
                <a:cubicBezTo>
                  <a:pt x="2314882" y="2993987"/>
                  <a:pt x="2331494" y="2990634"/>
                  <a:pt x="2349172" y="2990634"/>
                </a:cubicBezTo>
                <a:close/>
                <a:moveTo>
                  <a:pt x="5281348" y="2813240"/>
                </a:moveTo>
                <a:lnTo>
                  <a:pt x="5281348" y="3423145"/>
                </a:lnTo>
                <a:lnTo>
                  <a:pt x="5472458" y="3423145"/>
                </a:lnTo>
                <a:lnTo>
                  <a:pt x="5472458" y="3189059"/>
                </a:lnTo>
                <a:lnTo>
                  <a:pt x="5639793" y="3423145"/>
                </a:lnTo>
                <a:lnTo>
                  <a:pt x="5800727" y="3423145"/>
                </a:lnTo>
                <a:lnTo>
                  <a:pt x="5800727" y="2813240"/>
                </a:lnTo>
                <a:lnTo>
                  <a:pt x="5609618" y="2813240"/>
                </a:lnTo>
                <a:lnTo>
                  <a:pt x="5609618" y="3048241"/>
                </a:lnTo>
                <a:lnTo>
                  <a:pt x="5441369" y="2813240"/>
                </a:lnTo>
                <a:close/>
                <a:moveTo>
                  <a:pt x="4338374" y="2813240"/>
                </a:moveTo>
                <a:lnTo>
                  <a:pt x="4338374" y="3423145"/>
                </a:lnTo>
                <a:lnTo>
                  <a:pt x="4545028" y="3423145"/>
                </a:lnTo>
                <a:lnTo>
                  <a:pt x="4545028" y="2813240"/>
                </a:lnTo>
                <a:close/>
                <a:moveTo>
                  <a:pt x="3385949" y="2813240"/>
                </a:moveTo>
                <a:lnTo>
                  <a:pt x="3154606" y="3423145"/>
                </a:lnTo>
                <a:lnTo>
                  <a:pt x="3346630" y="3423145"/>
                </a:lnTo>
                <a:lnTo>
                  <a:pt x="3366747" y="3368281"/>
                </a:lnTo>
                <a:lnTo>
                  <a:pt x="3551456" y="3368281"/>
                </a:lnTo>
                <a:lnTo>
                  <a:pt x="3571573" y="3423145"/>
                </a:lnTo>
                <a:lnTo>
                  <a:pt x="3763597" y="3423145"/>
                </a:lnTo>
                <a:lnTo>
                  <a:pt x="3532254" y="2813240"/>
                </a:lnTo>
                <a:close/>
                <a:moveTo>
                  <a:pt x="2668832" y="2813240"/>
                </a:moveTo>
                <a:lnTo>
                  <a:pt x="2906575" y="3423145"/>
                </a:lnTo>
                <a:lnTo>
                  <a:pt x="3064767" y="3423145"/>
                </a:lnTo>
                <a:lnTo>
                  <a:pt x="3302511" y="2813240"/>
                </a:lnTo>
                <a:lnTo>
                  <a:pt x="3089455" y="2813240"/>
                </a:lnTo>
                <a:lnTo>
                  <a:pt x="2985214" y="3078417"/>
                </a:lnTo>
                <a:lnTo>
                  <a:pt x="2881887" y="2813240"/>
                </a:lnTo>
                <a:close/>
                <a:moveTo>
                  <a:pt x="1461823" y="2813240"/>
                </a:moveTo>
                <a:lnTo>
                  <a:pt x="1461823" y="3423145"/>
                </a:lnTo>
                <a:lnTo>
                  <a:pt x="1652933" y="3423145"/>
                </a:lnTo>
                <a:lnTo>
                  <a:pt x="1652933" y="3189059"/>
                </a:lnTo>
                <a:lnTo>
                  <a:pt x="1820268" y="3423145"/>
                </a:lnTo>
                <a:lnTo>
                  <a:pt x="1981203" y="3423145"/>
                </a:lnTo>
                <a:lnTo>
                  <a:pt x="1981203" y="2813240"/>
                </a:lnTo>
                <a:lnTo>
                  <a:pt x="1790093" y="2813240"/>
                </a:lnTo>
                <a:lnTo>
                  <a:pt x="1790093" y="3048241"/>
                </a:lnTo>
                <a:lnTo>
                  <a:pt x="1621843" y="2813240"/>
                </a:lnTo>
                <a:close/>
                <a:moveTo>
                  <a:pt x="880798" y="2813240"/>
                </a:moveTo>
                <a:lnTo>
                  <a:pt x="880798" y="3423145"/>
                </a:lnTo>
                <a:lnTo>
                  <a:pt x="1071908" y="3423145"/>
                </a:lnTo>
                <a:lnTo>
                  <a:pt x="1071908" y="3189059"/>
                </a:lnTo>
                <a:lnTo>
                  <a:pt x="1239243" y="3423145"/>
                </a:lnTo>
                <a:lnTo>
                  <a:pt x="1400177" y="3423145"/>
                </a:lnTo>
                <a:lnTo>
                  <a:pt x="1400177" y="2813240"/>
                </a:lnTo>
                <a:lnTo>
                  <a:pt x="1209068" y="2813240"/>
                </a:lnTo>
                <a:lnTo>
                  <a:pt x="1209068" y="3048241"/>
                </a:lnTo>
                <a:lnTo>
                  <a:pt x="1040818" y="2813240"/>
                </a:lnTo>
                <a:close/>
                <a:moveTo>
                  <a:pt x="614098" y="2813240"/>
                </a:moveTo>
                <a:lnTo>
                  <a:pt x="614098" y="3423145"/>
                </a:lnTo>
                <a:lnTo>
                  <a:pt x="820753" y="3423145"/>
                </a:lnTo>
                <a:lnTo>
                  <a:pt x="820753" y="2813240"/>
                </a:lnTo>
                <a:close/>
                <a:moveTo>
                  <a:pt x="4911397" y="2798610"/>
                </a:moveTo>
                <a:cubicBezTo>
                  <a:pt x="4867506" y="2798610"/>
                  <a:pt x="4826053" y="2806992"/>
                  <a:pt x="4787039" y="2823756"/>
                </a:cubicBezTo>
                <a:cubicBezTo>
                  <a:pt x="4748024" y="2840520"/>
                  <a:pt x="4714039" y="2863380"/>
                  <a:pt x="4685083" y="2892336"/>
                </a:cubicBezTo>
                <a:cubicBezTo>
                  <a:pt x="4656127" y="2921292"/>
                  <a:pt x="4633267" y="2955277"/>
                  <a:pt x="4616503" y="2994292"/>
                </a:cubicBezTo>
                <a:cubicBezTo>
                  <a:pt x="4599739" y="3033306"/>
                  <a:pt x="4591357" y="3074759"/>
                  <a:pt x="4591357" y="3118650"/>
                </a:cubicBezTo>
                <a:cubicBezTo>
                  <a:pt x="4591357" y="3162541"/>
                  <a:pt x="4599739" y="3203994"/>
                  <a:pt x="4616503" y="3243008"/>
                </a:cubicBezTo>
                <a:cubicBezTo>
                  <a:pt x="4633267" y="3282023"/>
                  <a:pt x="4656127" y="3316008"/>
                  <a:pt x="4685083" y="3344964"/>
                </a:cubicBezTo>
                <a:cubicBezTo>
                  <a:pt x="4714039" y="3373920"/>
                  <a:pt x="4748024" y="3396780"/>
                  <a:pt x="4787039" y="3413544"/>
                </a:cubicBezTo>
                <a:cubicBezTo>
                  <a:pt x="4826053" y="3430308"/>
                  <a:pt x="4867506" y="3438690"/>
                  <a:pt x="4911397" y="3438690"/>
                </a:cubicBezTo>
                <a:cubicBezTo>
                  <a:pt x="4955288" y="3438690"/>
                  <a:pt x="4996741" y="3430308"/>
                  <a:pt x="5035756" y="3413544"/>
                </a:cubicBezTo>
                <a:cubicBezTo>
                  <a:pt x="5074770" y="3396780"/>
                  <a:pt x="5108755" y="3373920"/>
                  <a:pt x="5137711" y="3344964"/>
                </a:cubicBezTo>
                <a:cubicBezTo>
                  <a:pt x="5166667" y="3316008"/>
                  <a:pt x="5189527" y="3282023"/>
                  <a:pt x="5206291" y="3243008"/>
                </a:cubicBezTo>
                <a:cubicBezTo>
                  <a:pt x="5223055" y="3203994"/>
                  <a:pt x="5231437" y="3162541"/>
                  <a:pt x="5231437" y="3118650"/>
                </a:cubicBezTo>
                <a:cubicBezTo>
                  <a:pt x="5231437" y="3074759"/>
                  <a:pt x="5223055" y="3033306"/>
                  <a:pt x="5206291" y="2994292"/>
                </a:cubicBezTo>
                <a:cubicBezTo>
                  <a:pt x="5189527" y="2955277"/>
                  <a:pt x="5166667" y="2921292"/>
                  <a:pt x="5137711" y="2892336"/>
                </a:cubicBezTo>
                <a:cubicBezTo>
                  <a:pt x="5108755" y="2863380"/>
                  <a:pt x="5074770" y="2840520"/>
                  <a:pt x="5035756" y="2823756"/>
                </a:cubicBezTo>
                <a:cubicBezTo>
                  <a:pt x="4996741" y="2806992"/>
                  <a:pt x="4955288" y="2798610"/>
                  <a:pt x="4911397" y="2798610"/>
                </a:cubicBezTo>
                <a:close/>
                <a:moveTo>
                  <a:pt x="4084551" y="2798610"/>
                </a:moveTo>
                <a:cubicBezTo>
                  <a:pt x="4040660" y="2798610"/>
                  <a:pt x="3999207" y="2806078"/>
                  <a:pt x="3960193" y="2821013"/>
                </a:cubicBezTo>
                <a:cubicBezTo>
                  <a:pt x="3921178" y="2835948"/>
                  <a:pt x="3887040" y="2857436"/>
                  <a:pt x="3857780" y="2885478"/>
                </a:cubicBezTo>
                <a:cubicBezTo>
                  <a:pt x="3828519" y="2913520"/>
                  <a:pt x="3805354" y="2947200"/>
                  <a:pt x="3788286" y="2986519"/>
                </a:cubicBezTo>
                <a:cubicBezTo>
                  <a:pt x="3771217" y="3025838"/>
                  <a:pt x="3762682" y="3069882"/>
                  <a:pt x="3762682" y="3118650"/>
                </a:cubicBezTo>
                <a:cubicBezTo>
                  <a:pt x="3762682" y="3166199"/>
                  <a:pt x="3770912" y="3209633"/>
                  <a:pt x="3787371" y="3248952"/>
                </a:cubicBezTo>
                <a:cubicBezTo>
                  <a:pt x="3803830" y="3288271"/>
                  <a:pt x="3826690" y="3321952"/>
                  <a:pt x="3855951" y="3349993"/>
                </a:cubicBezTo>
                <a:cubicBezTo>
                  <a:pt x="3885212" y="3378035"/>
                  <a:pt x="3919959" y="3399828"/>
                  <a:pt x="3960193" y="3415373"/>
                </a:cubicBezTo>
                <a:cubicBezTo>
                  <a:pt x="4000426" y="3430918"/>
                  <a:pt x="4044317" y="3438690"/>
                  <a:pt x="4091866" y="3438690"/>
                </a:cubicBezTo>
                <a:cubicBezTo>
                  <a:pt x="4127223" y="3438690"/>
                  <a:pt x="4158617" y="3435032"/>
                  <a:pt x="4186049" y="3427717"/>
                </a:cubicBezTo>
                <a:cubicBezTo>
                  <a:pt x="4213481" y="3420402"/>
                  <a:pt x="4236951" y="3412477"/>
                  <a:pt x="4256458" y="3403943"/>
                </a:cubicBezTo>
                <a:cubicBezTo>
                  <a:pt x="4279013" y="3393580"/>
                  <a:pt x="4298520" y="3381693"/>
                  <a:pt x="4314980" y="3368281"/>
                </a:cubicBezTo>
                <a:lnTo>
                  <a:pt x="4218968" y="3199117"/>
                </a:lnTo>
                <a:cubicBezTo>
                  <a:pt x="4209823" y="3208261"/>
                  <a:pt x="4199155" y="3216186"/>
                  <a:pt x="4186964" y="3222892"/>
                </a:cubicBezTo>
                <a:cubicBezTo>
                  <a:pt x="4176601" y="3228988"/>
                  <a:pt x="4163799" y="3234474"/>
                  <a:pt x="4148559" y="3239351"/>
                </a:cubicBezTo>
                <a:cubicBezTo>
                  <a:pt x="4133319" y="3244228"/>
                  <a:pt x="4115945" y="3246666"/>
                  <a:pt x="4096438" y="3246666"/>
                </a:cubicBezTo>
                <a:cubicBezTo>
                  <a:pt x="4076931" y="3246666"/>
                  <a:pt x="4058948" y="3243313"/>
                  <a:pt x="4042488" y="3236608"/>
                </a:cubicBezTo>
                <a:cubicBezTo>
                  <a:pt x="4026030" y="3229902"/>
                  <a:pt x="4011704" y="3220758"/>
                  <a:pt x="3999512" y="3209176"/>
                </a:cubicBezTo>
                <a:cubicBezTo>
                  <a:pt x="3987320" y="3197593"/>
                  <a:pt x="3977719" y="3184030"/>
                  <a:pt x="3970708" y="3168485"/>
                </a:cubicBezTo>
                <a:cubicBezTo>
                  <a:pt x="3963698" y="3152940"/>
                  <a:pt x="3960193" y="3136329"/>
                  <a:pt x="3960193" y="3118650"/>
                </a:cubicBezTo>
                <a:cubicBezTo>
                  <a:pt x="3960193" y="3100972"/>
                  <a:pt x="3963545" y="3084360"/>
                  <a:pt x="3970251" y="3068815"/>
                </a:cubicBezTo>
                <a:cubicBezTo>
                  <a:pt x="3976956" y="3053271"/>
                  <a:pt x="3986253" y="3039707"/>
                  <a:pt x="3998140" y="3028124"/>
                </a:cubicBezTo>
                <a:cubicBezTo>
                  <a:pt x="4010027" y="3016542"/>
                  <a:pt x="4023895" y="3007398"/>
                  <a:pt x="4039746" y="3000692"/>
                </a:cubicBezTo>
                <a:cubicBezTo>
                  <a:pt x="4055595" y="2993987"/>
                  <a:pt x="4072969" y="2990634"/>
                  <a:pt x="4091866" y="2990634"/>
                </a:cubicBezTo>
                <a:cubicBezTo>
                  <a:pt x="4110154" y="2990634"/>
                  <a:pt x="4126461" y="2992920"/>
                  <a:pt x="4140787" y="2997492"/>
                </a:cubicBezTo>
                <a:cubicBezTo>
                  <a:pt x="4155112" y="3002064"/>
                  <a:pt x="4167457" y="3006789"/>
                  <a:pt x="4177820" y="3011665"/>
                </a:cubicBezTo>
                <a:cubicBezTo>
                  <a:pt x="4189402" y="3018371"/>
                  <a:pt x="4200070" y="3025381"/>
                  <a:pt x="4209824" y="3032696"/>
                </a:cubicBezTo>
                <a:lnTo>
                  <a:pt x="4305836" y="2863532"/>
                </a:lnTo>
                <a:cubicBezTo>
                  <a:pt x="4289377" y="2851950"/>
                  <a:pt x="4269869" y="2841282"/>
                  <a:pt x="4247314" y="2831528"/>
                </a:cubicBezTo>
                <a:cubicBezTo>
                  <a:pt x="4227807" y="2822994"/>
                  <a:pt x="4204490" y="2815374"/>
                  <a:pt x="4177363" y="2808668"/>
                </a:cubicBezTo>
                <a:cubicBezTo>
                  <a:pt x="4150235" y="2801963"/>
                  <a:pt x="4119298" y="2798610"/>
                  <a:pt x="4084551" y="2798610"/>
                </a:cubicBezTo>
                <a:close/>
                <a:moveTo>
                  <a:pt x="2349172" y="2798610"/>
                </a:moveTo>
                <a:cubicBezTo>
                  <a:pt x="2305281" y="2798610"/>
                  <a:pt x="2263828" y="2806992"/>
                  <a:pt x="2224814" y="2823756"/>
                </a:cubicBezTo>
                <a:cubicBezTo>
                  <a:pt x="2185799" y="2840520"/>
                  <a:pt x="2151814" y="2863380"/>
                  <a:pt x="2122858" y="2892336"/>
                </a:cubicBezTo>
                <a:cubicBezTo>
                  <a:pt x="2093902" y="2921292"/>
                  <a:pt x="2071042" y="2955277"/>
                  <a:pt x="2054278" y="2994292"/>
                </a:cubicBezTo>
                <a:cubicBezTo>
                  <a:pt x="2037514" y="3033306"/>
                  <a:pt x="2029132" y="3074759"/>
                  <a:pt x="2029132" y="3118650"/>
                </a:cubicBezTo>
                <a:cubicBezTo>
                  <a:pt x="2029132" y="3162541"/>
                  <a:pt x="2037514" y="3203994"/>
                  <a:pt x="2054278" y="3243008"/>
                </a:cubicBezTo>
                <a:cubicBezTo>
                  <a:pt x="2071042" y="3282023"/>
                  <a:pt x="2093902" y="3316008"/>
                  <a:pt x="2122858" y="3344964"/>
                </a:cubicBezTo>
                <a:cubicBezTo>
                  <a:pt x="2151814" y="3373920"/>
                  <a:pt x="2185799" y="3396780"/>
                  <a:pt x="2224814" y="3413544"/>
                </a:cubicBezTo>
                <a:cubicBezTo>
                  <a:pt x="2263828" y="3430308"/>
                  <a:pt x="2305281" y="3438690"/>
                  <a:pt x="2349172" y="3438690"/>
                </a:cubicBezTo>
                <a:cubicBezTo>
                  <a:pt x="2393063" y="3438690"/>
                  <a:pt x="2434516" y="3430308"/>
                  <a:pt x="2473531" y="3413544"/>
                </a:cubicBezTo>
                <a:cubicBezTo>
                  <a:pt x="2512545" y="3396780"/>
                  <a:pt x="2546530" y="3373920"/>
                  <a:pt x="2575486" y="3344964"/>
                </a:cubicBezTo>
                <a:cubicBezTo>
                  <a:pt x="2604442" y="3316008"/>
                  <a:pt x="2627302" y="3282023"/>
                  <a:pt x="2644066" y="3243008"/>
                </a:cubicBezTo>
                <a:cubicBezTo>
                  <a:pt x="2660830" y="3203994"/>
                  <a:pt x="2669212" y="3162541"/>
                  <a:pt x="2669212" y="3118650"/>
                </a:cubicBezTo>
                <a:cubicBezTo>
                  <a:pt x="2669212" y="3074759"/>
                  <a:pt x="2660830" y="3033306"/>
                  <a:pt x="2644066" y="2994292"/>
                </a:cubicBezTo>
                <a:cubicBezTo>
                  <a:pt x="2627302" y="2955277"/>
                  <a:pt x="2604442" y="2921292"/>
                  <a:pt x="2575486" y="2892336"/>
                </a:cubicBezTo>
                <a:cubicBezTo>
                  <a:pt x="2546530" y="2863380"/>
                  <a:pt x="2512545" y="2840520"/>
                  <a:pt x="2473531" y="2823756"/>
                </a:cubicBezTo>
                <a:cubicBezTo>
                  <a:pt x="2434516" y="2806992"/>
                  <a:pt x="2393063" y="2798610"/>
                  <a:pt x="2349172" y="2798610"/>
                </a:cubicBezTo>
                <a:close/>
                <a:moveTo>
                  <a:pt x="4926028" y="2635847"/>
                </a:moveTo>
                <a:lnTo>
                  <a:pt x="4850132" y="2777579"/>
                </a:lnTo>
                <a:lnTo>
                  <a:pt x="4950716" y="2777579"/>
                </a:lnTo>
                <a:lnTo>
                  <a:pt x="5060444" y="2635847"/>
                </a:lnTo>
                <a:close/>
                <a:moveTo>
                  <a:pt x="0" y="0"/>
                </a:move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BEAFD8A5-DD1F-701A-3279-0E90B39EE972}"/>
              </a:ext>
            </a:extLst>
          </p:cNvPr>
          <p:cNvSpPr txBox="1">
            <a:spLocks/>
          </p:cNvSpPr>
          <p:nvPr/>
        </p:nvSpPr>
        <p:spPr>
          <a:xfrm>
            <a:off x="452742" y="5349637"/>
            <a:ext cx="47164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srgbClr val="005CB9"/>
                </a:solidFill>
                <a:effectLst/>
                <a:uLnTx/>
                <a:uFillTx/>
                <a:latin typeface="Montserrat" panose="00000500000000000000" pitchFamily="2" charset="0"/>
                <a:ea typeface="+mn-ea"/>
                <a:cs typeface="+mn-cs"/>
              </a:rPr>
              <a:t>Mª</a:t>
            </a:r>
            <a:r>
              <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 José Rubio </a:t>
            </a:r>
            <a:r>
              <a:rPr lang="es-ES" sz="1400" dirty="0">
                <a:solidFill>
                  <a:srgbClr val="005CB9"/>
                </a:solidFill>
                <a:latin typeface="Montserrat" panose="00000500000000000000" pitchFamily="2" charset="0"/>
              </a:rPr>
              <a:t>F</a:t>
            </a:r>
            <a:r>
              <a:rPr kumimoji="0" lang="es-ES" sz="1400" b="0" i="0" u="none" strike="noStrike" kern="1200" cap="none" spc="0" normalizeH="0" baseline="0" noProof="0" dirty="0" err="1">
                <a:ln>
                  <a:noFill/>
                </a:ln>
                <a:solidFill>
                  <a:srgbClr val="005CB9"/>
                </a:solidFill>
                <a:effectLst/>
                <a:uLnTx/>
                <a:uFillTx/>
                <a:latin typeface="Montserrat" panose="00000500000000000000" pitchFamily="2" charset="0"/>
                <a:ea typeface="+mn-ea"/>
                <a:cs typeface="+mn-cs"/>
              </a:rPr>
              <a:t>elip</a:t>
            </a:r>
            <a:endPar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21 Enero 2026</a:t>
            </a:r>
          </a:p>
        </p:txBody>
      </p:sp>
      <p:pic>
        <p:nvPicPr>
          <p:cNvPr id="1026" name="Picture 2">
            <a:extLst>
              <a:ext uri="{FF2B5EF4-FFF2-40B4-BE49-F238E27FC236}">
                <a16:creationId xmlns:a16="http://schemas.microsoft.com/office/drawing/2014/main" id="{C2F7FB70-021D-D53F-2CD1-838664DF94D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29809" b="27092"/>
          <a:stretch/>
        </p:blipFill>
        <p:spPr bwMode="auto">
          <a:xfrm>
            <a:off x="6942643" y="1838925"/>
            <a:ext cx="5266083" cy="50000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CF408EE-7B4F-87AB-1B2A-363A9996FD8B}"/>
              </a:ext>
            </a:extLst>
          </p:cNvPr>
          <p:cNvSpPr txBox="1">
            <a:spLocks/>
          </p:cNvSpPr>
          <p:nvPr/>
        </p:nvSpPr>
        <p:spPr>
          <a:xfrm>
            <a:off x="437609" y="4682233"/>
            <a:ext cx="6067425" cy="938158"/>
          </a:xfrm>
          <a:prstGeom prst="rect">
            <a:avLst/>
          </a:prstGeom>
        </p:spPr>
        <p:txBody>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5CB9"/>
                </a:solidFill>
                <a:effectLst>
                  <a:outerShdw blurRad="38100" dist="38100" dir="2700000" algn="tl">
                    <a:srgbClr val="000000">
                      <a:alpha val="43137"/>
                    </a:srgbClr>
                  </a:outerShdw>
                </a:effectLst>
                <a:uLnTx/>
                <a:uFillTx/>
                <a:latin typeface="Montserrat"/>
                <a:ea typeface="+mj-ea"/>
                <a:cs typeface="Calibri" panose="020F0502020204030204" pitchFamily="34" charset="0"/>
              </a:rPr>
              <a:t>PROGRAMA PORTS 4.0</a:t>
            </a:r>
          </a:p>
        </p:txBody>
      </p:sp>
      <p:sp>
        <p:nvSpPr>
          <p:cNvPr id="3" name="CuadroTexto 2">
            <a:extLst>
              <a:ext uri="{FF2B5EF4-FFF2-40B4-BE49-F238E27FC236}">
                <a16:creationId xmlns:a16="http://schemas.microsoft.com/office/drawing/2014/main" id="{80D1BC18-2EF3-C43A-BC8A-C3CC568016AC}"/>
              </a:ext>
            </a:extLst>
          </p:cNvPr>
          <p:cNvSpPr txBox="1">
            <a:spLocks/>
          </p:cNvSpPr>
          <p:nvPr/>
        </p:nvSpPr>
        <p:spPr>
          <a:xfrm>
            <a:off x="452742" y="1581407"/>
            <a:ext cx="7319658" cy="1754326"/>
          </a:xfrm>
          <a:prstGeom prst="rect">
            <a:avLst/>
          </a:prstGeom>
          <a:noFill/>
        </p:spPr>
        <p:txBody>
          <a:bodyPr wrap="square" lIns="91440" tIns="45720" rIns="91440" bIns="45720" rtlCol="0" anchor="t">
            <a:spAutoFit/>
          </a:bodyPr>
          <a:lstStyle/>
          <a:p>
            <a:pPr>
              <a:spcBef>
                <a:spcPts val="600"/>
              </a:spcBef>
              <a:spcAft>
                <a:spcPts val="1200"/>
              </a:spcAft>
              <a:defRPr/>
            </a:pPr>
            <a:r>
              <a:rPr kumimoji="0" lang="es-ES" sz="3600" b="0" i="0" u="none" strike="noStrike" kern="1200" cap="none" spc="0" normalizeH="0" baseline="0" noProof="0" dirty="0">
                <a:ln>
                  <a:noFill/>
                </a:ln>
                <a:solidFill>
                  <a:srgbClr val="005CB9"/>
                </a:solidFill>
                <a:effectLst/>
                <a:uLnTx/>
                <a:uFillTx/>
                <a:latin typeface="Montserrat"/>
              </a:rPr>
              <a:t>DEPARTAMENTO</a:t>
            </a:r>
            <a:r>
              <a:rPr kumimoji="0" lang="es-ES" sz="3600" b="0" i="0" u="none" strike="noStrike" kern="1200" cap="none" spc="0" normalizeH="0" baseline="0" noProof="0" dirty="0">
                <a:ln>
                  <a:noFill/>
                </a:ln>
                <a:effectLst/>
                <a:uLnTx/>
                <a:uFillTx/>
                <a:latin typeface="Montserrat"/>
              </a:rPr>
              <a:t> DE PLANIFICACIÓN, </a:t>
            </a:r>
            <a:r>
              <a:rPr kumimoji="0" lang="es-ES" sz="3600" b="0" i="0" u="none" strike="noStrike" kern="1200" cap="none" spc="0" normalizeH="0" baseline="0" noProof="0" dirty="0">
                <a:ln>
                  <a:noFill/>
                </a:ln>
                <a:solidFill>
                  <a:srgbClr val="005CB9"/>
                </a:solidFill>
                <a:effectLst/>
                <a:uLnTx/>
                <a:uFillTx/>
                <a:latin typeface="Montserrat"/>
              </a:rPr>
              <a:t>POLÍTICAS EUROPEAS</a:t>
            </a:r>
            <a:r>
              <a:rPr lang="es-ES" sz="3600" dirty="0">
                <a:latin typeface="Montserrat"/>
              </a:rPr>
              <a:t> E INNOVACIÓN</a:t>
            </a:r>
            <a:endParaRPr kumimoji="0" lang="es-ES" sz="3600" b="0" i="0" u="none" strike="noStrike" kern="1200" cap="none" spc="0" normalizeH="0" baseline="0" noProof="0" dirty="0">
              <a:ln>
                <a:noFill/>
              </a:ln>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88025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51451-5AE1-53B0-5795-B342ED33D06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715DB39-3DD0-F106-202A-1986AC0433D7}"/>
              </a:ext>
            </a:extLst>
          </p:cNvPr>
          <p:cNvSpPr txBox="1"/>
          <p:nvPr/>
        </p:nvSpPr>
        <p:spPr>
          <a:xfrm>
            <a:off x="495752" y="1948166"/>
            <a:ext cx="9336769" cy="338554"/>
          </a:xfrm>
          <a:prstGeom prst="rect">
            <a:avLst/>
          </a:prstGeom>
          <a:noFill/>
        </p:spPr>
        <p:txBody>
          <a:bodyPr wrap="square" rtlCol="0">
            <a:spAutoFit/>
          </a:bodyPr>
          <a:lstStyle/>
          <a:p>
            <a:pPr>
              <a:spcBef>
                <a:spcPts val="600"/>
              </a:spcBef>
              <a:spcAft>
                <a:spcPts val="600"/>
              </a:spcAft>
              <a:buClr>
                <a:srgbClr val="005CB9"/>
              </a:buClr>
            </a:pPr>
            <a:r>
              <a:rPr lang="es-ES" sz="1600" b="1" dirty="0">
                <a:solidFill>
                  <a:srgbClr val="005CB9"/>
                </a:solidFill>
                <a:latin typeface="+mj-lt"/>
              </a:rPr>
              <a:t>1. </a:t>
            </a:r>
            <a:r>
              <a:rPr lang="es-ES" sz="1600" b="1" dirty="0">
                <a:solidFill>
                  <a:srgbClr val="3C4043"/>
                </a:solidFill>
                <a:latin typeface="+mj-lt"/>
              </a:rPr>
              <a:t>Bloque administrativo </a:t>
            </a:r>
            <a:r>
              <a:rPr lang="es-ES" sz="1200" b="0" i="0" u="none" strike="noStrike" baseline="0" dirty="0">
                <a:solidFill>
                  <a:srgbClr val="000000"/>
                </a:solidFill>
                <a:latin typeface="+mj-lt"/>
              </a:rPr>
              <a:t>(En más detalle art. 21.2.a)</a:t>
            </a:r>
            <a:endParaRPr lang="es-ES" sz="1200" b="1" dirty="0">
              <a:solidFill>
                <a:srgbClr val="3C4043"/>
              </a:solidFill>
              <a:latin typeface="+mj-lt"/>
            </a:endParaRPr>
          </a:p>
        </p:txBody>
      </p:sp>
      <p:sp>
        <p:nvSpPr>
          <p:cNvPr id="6" name="CuadroTexto 5">
            <a:extLst>
              <a:ext uri="{FF2B5EF4-FFF2-40B4-BE49-F238E27FC236}">
                <a16:creationId xmlns:a16="http://schemas.microsoft.com/office/drawing/2014/main" id="{46E4C09E-2183-0A59-6281-684D7FB882F0}"/>
              </a:ext>
            </a:extLst>
          </p:cNvPr>
          <p:cNvSpPr txBox="1"/>
          <p:nvPr/>
        </p:nvSpPr>
        <p:spPr>
          <a:xfrm>
            <a:off x="502904" y="1331362"/>
            <a:ext cx="3048000" cy="338554"/>
          </a:xfrm>
          <a:prstGeom prst="rect">
            <a:avLst/>
          </a:prstGeom>
          <a:noFill/>
        </p:spPr>
        <p:txBody>
          <a:bodyPr wrap="square" rtlCol="0">
            <a:spAutoFit/>
          </a:bodyPr>
          <a:lstStyle/>
          <a:p>
            <a:pPr>
              <a:spcBef>
                <a:spcPts val="600"/>
              </a:spcBef>
            </a:pPr>
            <a:r>
              <a:rPr lang="es-ES" sz="1600" b="1" dirty="0">
                <a:solidFill>
                  <a:srgbClr val="3C4043"/>
                </a:solidFill>
                <a:latin typeface="+mj-lt"/>
              </a:rPr>
              <a:t>Documentación requerida:</a:t>
            </a:r>
          </a:p>
        </p:txBody>
      </p:sp>
      <p:sp>
        <p:nvSpPr>
          <p:cNvPr id="2" name="CuadroTexto 1">
            <a:extLst>
              <a:ext uri="{FF2B5EF4-FFF2-40B4-BE49-F238E27FC236}">
                <a16:creationId xmlns:a16="http://schemas.microsoft.com/office/drawing/2014/main" id="{5186C9FA-A58B-423D-E0C6-9CF40D2B544F}"/>
              </a:ext>
            </a:extLst>
          </p:cNvPr>
          <p:cNvSpPr txBox="1"/>
          <p:nvPr/>
        </p:nvSpPr>
        <p:spPr>
          <a:xfrm>
            <a:off x="495753" y="2166113"/>
            <a:ext cx="9996756" cy="2323713"/>
          </a:xfrm>
          <a:prstGeom prst="rect">
            <a:avLst/>
          </a:prstGeom>
          <a:noFill/>
        </p:spPr>
        <p:txBody>
          <a:bodyPr wrap="square" rtlCol="0">
            <a:spAutoFit/>
          </a:bodyPr>
          <a:lstStyle/>
          <a:p>
            <a:pPr>
              <a:spcBef>
                <a:spcPts val="600"/>
              </a:spcBef>
              <a:spcAft>
                <a:spcPts val="1200"/>
              </a:spcAft>
            </a:pPr>
            <a:endParaRPr lang="es-ES" sz="1600" b="1" dirty="0">
              <a:solidFill>
                <a:srgbClr val="3C4043"/>
              </a:solidFill>
              <a:latin typeface="+mj-lt"/>
            </a:endParaRPr>
          </a:p>
          <a:p>
            <a:pPr marL="800100" lvl="1" indent="-342900">
              <a:spcBef>
                <a:spcPts val="600"/>
              </a:spcBef>
              <a:spcAft>
                <a:spcPts val="1200"/>
              </a:spcAft>
              <a:buAutoNum type="alphaLcPeriod"/>
            </a:pPr>
            <a:r>
              <a:rPr lang="es-ES" sz="1400" b="1" dirty="0">
                <a:solidFill>
                  <a:srgbClr val="3C4043"/>
                </a:solidFill>
                <a:latin typeface="+mj-lt"/>
              </a:rPr>
              <a:t>CIF </a:t>
            </a:r>
            <a:r>
              <a:rPr lang="es-ES" sz="1400" dirty="0">
                <a:solidFill>
                  <a:srgbClr val="3C4043"/>
                </a:solidFill>
                <a:latin typeface="+mj-lt"/>
              </a:rPr>
              <a:t>persona jurídica </a:t>
            </a:r>
            <a:r>
              <a:rPr lang="es-ES" sz="1400" b="0" i="0" u="none" strike="noStrike" baseline="0" dirty="0">
                <a:solidFill>
                  <a:srgbClr val="000000"/>
                </a:solidFill>
                <a:latin typeface="+mj-lt"/>
              </a:rPr>
              <a:t>que podrá sustituirse por una declaración responsable de estar constituida o del compromiso de constituirse. </a:t>
            </a:r>
            <a:endParaRPr lang="es-ES" sz="1400" b="1" dirty="0">
              <a:solidFill>
                <a:srgbClr val="3C4043"/>
              </a:solidFill>
              <a:latin typeface="+mj-lt"/>
            </a:endParaRPr>
          </a:p>
          <a:p>
            <a:pPr marL="800100" lvl="1" indent="-342900">
              <a:spcBef>
                <a:spcPts val="600"/>
              </a:spcBef>
              <a:spcAft>
                <a:spcPts val="1200"/>
              </a:spcAft>
              <a:buAutoNum type="alphaLcPeriod"/>
            </a:pPr>
            <a:r>
              <a:rPr lang="es-ES" sz="1400" b="1" dirty="0">
                <a:solidFill>
                  <a:srgbClr val="3C4043"/>
                </a:solidFill>
                <a:latin typeface="+mj-lt"/>
              </a:rPr>
              <a:t>Declaraciones responsables </a:t>
            </a:r>
            <a:r>
              <a:rPr lang="es-ES" sz="1400" dirty="0">
                <a:solidFill>
                  <a:srgbClr val="3C4043"/>
                </a:solidFill>
                <a:latin typeface="+mj-lt"/>
              </a:rPr>
              <a:t>(1) de estar al corriente en el cumplimiento de sus obligaciones tributarias y de la Seguridad Social, del país dónde estén domiciliados. (2) No estar inmersos en ninguna de las prohibiciones previstas apartados 2 y 3 </a:t>
            </a:r>
            <a:r>
              <a:rPr lang="es-ES" sz="1400" b="1" dirty="0">
                <a:solidFill>
                  <a:srgbClr val="3C4043"/>
                </a:solidFill>
                <a:latin typeface="+mj-lt"/>
              </a:rPr>
              <a:t>(Anexo 5).</a:t>
            </a:r>
          </a:p>
          <a:p>
            <a:pPr marL="800100" lvl="1" indent="-342900">
              <a:spcBef>
                <a:spcPts val="600"/>
              </a:spcBef>
              <a:spcAft>
                <a:spcPts val="1200"/>
              </a:spcAft>
              <a:buAutoNum type="alphaLcPeriod"/>
            </a:pPr>
            <a:r>
              <a:rPr lang="es-ES" sz="1400" dirty="0">
                <a:solidFill>
                  <a:srgbClr val="3C4043"/>
                </a:solidFill>
                <a:latin typeface="+mj-lt"/>
              </a:rPr>
              <a:t>Aportar</a:t>
            </a:r>
            <a:r>
              <a:rPr lang="es-ES" sz="1400" b="1" dirty="0">
                <a:solidFill>
                  <a:srgbClr val="3C4043"/>
                </a:solidFill>
                <a:latin typeface="+mj-lt"/>
              </a:rPr>
              <a:t> declaración responsable de no haber recibido subvenciones, ayudas, ingresos</a:t>
            </a:r>
            <a:r>
              <a:rPr lang="es-ES" sz="1400" dirty="0">
                <a:solidFill>
                  <a:srgbClr val="3C4043"/>
                </a:solidFill>
                <a:latin typeface="+mj-lt"/>
              </a:rPr>
              <a:t>, que puedan afectar a la </a:t>
            </a:r>
            <a:r>
              <a:rPr lang="es-ES" sz="1400" b="1" dirty="0">
                <a:solidFill>
                  <a:srgbClr val="3C4043"/>
                </a:solidFill>
                <a:latin typeface="+mj-lt"/>
              </a:rPr>
              <a:t>compatibilidad de ayudas. (Art.16)</a:t>
            </a:r>
          </a:p>
        </p:txBody>
      </p:sp>
      <p:sp>
        <p:nvSpPr>
          <p:cNvPr id="3" name="Título 1">
            <a:extLst>
              <a:ext uri="{FF2B5EF4-FFF2-40B4-BE49-F238E27FC236}">
                <a16:creationId xmlns:a16="http://schemas.microsoft.com/office/drawing/2014/main" id="{606921E6-9410-8014-1D26-5D5924B8FFCF}"/>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406694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B498-CFAF-DD44-7915-4EC3165C9C0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C10C23C-15C6-1866-1210-B186016AE5F0}"/>
              </a:ext>
            </a:extLst>
          </p:cNvPr>
          <p:cNvSpPr txBox="1"/>
          <p:nvPr/>
        </p:nvSpPr>
        <p:spPr>
          <a:xfrm>
            <a:off x="495752" y="1948166"/>
            <a:ext cx="9336769" cy="738664"/>
          </a:xfrm>
          <a:prstGeom prst="rect">
            <a:avLst/>
          </a:prstGeom>
          <a:noFill/>
        </p:spPr>
        <p:txBody>
          <a:bodyPr wrap="square" rtlCol="0">
            <a:spAutoFit/>
          </a:bodyPr>
          <a:lstStyle/>
          <a:p>
            <a:pPr>
              <a:spcBef>
                <a:spcPts val="600"/>
              </a:spcBef>
              <a:spcAft>
                <a:spcPts val="600"/>
              </a:spcAft>
              <a:buClr>
                <a:srgbClr val="005CB9"/>
              </a:buClr>
            </a:pPr>
            <a:r>
              <a:rPr lang="es-ES" sz="1600" b="1" dirty="0">
                <a:solidFill>
                  <a:srgbClr val="005CB9"/>
                </a:solidFill>
                <a:latin typeface="+mj-lt"/>
              </a:rPr>
              <a:t>2. </a:t>
            </a:r>
            <a:r>
              <a:rPr lang="es-ES" sz="1600" b="1" dirty="0">
                <a:solidFill>
                  <a:srgbClr val="3C4043"/>
                </a:solidFill>
                <a:latin typeface="+mj-lt"/>
              </a:rPr>
              <a:t>Bloque técnico </a:t>
            </a:r>
            <a:r>
              <a:rPr lang="es-ES" sz="1200" dirty="0">
                <a:solidFill>
                  <a:srgbClr val="3C4043"/>
                </a:solidFill>
                <a:latin typeface="+mj-lt"/>
              </a:rPr>
              <a:t>(Número máximo de págs. 100)</a:t>
            </a:r>
          </a:p>
          <a:p>
            <a:pPr>
              <a:spcBef>
                <a:spcPts val="600"/>
              </a:spcBef>
              <a:spcAft>
                <a:spcPts val="600"/>
              </a:spcAft>
              <a:buClr>
                <a:srgbClr val="005CB9"/>
              </a:buClr>
            </a:pPr>
            <a:endParaRPr lang="es-ES" sz="1600" b="1" dirty="0">
              <a:solidFill>
                <a:srgbClr val="3C4043"/>
              </a:solidFill>
              <a:latin typeface="+mj-lt"/>
            </a:endParaRPr>
          </a:p>
        </p:txBody>
      </p:sp>
      <p:sp>
        <p:nvSpPr>
          <p:cNvPr id="3" name="CuadroTexto 2">
            <a:extLst>
              <a:ext uri="{FF2B5EF4-FFF2-40B4-BE49-F238E27FC236}">
                <a16:creationId xmlns:a16="http://schemas.microsoft.com/office/drawing/2014/main" id="{7101D015-5432-E2C6-E16F-3EE32A5DE3D6}"/>
              </a:ext>
            </a:extLst>
          </p:cNvPr>
          <p:cNvSpPr txBox="1"/>
          <p:nvPr/>
        </p:nvSpPr>
        <p:spPr>
          <a:xfrm>
            <a:off x="447675" y="2013161"/>
            <a:ext cx="10774507" cy="3754874"/>
          </a:xfrm>
          <a:prstGeom prst="rect">
            <a:avLst/>
          </a:prstGeom>
          <a:noFill/>
        </p:spPr>
        <p:txBody>
          <a:bodyPr wrap="square" rtlCol="0">
            <a:spAutoFit/>
          </a:bodyPr>
          <a:lstStyle/>
          <a:p>
            <a:pPr>
              <a:spcBef>
                <a:spcPts val="600"/>
              </a:spcBef>
            </a:pPr>
            <a:endParaRPr lang="es-ES" sz="1600" b="1" dirty="0">
              <a:solidFill>
                <a:srgbClr val="3C4043"/>
              </a:solidFill>
              <a:latin typeface="+mj-lt"/>
            </a:endParaRPr>
          </a:p>
          <a:p>
            <a:pPr marL="800100" lvl="1" indent="-342900">
              <a:spcBef>
                <a:spcPts val="600"/>
              </a:spcBef>
              <a:buAutoNum type="alphaLcPeriod"/>
            </a:pPr>
            <a:r>
              <a:rPr lang="es-ES" sz="1400" b="1" dirty="0">
                <a:solidFill>
                  <a:srgbClr val="005CB9"/>
                </a:solidFill>
                <a:latin typeface="+mj-lt"/>
              </a:rPr>
              <a:t>Presentación de la persona/s jurídica/s, señalando si es una </a:t>
            </a:r>
            <a:r>
              <a:rPr lang="es-ES" sz="1400" b="1" dirty="0" err="1">
                <a:solidFill>
                  <a:srgbClr val="005CB9"/>
                </a:solidFill>
                <a:latin typeface="+mj-lt"/>
              </a:rPr>
              <a:t>Start</a:t>
            </a:r>
            <a:r>
              <a:rPr lang="es-ES" sz="1400" b="1" dirty="0">
                <a:solidFill>
                  <a:srgbClr val="005CB9"/>
                </a:solidFill>
                <a:latin typeface="+mj-lt"/>
              </a:rPr>
              <a:t>-up, una Spin-off, una PYME o una empresa consolidada,</a:t>
            </a:r>
            <a:r>
              <a:rPr lang="es-ES" sz="1400" dirty="0">
                <a:solidFill>
                  <a:srgbClr val="005CB9"/>
                </a:solidFill>
                <a:latin typeface="+mj-lt"/>
              </a:rPr>
              <a:t> así como </a:t>
            </a:r>
            <a:r>
              <a:rPr lang="es-ES" sz="1400" b="1" dirty="0">
                <a:solidFill>
                  <a:srgbClr val="005CB9"/>
                </a:solidFill>
                <a:latin typeface="+mj-lt"/>
              </a:rPr>
              <a:t>breve</a:t>
            </a:r>
            <a:r>
              <a:rPr lang="es-ES" sz="1400" dirty="0">
                <a:solidFill>
                  <a:srgbClr val="005CB9"/>
                </a:solidFill>
                <a:latin typeface="+mj-lt"/>
              </a:rPr>
              <a:t> </a:t>
            </a:r>
            <a:r>
              <a:rPr lang="es-ES" sz="1400" b="1" dirty="0">
                <a:solidFill>
                  <a:srgbClr val="005CB9"/>
                </a:solidFill>
                <a:latin typeface="+mj-lt"/>
              </a:rPr>
              <a:t>descripción</a:t>
            </a:r>
            <a:r>
              <a:rPr lang="es-ES" sz="1400" dirty="0">
                <a:solidFill>
                  <a:srgbClr val="005CB9"/>
                </a:solidFill>
                <a:latin typeface="+mj-lt"/>
              </a:rPr>
              <a:t> de la </a:t>
            </a:r>
            <a:r>
              <a:rPr lang="es-ES" sz="1400" b="1" dirty="0">
                <a:solidFill>
                  <a:srgbClr val="005CB9"/>
                </a:solidFill>
                <a:latin typeface="+mj-lt"/>
              </a:rPr>
              <a:t>base tecnológica </a:t>
            </a:r>
            <a:r>
              <a:rPr lang="es-ES" sz="1400" dirty="0">
                <a:solidFill>
                  <a:srgbClr val="005CB9"/>
                </a:solidFill>
                <a:latin typeface="+mj-lt"/>
              </a:rPr>
              <a:t>de la empresa </a:t>
            </a:r>
            <a:r>
              <a:rPr lang="es-ES" sz="1400" dirty="0">
                <a:latin typeface="+mj-lt"/>
              </a:rPr>
              <a:t>y, en su caso, de los </a:t>
            </a:r>
            <a:r>
              <a:rPr lang="es-ES" sz="1400" b="1" dirty="0">
                <a:latin typeface="+mj-lt"/>
              </a:rPr>
              <a:t>derechos de propiedad intelectual o industrial </a:t>
            </a:r>
            <a:r>
              <a:rPr lang="es-ES" sz="1400" dirty="0">
                <a:latin typeface="+mj-lt"/>
              </a:rPr>
              <a:t>de los que sea titular.</a:t>
            </a:r>
          </a:p>
          <a:p>
            <a:pPr marL="800100" lvl="1" indent="-342900">
              <a:spcBef>
                <a:spcPts val="600"/>
              </a:spcBef>
              <a:buAutoNum type="alphaLcPeriod"/>
            </a:pPr>
            <a:r>
              <a:rPr lang="es-ES" sz="1400" dirty="0">
                <a:solidFill>
                  <a:srgbClr val="3C4043"/>
                </a:solidFill>
                <a:latin typeface="+mj-lt"/>
              </a:rPr>
              <a:t>Descripción y propósito del Proyecto.</a:t>
            </a:r>
          </a:p>
          <a:p>
            <a:pPr marL="800100" lvl="1" indent="-342900">
              <a:spcBef>
                <a:spcPts val="600"/>
              </a:spcBef>
              <a:buAutoNum type="alphaLcPeriod"/>
            </a:pPr>
            <a:r>
              <a:rPr lang="es-ES" sz="1400" dirty="0">
                <a:solidFill>
                  <a:srgbClr val="3C4043"/>
                </a:solidFill>
                <a:latin typeface="+mj-lt"/>
              </a:rPr>
              <a:t>Alineamiento del proyecto con las características y requisitos de los proyectos subvencionables del art. 6. </a:t>
            </a:r>
          </a:p>
          <a:p>
            <a:pPr marL="800100" lvl="1" indent="-342900">
              <a:spcBef>
                <a:spcPts val="600"/>
              </a:spcBef>
              <a:buAutoNum type="alphaLcPeriod"/>
            </a:pPr>
            <a:r>
              <a:rPr lang="es-ES" sz="1400" dirty="0">
                <a:solidFill>
                  <a:srgbClr val="3C4043"/>
                </a:solidFill>
                <a:latin typeface="+mj-lt"/>
              </a:rPr>
              <a:t>Carácter disruptivo o innovador del proyecto propuesto y la no existencia en el mercado tanto nacional como internacional su aplicación para el sector logístico-portuario, definiendo la componente innovadora en términos de contenidos y costes.</a:t>
            </a:r>
          </a:p>
          <a:p>
            <a:pPr marL="800100" lvl="1" indent="-342900">
              <a:spcBef>
                <a:spcPts val="600"/>
              </a:spcBef>
              <a:buAutoNum type="alphaLcPeriod"/>
            </a:pPr>
            <a:r>
              <a:rPr lang="es-ES" sz="1400" dirty="0">
                <a:solidFill>
                  <a:srgbClr val="3C4043"/>
                </a:solidFill>
                <a:latin typeface="+mj-lt"/>
              </a:rPr>
              <a:t>Impacto del proyecto y grado de implantación práctica en el entorno logístico-portuario, en la sociedad y en la economía, así como en el medio ambiente</a:t>
            </a:r>
          </a:p>
          <a:p>
            <a:pPr marL="800100" lvl="1" indent="-342900">
              <a:spcBef>
                <a:spcPts val="600"/>
              </a:spcBef>
              <a:buFont typeface="+mj-lt"/>
              <a:buAutoNum type="alphaLcPeriod"/>
            </a:pPr>
            <a:r>
              <a:rPr lang="es-ES" sz="1400" b="1" dirty="0">
                <a:solidFill>
                  <a:srgbClr val="005CB9"/>
                </a:solidFill>
                <a:latin typeface="+mj-lt"/>
              </a:rPr>
              <a:t>Objetivos y plan de gestión,</a:t>
            </a:r>
            <a:r>
              <a:rPr lang="es-ES" sz="1400" dirty="0">
                <a:solidFill>
                  <a:srgbClr val="005CB9"/>
                </a:solidFill>
                <a:latin typeface="+mj-lt"/>
              </a:rPr>
              <a:t> en su caso, de los derechos de </a:t>
            </a:r>
            <a:r>
              <a:rPr lang="es-ES" sz="1400" b="1" dirty="0">
                <a:solidFill>
                  <a:srgbClr val="005CB9"/>
                </a:solidFill>
                <a:latin typeface="+mj-lt"/>
              </a:rPr>
              <a:t>propiedad intelectual o industrial, </a:t>
            </a:r>
            <a:r>
              <a:rPr lang="es-ES" sz="1400" dirty="0">
                <a:solidFill>
                  <a:srgbClr val="005CB9"/>
                </a:solidFill>
                <a:latin typeface="+mj-lt"/>
              </a:rPr>
              <a:t>así como de </a:t>
            </a:r>
            <a:r>
              <a:rPr lang="es-ES" sz="1400" b="1" dirty="0">
                <a:solidFill>
                  <a:srgbClr val="005CB9"/>
                </a:solidFill>
                <a:latin typeface="+mj-lt"/>
              </a:rPr>
              <a:t>patentes.</a:t>
            </a:r>
          </a:p>
          <a:p>
            <a:pPr marL="800100" lvl="1" indent="-342900">
              <a:spcBef>
                <a:spcPts val="600"/>
              </a:spcBef>
              <a:buFont typeface="+mj-lt"/>
              <a:buAutoNum type="alphaLcPeriod"/>
            </a:pPr>
            <a:r>
              <a:rPr lang="es-ES" sz="1400" dirty="0">
                <a:solidFill>
                  <a:srgbClr val="3C4043"/>
                </a:solidFill>
                <a:latin typeface="+mj-lt"/>
              </a:rPr>
              <a:t>Plan para la realización de la prueba de concepto exigida como resultado de la ayuda y, en su caso, presupuesto para la realización de la misma y financiación adicional, en su caso, así como agentes facilitadores, incluyendo plazo de ejecución.</a:t>
            </a:r>
          </a:p>
          <a:p>
            <a:pPr marL="800100" lvl="1" indent="-342900">
              <a:spcBef>
                <a:spcPts val="600"/>
              </a:spcBef>
              <a:buFont typeface="+mj-lt"/>
              <a:buAutoNum type="alphaLcPeriod"/>
            </a:pPr>
            <a:r>
              <a:rPr lang="es-ES" sz="1400" b="1" dirty="0">
                <a:solidFill>
                  <a:srgbClr val="005CB9"/>
                </a:solidFill>
                <a:latin typeface="+mj-lt"/>
              </a:rPr>
              <a:t>La presentación de las pruebas de concepto, prototipos o pilotos </a:t>
            </a:r>
            <a:r>
              <a:rPr lang="es-ES" sz="1400" dirty="0">
                <a:solidFill>
                  <a:srgbClr val="005CB9"/>
                </a:solidFill>
                <a:latin typeface="+mj-lt"/>
              </a:rPr>
              <a:t>desarrollados u otras acciones que permitan la </a:t>
            </a:r>
            <a:r>
              <a:rPr lang="es-ES" sz="1400" b="1" dirty="0">
                <a:solidFill>
                  <a:srgbClr val="005CB9"/>
                </a:solidFill>
                <a:latin typeface="+mj-lt"/>
              </a:rPr>
              <a:t>identificación del nivel de madurez </a:t>
            </a:r>
            <a:r>
              <a:rPr lang="es-ES" sz="1400" dirty="0">
                <a:solidFill>
                  <a:srgbClr val="005CB9"/>
                </a:solidFill>
                <a:latin typeface="+mj-lt"/>
              </a:rPr>
              <a:t>tecnológica en la que se encuentra el Proyecto con el objeto de definir su nivel de madurez tecnológica conforme al art. 3.</a:t>
            </a:r>
          </a:p>
        </p:txBody>
      </p:sp>
      <p:sp>
        <p:nvSpPr>
          <p:cNvPr id="6" name="CuadroTexto 5">
            <a:extLst>
              <a:ext uri="{FF2B5EF4-FFF2-40B4-BE49-F238E27FC236}">
                <a16:creationId xmlns:a16="http://schemas.microsoft.com/office/drawing/2014/main" id="{4A5C9CAF-63B8-68C2-FD9B-34792DF8D55C}"/>
              </a:ext>
            </a:extLst>
          </p:cNvPr>
          <p:cNvSpPr txBox="1"/>
          <p:nvPr/>
        </p:nvSpPr>
        <p:spPr>
          <a:xfrm>
            <a:off x="502904" y="1407838"/>
            <a:ext cx="3048000" cy="338554"/>
          </a:xfrm>
          <a:prstGeom prst="rect">
            <a:avLst/>
          </a:prstGeom>
          <a:noFill/>
        </p:spPr>
        <p:txBody>
          <a:bodyPr wrap="square" rtlCol="0">
            <a:spAutoFit/>
          </a:bodyPr>
          <a:lstStyle/>
          <a:p>
            <a:pPr>
              <a:spcBef>
                <a:spcPts val="600"/>
              </a:spcBef>
            </a:pPr>
            <a:r>
              <a:rPr lang="es-ES" sz="1600" b="1" dirty="0">
                <a:solidFill>
                  <a:srgbClr val="3C4043"/>
                </a:solidFill>
                <a:latin typeface="+mj-lt"/>
              </a:rPr>
              <a:t>Documentación requerida:</a:t>
            </a:r>
          </a:p>
        </p:txBody>
      </p:sp>
      <p:sp>
        <p:nvSpPr>
          <p:cNvPr id="2" name="Título 1">
            <a:extLst>
              <a:ext uri="{FF2B5EF4-FFF2-40B4-BE49-F238E27FC236}">
                <a16:creationId xmlns:a16="http://schemas.microsoft.com/office/drawing/2014/main" id="{BB56BF86-6874-74AB-637A-31B1DD35139C}"/>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404693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5CE3E-B086-F2C3-6391-1C0CC8444D85}"/>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6FABEC90-9F31-89E9-3BCD-07B05E3A1A5A}"/>
              </a:ext>
            </a:extLst>
          </p:cNvPr>
          <p:cNvGrpSpPr/>
          <p:nvPr/>
        </p:nvGrpSpPr>
        <p:grpSpPr>
          <a:xfrm>
            <a:off x="290749" y="1274525"/>
            <a:ext cx="11468435" cy="5382307"/>
            <a:chOff x="299893" y="1484837"/>
            <a:chExt cx="10774507" cy="4891983"/>
          </a:xfrm>
        </p:grpSpPr>
        <p:sp>
          <p:nvSpPr>
            <p:cNvPr id="4" name="CuadroTexto 3">
              <a:extLst>
                <a:ext uri="{FF2B5EF4-FFF2-40B4-BE49-F238E27FC236}">
                  <a16:creationId xmlns:a16="http://schemas.microsoft.com/office/drawing/2014/main" id="{64618848-00EA-0FA1-C8D5-82103D030E61}"/>
                </a:ext>
              </a:extLst>
            </p:cNvPr>
            <p:cNvSpPr txBox="1"/>
            <p:nvPr/>
          </p:nvSpPr>
          <p:spPr>
            <a:xfrm>
              <a:off x="495752" y="1948166"/>
              <a:ext cx="9336769" cy="738664"/>
            </a:xfrm>
            <a:prstGeom prst="rect">
              <a:avLst/>
            </a:prstGeom>
            <a:noFill/>
          </p:spPr>
          <p:txBody>
            <a:bodyPr wrap="square" rtlCol="0">
              <a:spAutoFit/>
            </a:bodyPr>
            <a:lstStyle/>
            <a:p>
              <a:pPr>
                <a:spcBef>
                  <a:spcPts val="600"/>
                </a:spcBef>
                <a:spcAft>
                  <a:spcPts val="600"/>
                </a:spcAft>
                <a:buClr>
                  <a:srgbClr val="005CB9"/>
                </a:buClr>
              </a:pPr>
              <a:r>
                <a:rPr lang="es-ES" sz="1600" b="1" dirty="0">
                  <a:solidFill>
                    <a:srgbClr val="005CB9"/>
                  </a:solidFill>
                  <a:latin typeface="+mj-lt"/>
                </a:rPr>
                <a:t>2. </a:t>
              </a:r>
              <a:r>
                <a:rPr lang="es-ES" sz="1600" b="1" dirty="0">
                  <a:solidFill>
                    <a:srgbClr val="3C4043"/>
                  </a:solidFill>
                  <a:latin typeface="+mj-lt"/>
                </a:rPr>
                <a:t>Bloque técnico</a:t>
              </a:r>
              <a:endParaRPr lang="es-ES" sz="1200" dirty="0">
                <a:solidFill>
                  <a:srgbClr val="3C4043"/>
                </a:solidFill>
                <a:latin typeface="+mj-lt"/>
              </a:endParaRPr>
            </a:p>
            <a:p>
              <a:pPr>
                <a:spcBef>
                  <a:spcPts val="600"/>
                </a:spcBef>
                <a:spcAft>
                  <a:spcPts val="600"/>
                </a:spcAft>
                <a:buClr>
                  <a:srgbClr val="005CB9"/>
                </a:buClr>
              </a:pPr>
              <a:endParaRPr lang="es-ES" sz="1600" b="1" dirty="0">
                <a:solidFill>
                  <a:srgbClr val="3C4043"/>
                </a:solidFill>
                <a:latin typeface="+mj-lt"/>
              </a:endParaRPr>
            </a:p>
          </p:txBody>
        </p:sp>
        <p:sp>
          <p:nvSpPr>
            <p:cNvPr id="3" name="CuadroTexto 2">
              <a:extLst>
                <a:ext uri="{FF2B5EF4-FFF2-40B4-BE49-F238E27FC236}">
                  <a16:creationId xmlns:a16="http://schemas.microsoft.com/office/drawing/2014/main" id="{C1EE856A-8077-BA93-BDEA-13AF6AA21C28}"/>
                </a:ext>
              </a:extLst>
            </p:cNvPr>
            <p:cNvSpPr txBox="1"/>
            <p:nvPr/>
          </p:nvSpPr>
          <p:spPr>
            <a:xfrm>
              <a:off x="299893" y="2037170"/>
              <a:ext cx="10774507" cy="4339650"/>
            </a:xfrm>
            <a:prstGeom prst="rect">
              <a:avLst/>
            </a:prstGeom>
            <a:noFill/>
          </p:spPr>
          <p:txBody>
            <a:bodyPr wrap="square" rtlCol="0">
              <a:spAutoFit/>
            </a:bodyPr>
            <a:lstStyle/>
            <a:p>
              <a:pPr>
                <a:spcBef>
                  <a:spcPts val="600"/>
                </a:spcBef>
              </a:pPr>
              <a:endParaRPr lang="es-ES" sz="1600" b="1" dirty="0">
                <a:solidFill>
                  <a:srgbClr val="3C4043"/>
                </a:solidFill>
                <a:latin typeface="+mj-lt"/>
              </a:endParaRPr>
            </a:p>
            <a:p>
              <a:pPr marL="800100" lvl="1" indent="-342900">
                <a:spcBef>
                  <a:spcPts val="600"/>
                </a:spcBef>
                <a:buFont typeface="+mj-lt"/>
                <a:buAutoNum type="alphaLcPeriod" startAt="10"/>
              </a:pPr>
              <a:r>
                <a:rPr lang="es-ES" sz="1400" dirty="0">
                  <a:solidFill>
                    <a:srgbClr val="3C4043"/>
                  </a:solidFill>
                  <a:latin typeface="+mj-lt"/>
                </a:rPr>
                <a:t>Medios y equipo emprendedor.</a:t>
              </a:r>
            </a:p>
            <a:p>
              <a:pPr marL="800100" lvl="1" indent="-342900">
                <a:spcBef>
                  <a:spcPts val="600"/>
                </a:spcBef>
                <a:buFont typeface="+mj-lt"/>
                <a:buAutoNum type="alphaLcPeriod" startAt="10"/>
              </a:pPr>
              <a:r>
                <a:rPr lang="es-ES" sz="1400" b="1" dirty="0">
                  <a:solidFill>
                    <a:srgbClr val="005CB9"/>
                  </a:solidFill>
                  <a:latin typeface="+mj-lt"/>
                </a:rPr>
                <a:t>Plazo de implementación del Proyecto.</a:t>
              </a:r>
            </a:p>
            <a:p>
              <a:pPr marL="800100" lvl="1" indent="-342900">
                <a:spcBef>
                  <a:spcPts val="600"/>
                </a:spcBef>
                <a:buFont typeface="+mj-lt"/>
                <a:buAutoNum type="alphaLcPeriod" startAt="10"/>
              </a:pPr>
              <a:r>
                <a:rPr lang="es-ES" sz="1400" b="1" dirty="0">
                  <a:solidFill>
                    <a:srgbClr val="005CB9"/>
                  </a:solidFill>
                  <a:latin typeface="+mj-lt"/>
                </a:rPr>
                <a:t>Presupuesto </a:t>
              </a:r>
              <a:r>
                <a:rPr lang="es-ES" sz="1400" dirty="0">
                  <a:solidFill>
                    <a:srgbClr val="005CB9"/>
                  </a:solidFill>
                  <a:latin typeface="+mj-lt"/>
                </a:rPr>
                <a:t>desglosado por partidas de acuerdo con la identificación de </a:t>
              </a:r>
              <a:r>
                <a:rPr lang="es-ES" sz="1400" b="1" dirty="0">
                  <a:solidFill>
                    <a:srgbClr val="005CB9"/>
                  </a:solidFill>
                  <a:latin typeface="+mj-lt"/>
                </a:rPr>
                <a:t>gastos subvencionables </a:t>
              </a:r>
              <a:r>
                <a:rPr lang="es-ES" sz="1400" dirty="0">
                  <a:solidFill>
                    <a:srgbClr val="005CB9"/>
                  </a:solidFill>
                  <a:latin typeface="+mj-lt"/>
                </a:rPr>
                <a:t>y </a:t>
              </a:r>
              <a:r>
                <a:rPr lang="es-ES" sz="1400" b="1" dirty="0">
                  <a:solidFill>
                    <a:srgbClr val="005CB9"/>
                  </a:solidFill>
                  <a:latin typeface="+mj-lt"/>
                </a:rPr>
                <a:t>no</a:t>
              </a:r>
              <a:r>
                <a:rPr lang="es-ES" sz="1400" dirty="0">
                  <a:solidFill>
                    <a:srgbClr val="005CB9"/>
                  </a:solidFill>
                  <a:latin typeface="+mj-lt"/>
                </a:rPr>
                <a:t> </a:t>
              </a:r>
              <a:r>
                <a:rPr lang="es-ES" sz="1400" b="1" dirty="0">
                  <a:solidFill>
                    <a:srgbClr val="005CB9"/>
                  </a:solidFill>
                  <a:latin typeface="+mj-lt"/>
                </a:rPr>
                <a:t>subvencionables</a:t>
              </a:r>
              <a:r>
                <a:rPr lang="es-ES" sz="1400" dirty="0">
                  <a:solidFill>
                    <a:srgbClr val="005CB9"/>
                  </a:solidFill>
                  <a:latin typeface="+mj-lt"/>
                </a:rPr>
                <a:t>, señalando específicamente la </a:t>
              </a:r>
              <a:r>
                <a:rPr lang="es-ES" sz="1400" b="1" dirty="0">
                  <a:solidFill>
                    <a:srgbClr val="005CB9"/>
                  </a:solidFill>
                  <a:latin typeface="+mj-lt"/>
                </a:rPr>
                <a:t>componente innovadora</a:t>
              </a:r>
              <a:r>
                <a:rPr lang="es-ES" sz="1400" dirty="0">
                  <a:solidFill>
                    <a:srgbClr val="005CB9"/>
                  </a:solidFill>
                  <a:latin typeface="+mj-lt"/>
                </a:rPr>
                <a:t>. </a:t>
              </a:r>
              <a:r>
                <a:rPr lang="es-ES" sz="1400" b="1" dirty="0">
                  <a:solidFill>
                    <a:srgbClr val="005CB9"/>
                  </a:solidFill>
                  <a:latin typeface="+mj-lt"/>
                </a:rPr>
                <a:t>Viabilidad financiera y esquema de financiación del proyecto</a:t>
              </a:r>
              <a:r>
                <a:rPr lang="es-ES" sz="1400" dirty="0">
                  <a:solidFill>
                    <a:srgbClr val="005CB9"/>
                  </a:solidFill>
                  <a:latin typeface="+mj-lt"/>
                </a:rPr>
                <a:t>. Indicar si tiene </a:t>
              </a:r>
              <a:r>
                <a:rPr lang="es-ES" sz="1400" b="1" dirty="0">
                  <a:solidFill>
                    <a:srgbClr val="005CB9"/>
                  </a:solidFill>
                  <a:latin typeface="+mj-lt"/>
                </a:rPr>
                <a:t>financiación comprometida </a:t>
              </a:r>
              <a:r>
                <a:rPr lang="es-ES" sz="1400" dirty="0">
                  <a:solidFill>
                    <a:srgbClr val="005CB9"/>
                  </a:solidFill>
                  <a:latin typeface="+mj-lt"/>
                </a:rPr>
                <a:t>por parte de </a:t>
              </a:r>
              <a:r>
                <a:rPr lang="es-ES" sz="1400" b="1" dirty="0">
                  <a:solidFill>
                    <a:srgbClr val="005CB9"/>
                  </a:solidFill>
                  <a:latin typeface="+mj-lt"/>
                </a:rPr>
                <a:t>una o varias Autoridades Portuarias </a:t>
              </a:r>
              <a:r>
                <a:rPr lang="es-ES" sz="1400" dirty="0">
                  <a:solidFill>
                    <a:srgbClr val="005CB9"/>
                  </a:solidFill>
                  <a:latin typeface="+mj-lt"/>
                </a:rPr>
                <a:t>u </a:t>
              </a:r>
              <a:r>
                <a:rPr lang="es-ES" sz="1400" b="1" dirty="0">
                  <a:solidFill>
                    <a:srgbClr val="005CB9"/>
                  </a:solidFill>
                  <a:latin typeface="+mj-lt"/>
                </a:rPr>
                <a:t>otros agentes de la comunidad logístico-portuaria</a:t>
              </a:r>
              <a:r>
                <a:rPr lang="es-ES" sz="1400" dirty="0">
                  <a:solidFill>
                    <a:srgbClr val="005CB9"/>
                  </a:solidFill>
                  <a:latin typeface="+mj-lt"/>
                </a:rPr>
                <a:t>. </a:t>
              </a:r>
            </a:p>
            <a:p>
              <a:pPr marL="800100" lvl="1" indent="-342900">
                <a:spcBef>
                  <a:spcPts val="600"/>
                </a:spcBef>
                <a:buAutoNum type="alphaLcPeriod" startAt="10"/>
              </a:pPr>
              <a:r>
                <a:rPr lang="es-ES" sz="1400" b="1" dirty="0">
                  <a:solidFill>
                    <a:srgbClr val="005CB9"/>
                  </a:solidFill>
                  <a:latin typeface="+mj-lt"/>
                </a:rPr>
                <a:t>Desglose y justificación de las subcontrataciones, detallando las actividades y tareas a subcontratar, así como su presupuesto estimativo.</a:t>
              </a:r>
            </a:p>
            <a:p>
              <a:pPr marL="800100" lvl="1" indent="-342900">
                <a:spcBef>
                  <a:spcPts val="600"/>
                </a:spcBef>
                <a:buAutoNum type="alphaLcPeriod" startAt="10"/>
              </a:pPr>
              <a:r>
                <a:rPr lang="es-ES" sz="1400" dirty="0">
                  <a:solidFill>
                    <a:srgbClr val="3C4043"/>
                  </a:solidFill>
                  <a:latin typeface="+mj-lt"/>
                </a:rPr>
                <a:t>Escritos o certificados de apoyo emitidos</a:t>
              </a:r>
              <a:r>
                <a:rPr lang="es-ES" sz="1400" b="1" dirty="0">
                  <a:solidFill>
                    <a:srgbClr val="3C4043"/>
                  </a:solidFill>
                  <a:latin typeface="+mj-lt"/>
                </a:rPr>
                <a:t> </a:t>
              </a:r>
              <a:r>
                <a:rPr lang="es-ES" sz="1400" dirty="0">
                  <a:solidFill>
                    <a:srgbClr val="3C4043"/>
                  </a:solidFill>
                  <a:latin typeface="+mj-lt"/>
                </a:rPr>
                <a:t>por parte de Autoridades Portuarias u otros agentes del sector logístico-portuario.</a:t>
              </a:r>
            </a:p>
            <a:p>
              <a:pPr marL="800100" lvl="1" indent="-342900">
                <a:spcBef>
                  <a:spcPts val="600"/>
                </a:spcBef>
                <a:buAutoNum type="alphaLcPeriod" startAt="10"/>
              </a:pPr>
              <a:r>
                <a:rPr lang="es-ES" sz="1400" b="1" dirty="0">
                  <a:solidFill>
                    <a:srgbClr val="005CB9"/>
                  </a:solidFill>
                  <a:latin typeface="+mj-lt"/>
                </a:rPr>
                <a:t>Plan de negocio del Proyecto a cinco años </a:t>
              </a:r>
              <a:r>
                <a:rPr lang="es-ES" sz="1400" dirty="0">
                  <a:solidFill>
                    <a:srgbClr val="005CB9"/>
                  </a:solidFill>
                  <a:latin typeface="+mj-lt"/>
                </a:rPr>
                <a:t>(plantilla orientativa en anexo VI de las bases reguladoras).</a:t>
              </a:r>
            </a:p>
            <a:p>
              <a:pPr marL="800100" lvl="1" indent="-342900">
                <a:spcBef>
                  <a:spcPts val="600"/>
                </a:spcBef>
                <a:buAutoNum type="alphaLcPeriod" startAt="10"/>
              </a:pPr>
              <a:r>
                <a:rPr lang="es-ES" sz="1400" b="1" dirty="0">
                  <a:solidFill>
                    <a:srgbClr val="005CB9"/>
                  </a:solidFill>
                  <a:latin typeface="+mj-lt"/>
                </a:rPr>
                <a:t>Dotación de ayuda requerida y justificación.</a:t>
              </a:r>
            </a:p>
            <a:p>
              <a:pPr marL="800100" lvl="1" indent="-342900">
                <a:spcBef>
                  <a:spcPts val="600"/>
                </a:spcBef>
                <a:buAutoNum type="alphaLcPeriod" startAt="10"/>
              </a:pPr>
              <a:r>
                <a:rPr lang="es-ES" sz="1400" b="1" dirty="0">
                  <a:solidFill>
                    <a:srgbClr val="005CB9"/>
                  </a:solidFill>
                  <a:latin typeface="+mj-lt"/>
                </a:rPr>
                <a:t>Un plan temporal detallado de solicitud de pago de la ayuda</a:t>
              </a:r>
              <a:r>
                <a:rPr lang="es-ES" sz="1400" dirty="0">
                  <a:solidFill>
                    <a:srgbClr val="005CB9"/>
                  </a:solidFill>
                  <a:latin typeface="+mj-lt"/>
                </a:rPr>
                <a:t>, señalando, en su caso, específicamente cuales de dichos plazos son vinculantes a los efectos de la aceptación de la ayuda. </a:t>
              </a:r>
              <a:r>
                <a:rPr lang="es-ES" sz="1400" b="1" dirty="0">
                  <a:solidFill>
                    <a:srgbClr val="005CB9"/>
                  </a:solidFill>
                  <a:latin typeface="+mj-lt"/>
                </a:rPr>
                <a:t>No se admitirán pagos anticipados superiores al 40 </a:t>
              </a:r>
              <a:r>
                <a:rPr lang="es-ES" sz="1400" dirty="0">
                  <a:solidFill>
                    <a:srgbClr val="005CB9"/>
                  </a:solidFill>
                  <a:latin typeface="+mj-lt"/>
                </a:rPr>
                <a:t>% de la subvención concedida para el proyecto.</a:t>
              </a:r>
            </a:p>
            <a:p>
              <a:pPr marL="800100" lvl="1" indent="-342900">
                <a:spcBef>
                  <a:spcPts val="600"/>
                </a:spcBef>
                <a:buAutoNum type="alphaLcPeriod" startAt="10"/>
              </a:pPr>
              <a:r>
                <a:rPr lang="es-ES" sz="1400" b="1" dirty="0">
                  <a:solidFill>
                    <a:srgbClr val="005CB9"/>
                  </a:solidFill>
                  <a:latin typeface="+mj-lt"/>
                </a:rPr>
                <a:t>Compromiso de lanzamiento al mercado del producto, servicio o proceso, considerándose que se consigue alcanzar la madurez tecnológica, </a:t>
              </a:r>
              <a:r>
                <a:rPr lang="es-ES" sz="1400" dirty="0">
                  <a:solidFill>
                    <a:srgbClr val="005CB9"/>
                  </a:solidFill>
                  <a:latin typeface="+mj-lt"/>
                </a:rPr>
                <a:t>el objetivo de la ayuda recibida, y el cumplimiento de las condiciones y los plazos establecidos en el Plan de Negocio y en el Plan de gestión de la propiedad intelectual/industrial aportados.</a:t>
              </a:r>
            </a:p>
          </p:txBody>
        </p:sp>
        <p:sp>
          <p:nvSpPr>
            <p:cNvPr id="6" name="CuadroTexto 5">
              <a:extLst>
                <a:ext uri="{FF2B5EF4-FFF2-40B4-BE49-F238E27FC236}">
                  <a16:creationId xmlns:a16="http://schemas.microsoft.com/office/drawing/2014/main" id="{7DEF92BF-9F48-E7C6-DAFB-3C6DD00E4BA4}"/>
                </a:ext>
              </a:extLst>
            </p:cNvPr>
            <p:cNvSpPr txBox="1"/>
            <p:nvPr/>
          </p:nvSpPr>
          <p:spPr>
            <a:xfrm>
              <a:off x="502904" y="1484837"/>
              <a:ext cx="3048000" cy="338554"/>
            </a:xfrm>
            <a:prstGeom prst="rect">
              <a:avLst/>
            </a:prstGeom>
            <a:noFill/>
          </p:spPr>
          <p:txBody>
            <a:bodyPr wrap="square" rtlCol="0">
              <a:spAutoFit/>
            </a:bodyPr>
            <a:lstStyle/>
            <a:p>
              <a:pPr>
                <a:spcBef>
                  <a:spcPts val="600"/>
                </a:spcBef>
              </a:pPr>
              <a:r>
                <a:rPr lang="es-ES" sz="1600" b="1" dirty="0">
                  <a:solidFill>
                    <a:srgbClr val="3C4043"/>
                  </a:solidFill>
                  <a:latin typeface="+mj-lt"/>
                </a:rPr>
                <a:t>Documentación requerida:</a:t>
              </a:r>
            </a:p>
          </p:txBody>
        </p:sp>
      </p:grpSp>
      <p:sp>
        <p:nvSpPr>
          <p:cNvPr id="2" name="Título 1">
            <a:extLst>
              <a:ext uri="{FF2B5EF4-FFF2-40B4-BE49-F238E27FC236}">
                <a16:creationId xmlns:a16="http://schemas.microsoft.com/office/drawing/2014/main" id="{F43C55A8-8A79-DD64-F15A-144CE9E46041}"/>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234462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2D03D-0A6B-ADCE-4086-16144BF15CE6}"/>
            </a:ext>
          </a:extLst>
        </p:cNvPr>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2E908598-FC57-734F-9DE8-F9B8F4907634}"/>
              </a:ext>
            </a:extLst>
          </p:cNvPr>
          <p:cNvGraphicFramePr>
            <a:graphicFrameLocks noGrp="1"/>
          </p:cNvGraphicFramePr>
          <p:nvPr>
            <p:extLst>
              <p:ext uri="{D42A27DB-BD31-4B8C-83A1-F6EECF244321}">
                <p14:modId xmlns:p14="http://schemas.microsoft.com/office/powerpoint/2010/main" val="1199484312"/>
              </p:ext>
            </p:extLst>
          </p:nvPr>
        </p:nvGraphicFramePr>
        <p:xfrm>
          <a:off x="567160" y="1069849"/>
          <a:ext cx="11186226" cy="5605331"/>
        </p:xfrm>
        <a:graphic>
          <a:graphicData uri="http://schemas.openxmlformats.org/drawingml/2006/table">
            <a:tbl>
              <a:tblPr firstRow="1" bandRow="1">
                <a:tableStyleId>{3B4B98B0-60AC-42C2-AFA5-B58CD77FA1E5}</a:tableStyleId>
              </a:tblPr>
              <a:tblGrid>
                <a:gridCol w="3728742">
                  <a:extLst>
                    <a:ext uri="{9D8B030D-6E8A-4147-A177-3AD203B41FA5}">
                      <a16:colId xmlns:a16="http://schemas.microsoft.com/office/drawing/2014/main" val="297937748"/>
                    </a:ext>
                  </a:extLst>
                </a:gridCol>
                <a:gridCol w="6308908">
                  <a:extLst>
                    <a:ext uri="{9D8B030D-6E8A-4147-A177-3AD203B41FA5}">
                      <a16:colId xmlns:a16="http://schemas.microsoft.com/office/drawing/2014/main" val="638536715"/>
                    </a:ext>
                  </a:extLst>
                </a:gridCol>
                <a:gridCol w="1148576">
                  <a:extLst>
                    <a:ext uri="{9D8B030D-6E8A-4147-A177-3AD203B41FA5}">
                      <a16:colId xmlns:a16="http://schemas.microsoft.com/office/drawing/2014/main" val="2292089788"/>
                    </a:ext>
                  </a:extLst>
                </a:gridCol>
              </a:tblGrid>
              <a:tr h="279359">
                <a:tc>
                  <a:txBody>
                    <a:bodyPr/>
                    <a:lstStyle/>
                    <a:p>
                      <a:pPr algn="ctr"/>
                      <a:r>
                        <a:rPr lang="es-ES" sz="1100" b="1" dirty="0">
                          <a:solidFill>
                            <a:schemeClr val="bg1"/>
                          </a:solidFill>
                          <a:effectLst/>
                          <a:latin typeface="Montserrat" pitchFamily="2" charset="77"/>
                        </a:rPr>
                        <a:t>Criterios de evaluación</a:t>
                      </a:r>
                    </a:p>
                  </a:txBody>
                  <a:tcPr anchor="ctr">
                    <a:solidFill>
                      <a:srgbClr val="005CB9"/>
                    </a:solidFill>
                  </a:tcPr>
                </a:tc>
                <a:tc>
                  <a:txBody>
                    <a:bodyPr/>
                    <a:lstStyle/>
                    <a:p>
                      <a:pPr algn="ctr"/>
                      <a:r>
                        <a:rPr lang="es-ES" sz="1100" b="1" kern="1200" dirty="0">
                          <a:solidFill>
                            <a:schemeClr val="bg1"/>
                          </a:solidFill>
                          <a:effectLst/>
                          <a:latin typeface="Montserrat" pitchFamily="2" charset="77"/>
                          <a:ea typeface="+mn-ea"/>
                          <a:cs typeface="+mn-cs"/>
                        </a:rPr>
                        <a:t>Descripción</a:t>
                      </a:r>
                    </a:p>
                  </a:txBody>
                  <a:tcPr anchor="ctr">
                    <a:solidFill>
                      <a:srgbClr val="005CB9"/>
                    </a:solidFill>
                  </a:tcPr>
                </a:tc>
                <a:tc>
                  <a:txBody>
                    <a:bodyPr/>
                    <a:lstStyle/>
                    <a:p>
                      <a:pPr algn="ctr"/>
                      <a:r>
                        <a:rPr lang="es-ES" sz="1100" b="1" kern="1200" dirty="0">
                          <a:solidFill>
                            <a:schemeClr val="bg1"/>
                          </a:solidFill>
                          <a:effectLst/>
                          <a:latin typeface="Montserrat" pitchFamily="2" charset="77"/>
                          <a:ea typeface="+mn-ea"/>
                          <a:cs typeface="+mn-cs"/>
                        </a:rPr>
                        <a:t>Puntuación</a:t>
                      </a:r>
                    </a:p>
                  </a:txBody>
                  <a:tcPr anchor="ctr">
                    <a:solidFill>
                      <a:srgbClr val="005CB9"/>
                    </a:solidFill>
                  </a:tcPr>
                </a:tc>
                <a:extLst>
                  <a:ext uri="{0D108BD9-81ED-4DB2-BD59-A6C34878D82A}">
                    <a16:rowId xmlns:a16="http://schemas.microsoft.com/office/drawing/2014/main" val="3808879342"/>
                  </a:ext>
                </a:extLst>
              </a:tr>
              <a:tr h="394389">
                <a:tc>
                  <a:txBody>
                    <a:bodyPr/>
                    <a:lstStyle/>
                    <a:p>
                      <a:pPr algn="l"/>
                      <a:r>
                        <a:rPr lang="es-ES" sz="900" b="0" dirty="0">
                          <a:effectLst/>
                        </a:rPr>
                        <a:t>Alineación del proyecto con las características y requisitos de los Proyectos subvencionables previstos en el artículo 6 de la presente orden.</a:t>
                      </a:r>
                      <a:endParaRPr lang="es-ES" sz="900" b="0" dirty="0">
                        <a:effectLst/>
                        <a:latin typeface="+mj-lt"/>
                      </a:endParaRPr>
                    </a:p>
                  </a:txBody>
                  <a:tcPr anchor="ctr"/>
                </a:tc>
                <a:tc>
                  <a:txBody>
                    <a:bodyPr/>
                    <a:lstStyle/>
                    <a:p>
                      <a:pPr algn="l"/>
                      <a:r>
                        <a:rPr lang="es-ES" sz="900" dirty="0">
                          <a:effectLst/>
                        </a:rPr>
                        <a:t>Se valorará la intensidad de la contribución del proyecto al desarrollo o mejora de las áreas de la actividad logística portuaria y que responda claramente a uno de los retos del ecosistema logístico-portuario subvencionables</a:t>
                      </a:r>
                      <a:endParaRPr lang="es-ES" sz="900" dirty="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2662908651"/>
                  </a:ext>
                </a:extLst>
              </a:tr>
              <a:tr h="690182">
                <a:tc>
                  <a:txBody>
                    <a:bodyPr/>
                    <a:lstStyle/>
                    <a:p>
                      <a:pPr algn="l"/>
                      <a:r>
                        <a:rPr lang="es-ES" sz="900" b="1" dirty="0">
                          <a:solidFill>
                            <a:srgbClr val="FF0000"/>
                          </a:solidFill>
                          <a:effectLst/>
                        </a:rPr>
                        <a:t>Carácter disruptivo o innovador del Proyecto </a:t>
                      </a:r>
                      <a:r>
                        <a:rPr lang="es-ES" sz="900" b="0" dirty="0">
                          <a:effectLst/>
                        </a:rPr>
                        <a:t>propuesto, su valor diferencial y la no existencia en el mercado tanto nacional como internacional su aplicación para el sector logístico-portuario, definiendo su componente innovadora.</a:t>
                      </a:r>
                      <a:endParaRPr lang="es-ES" sz="900" b="0" dirty="0">
                        <a:effectLst/>
                        <a:latin typeface="+mj-lt"/>
                      </a:endParaRPr>
                    </a:p>
                  </a:txBody>
                  <a:tcPr anchor="ctr"/>
                </a:tc>
                <a:tc>
                  <a:txBody>
                    <a:bodyPr/>
                    <a:lstStyle/>
                    <a:p>
                      <a:pPr algn="l"/>
                      <a:r>
                        <a:rPr lang="es-ES" sz="900" dirty="0">
                          <a:effectLst/>
                        </a:rPr>
                        <a:t>Se valorará cualitativa y cuantitativamente que el proyecto contenga un componente innovador tangible, delimitado al menos en lo que su alcance, contenido y costes se refiere. Así mismo se valorará la tecnología propuesta y su valor diferencial, así como el reto técnico, así como la claridad de la propuesta. También se valorará los objetivos y el plan de gestión, en su caso, de la propiedad intelectual/industrial, así como de patentes</a:t>
                      </a:r>
                      <a:endParaRPr lang="es-ES" sz="900" dirty="0">
                        <a:effectLst/>
                        <a:latin typeface="+mj-lt"/>
                      </a:endParaRPr>
                    </a:p>
                  </a:txBody>
                  <a:tcPr anchor="ctr"/>
                </a:tc>
                <a:tc>
                  <a:txBody>
                    <a:bodyPr/>
                    <a:lstStyle/>
                    <a:p>
                      <a:pPr algn="ctr"/>
                      <a:r>
                        <a:rPr lang="es-ES" sz="900" b="1" dirty="0">
                          <a:solidFill>
                            <a:srgbClr val="FF0000"/>
                          </a:solidFill>
                          <a:effectLst/>
                        </a:rPr>
                        <a:t>0-15 puntos</a:t>
                      </a:r>
                      <a:endParaRPr lang="es-ES" sz="900" b="1" dirty="0">
                        <a:solidFill>
                          <a:srgbClr val="FF0000"/>
                        </a:solidFill>
                        <a:effectLst/>
                        <a:latin typeface="+mj-lt"/>
                      </a:endParaRPr>
                    </a:p>
                  </a:txBody>
                  <a:tcPr anchor="ctr"/>
                </a:tc>
                <a:extLst>
                  <a:ext uri="{0D108BD9-81ED-4DB2-BD59-A6C34878D82A}">
                    <a16:rowId xmlns:a16="http://schemas.microsoft.com/office/drawing/2014/main" val="4046202521"/>
                  </a:ext>
                </a:extLst>
              </a:tr>
              <a:tr h="542285">
                <a:tc>
                  <a:txBody>
                    <a:bodyPr/>
                    <a:lstStyle/>
                    <a:p>
                      <a:pPr algn="l"/>
                      <a:r>
                        <a:rPr lang="es-ES" sz="900" b="0" dirty="0">
                          <a:effectLst/>
                        </a:rPr>
                        <a:t>Impacto del Proyecto y grado de implantación práctica en el entorno logístico-portuario, en la sociedad y en la economía, así como en el medio ambiente.</a:t>
                      </a:r>
                      <a:endParaRPr lang="es-ES" sz="900" b="0" dirty="0">
                        <a:effectLst/>
                        <a:latin typeface="+mj-lt"/>
                      </a:endParaRPr>
                    </a:p>
                  </a:txBody>
                  <a:tcPr anchor="ctr"/>
                </a:tc>
                <a:tc>
                  <a:txBody>
                    <a:bodyPr/>
                    <a:lstStyle/>
                    <a:p>
                      <a:pPr algn="l"/>
                      <a:r>
                        <a:rPr lang="es-ES" sz="900" dirty="0">
                          <a:effectLst/>
                        </a:rPr>
                        <a:t>Se valorará el potencial que podría tener el proyecto (en procesos, eficiencia, nuevos servicios, reducción de costes, etc.) y su impacto social y ambiental, así como en el entorno logístico-portuario.</a:t>
                      </a:r>
                      <a:endParaRPr lang="es-ES" sz="900" dirty="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3818583414"/>
                  </a:ext>
                </a:extLst>
              </a:tr>
              <a:tr h="1474837">
                <a:tc>
                  <a:txBody>
                    <a:bodyPr/>
                    <a:lstStyle/>
                    <a:p>
                      <a:pPr algn="l"/>
                      <a:r>
                        <a:rPr lang="es-ES" sz="900" b="0" dirty="0">
                          <a:effectLst/>
                        </a:rPr>
                        <a:t>Business Plan del Proyecto.</a:t>
                      </a:r>
                    </a:p>
                    <a:p>
                      <a:pPr algn="l"/>
                      <a:r>
                        <a:rPr lang="es-ES" sz="900" b="0" dirty="0">
                          <a:effectLst/>
                        </a:rPr>
                        <a:t>Plan de rentabilidad / riesgo del proyecto, Medidas de mitigación de riesgos.</a:t>
                      </a:r>
                      <a:endParaRPr lang="es-ES" sz="900" b="0" dirty="0">
                        <a:effectLst/>
                        <a:latin typeface="+mj-lt"/>
                      </a:endParaRPr>
                    </a:p>
                  </a:txBody>
                  <a:tcPr anchor="ctr"/>
                </a:tc>
                <a:tc>
                  <a:txBody>
                    <a:bodyPr/>
                    <a:lstStyle/>
                    <a:p>
                      <a:pPr algn="l"/>
                      <a:r>
                        <a:rPr lang="es-ES" sz="900" dirty="0">
                          <a:effectLst/>
                        </a:rPr>
                        <a:t>Se valorará el plan de negocio del proyecto (modelo de negocio, previsión de generación de ingresos y mercado potencial, barreras de entrada, competencia, ventajas del producto y otras características análogas)</a:t>
                      </a:r>
                    </a:p>
                    <a:p>
                      <a:pPr algn="l"/>
                      <a:r>
                        <a:rPr lang="es-ES" sz="900" dirty="0">
                          <a:effectLst/>
                        </a:rPr>
                        <a:t>Se valorará también la rentabilidad esperada (TIR) a 5 años, así como la identificación de riesgos del proyecto y su impacto realista en el modelo de negocio, así como medidas para su mitigación.</a:t>
                      </a:r>
                      <a:endParaRPr lang="es-ES" sz="900" dirty="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3059719744"/>
                  </a:ext>
                </a:extLst>
              </a:tr>
              <a:tr h="985974">
                <a:tc>
                  <a:txBody>
                    <a:bodyPr/>
                    <a:lstStyle/>
                    <a:p>
                      <a:pPr algn="l"/>
                      <a:r>
                        <a:rPr lang="es-ES" sz="900" b="0" dirty="0">
                          <a:effectLst/>
                        </a:rPr>
                        <a:t>Plan para la realización de la demostración en prototipo en entorno operacional exigido como resultado de la ayuda para proyectos en fase </a:t>
                      </a:r>
                      <a:r>
                        <a:rPr lang="es-ES" sz="900" b="0" dirty="0" err="1">
                          <a:effectLst/>
                        </a:rPr>
                        <a:t>pre-comercial</a:t>
                      </a:r>
                      <a:r>
                        <a:rPr lang="es-ES" sz="900" b="0" dirty="0">
                          <a:effectLst/>
                        </a:rPr>
                        <a:t>, incluyendo identificación de agentes facilitadores con compromisos de poner a disposición sus instalaciones, así como características de su facilitación. Este criterio de valoración no se tomará en consideración para proyectos en fase comercial.</a:t>
                      </a:r>
                      <a:endParaRPr lang="es-ES" sz="900" b="0" dirty="0">
                        <a:effectLst/>
                        <a:latin typeface="+mj-lt"/>
                      </a:endParaRPr>
                    </a:p>
                  </a:txBody>
                  <a:tcPr anchor="ctr"/>
                </a:tc>
                <a:tc>
                  <a:txBody>
                    <a:bodyPr/>
                    <a:lstStyle/>
                    <a:p>
                      <a:pPr algn="l"/>
                      <a:r>
                        <a:rPr lang="es-ES" sz="900" dirty="0">
                          <a:effectLst/>
                        </a:rPr>
                        <a:t>Se valorará la capacidad de gestión del equipo emprendedor, la competencia, formación y experiencia profesional previas en relación al proyecto, así como el grado de compromiso y la dedicación del equipo técnico y gestor del proyecto y la capacidad de relación</a:t>
                      </a:r>
                      <a:endParaRPr lang="es-ES" sz="900" dirty="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1830644992"/>
                  </a:ext>
                </a:extLst>
              </a:tr>
              <a:tr h="695677">
                <a:tc>
                  <a:txBody>
                    <a:bodyPr/>
                    <a:lstStyle/>
                    <a:p>
                      <a:pPr algn="l"/>
                      <a:r>
                        <a:rPr lang="es-ES" sz="900" b="0" dirty="0">
                          <a:effectLst/>
                        </a:rPr>
                        <a:t>Medios y equipo emprendedor.</a:t>
                      </a:r>
                      <a:endParaRPr lang="es-ES" sz="900" b="0" dirty="0">
                        <a:effectLst/>
                        <a:latin typeface="+mj-lt"/>
                      </a:endParaRPr>
                    </a:p>
                  </a:txBody>
                  <a:tcPr anchor="ctr"/>
                </a:tc>
                <a:tc>
                  <a:txBody>
                    <a:bodyPr/>
                    <a:lstStyle/>
                    <a:p>
                      <a:pPr algn="l"/>
                      <a:r>
                        <a:rPr lang="es-ES" sz="900">
                          <a:effectLst/>
                        </a:rPr>
                        <a:t>Se valorará la cualificación técnica, experiencia profesional y formación del equipo emprendedor en relación con la candidatura propuesta y la definición del rol y responsabilidades de cada miembro del equipo dentro del desarrollo de la idea y las relaciones de los mismos con Universidades, centros tecnológicos y centros de investigación, con organismos portuarios u otras empresas y agentes de la comunidad logístico-portuaria.</a:t>
                      </a:r>
                      <a:endParaRPr lang="es-ES" sz="90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1892707814"/>
                  </a:ext>
                </a:extLst>
              </a:tr>
              <a:tr h="542628">
                <a:tc>
                  <a:txBody>
                    <a:bodyPr/>
                    <a:lstStyle/>
                    <a:p>
                      <a:pPr algn="l"/>
                      <a:r>
                        <a:rPr lang="es-ES" sz="900" b="0" dirty="0">
                          <a:effectLst/>
                        </a:rPr>
                        <a:t>Viabilidad financiera y esquema de financiación del proyecto.</a:t>
                      </a:r>
                      <a:endParaRPr lang="es-ES" sz="900" b="0" dirty="0">
                        <a:effectLst/>
                        <a:latin typeface="+mj-lt"/>
                      </a:endParaRPr>
                    </a:p>
                  </a:txBody>
                  <a:tcPr anchor="ctr"/>
                </a:tc>
                <a:tc>
                  <a:txBody>
                    <a:bodyPr/>
                    <a:lstStyle/>
                    <a:p>
                      <a:pPr algn="l"/>
                      <a:r>
                        <a:rPr lang="es-ES" sz="900" dirty="0">
                          <a:effectLst/>
                        </a:rPr>
                        <a:t>Se valorará el apoyo al proyecto por parte de uno o varios organismos portuarios u otros agentes y empresas de la comunidad logístico-portuaria, así como las características e intensidad de dicho apoyo.</a:t>
                      </a:r>
                      <a:endParaRPr lang="es-ES" sz="900" dirty="0">
                        <a:effectLst/>
                        <a:latin typeface="+mj-lt"/>
                      </a:endParaRPr>
                    </a:p>
                  </a:txBody>
                  <a:tcPr anchor="ctr"/>
                </a:tc>
                <a:tc>
                  <a:txBody>
                    <a:bodyPr/>
                    <a:lstStyle/>
                    <a:p>
                      <a:pPr algn="ctr"/>
                      <a:r>
                        <a:rPr lang="es-ES" sz="900" b="1" dirty="0">
                          <a:effectLst/>
                        </a:rPr>
                        <a:t>0-5 puntos</a:t>
                      </a:r>
                      <a:endParaRPr lang="es-ES" sz="900" b="1" dirty="0">
                        <a:effectLst/>
                        <a:latin typeface="+mj-lt"/>
                      </a:endParaRPr>
                    </a:p>
                  </a:txBody>
                  <a:tcPr anchor="ctr"/>
                </a:tc>
                <a:extLst>
                  <a:ext uri="{0D108BD9-81ED-4DB2-BD59-A6C34878D82A}">
                    <a16:rowId xmlns:a16="http://schemas.microsoft.com/office/drawing/2014/main" val="3579882350"/>
                  </a:ext>
                </a:extLst>
              </a:tr>
            </a:tbl>
          </a:graphicData>
        </a:graphic>
      </p:graphicFrame>
      <p:sp>
        <p:nvSpPr>
          <p:cNvPr id="3" name="Título 1">
            <a:extLst>
              <a:ext uri="{FF2B5EF4-FFF2-40B4-BE49-F238E27FC236}">
                <a16:creationId xmlns:a16="http://schemas.microsoft.com/office/drawing/2014/main" id="{04DF1A28-19C2-37B5-8CFD-5354C9AAAF56}"/>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68757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874B-3F48-0C28-2B22-6DEF81C10F1C}"/>
            </a:ext>
          </a:extLst>
        </p:cNvPr>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F095A483-28AB-5D1F-28E2-F0F32F17282B}"/>
              </a:ext>
            </a:extLst>
          </p:cNvPr>
          <p:cNvGraphicFramePr>
            <a:graphicFrameLocks noGrp="1"/>
          </p:cNvGraphicFramePr>
          <p:nvPr>
            <p:extLst>
              <p:ext uri="{D42A27DB-BD31-4B8C-83A1-F6EECF244321}">
                <p14:modId xmlns:p14="http://schemas.microsoft.com/office/powerpoint/2010/main" val="2306124968"/>
              </p:ext>
            </p:extLst>
          </p:nvPr>
        </p:nvGraphicFramePr>
        <p:xfrm>
          <a:off x="567160" y="1284909"/>
          <a:ext cx="11186226" cy="2133600"/>
        </p:xfrm>
        <a:graphic>
          <a:graphicData uri="http://schemas.openxmlformats.org/drawingml/2006/table">
            <a:tbl>
              <a:tblPr firstRow="1" bandRow="1">
                <a:tableStyleId>{3B4B98B0-60AC-42C2-AFA5-B58CD77FA1E5}</a:tableStyleId>
              </a:tblPr>
              <a:tblGrid>
                <a:gridCol w="3728742">
                  <a:extLst>
                    <a:ext uri="{9D8B030D-6E8A-4147-A177-3AD203B41FA5}">
                      <a16:colId xmlns:a16="http://schemas.microsoft.com/office/drawing/2014/main" val="297937748"/>
                    </a:ext>
                  </a:extLst>
                </a:gridCol>
                <a:gridCol w="6308908">
                  <a:extLst>
                    <a:ext uri="{9D8B030D-6E8A-4147-A177-3AD203B41FA5}">
                      <a16:colId xmlns:a16="http://schemas.microsoft.com/office/drawing/2014/main" val="638536715"/>
                    </a:ext>
                  </a:extLst>
                </a:gridCol>
                <a:gridCol w="1148576">
                  <a:extLst>
                    <a:ext uri="{9D8B030D-6E8A-4147-A177-3AD203B41FA5}">
                      <a16:colId xmlns:a16="http://schemas.microsoft.com/office/drawing/2014/main" val="2292089788"/>
                    </a:ext>
                  </a:extLst>
                </a:gridCol>
              </a:tblGrid>
              <a:tr h="206457">
                <a:tc>
                  <a:txBody>
                    <a:bodyPr/>
                    <a:lstStyle/>
                    <a:p>
                      <a:pPr algn="ctr"/>
                      <a:r>
                        <a:rPr lang="es-ES" sz="1100" b="1" dirty="0">
                          <a:solidFill>
                            <a:schemeClr val="bg1"/>
                          </a:solidFill>
                          <a:effectLst/>
                          <a:latin typeface="Montserrat" pitchFamily="2" charset="77"/>
                        </a:rPr>
                        <a:t>Criterios de evaluación</a:t>
                      </a:r>
                    </a:p>
                  </a:txBody>
                  <a:tcPr anchor="ctr">
                    <a:solidFill>
                      <a:srgbClr val="005CB9"/>
                    </a:solidFill>
                  </a:tcPr>
                </a:tc>
                <a:tc>
                  <a:txBody>
                    <a:bodyPr/>
                    <a:lstStyle/>
                    <a:p>
                      <a:pPr algn="ctr"/>
                      <a:r>
                        <a:rPr lang="es-ES" sz="1100" b="1" kern="1200" dirty="0">
                          <a:solidFill>
                            <a:schemeClr val="bg1"/>
                          </a:solidFill>
                          <a:effectLst/>
                          <a:latin typeface="Montserrat" pitchFamily="2" charset="77"/>
                          <a:ea typeface="+mn-ea"/>
                          <a:cs typeface="+mn-cs"/>
                        </a:rPr>
                        <a:t>Descripción</a:t>
                      </a:r>
                    </a:p>
                  </a:txBody>
                  <a:tcPr anchor="ctr">
                    <a:solidFill>
                      <a:srgbClr val="005CB9"/>
                    </a:solidFill>
                  </a:tcPr>
                </a:tc>
                <a:tc>
                  <a:txBody>
                    <a:bodyPr/>
                    <a:lstStyle/>
                    <a:p>
                      <a:pPr algn="ctr"/>
                      <a:r>
                        <a:rPr lang="es-ES" sz="1100" b="1" kern="1200" dirty="0">
                          <a:solidFill>
                            <a:schemeClr val="bg1"/>
                          </a:solidFill>
                          <a:effectLst/>
                          <a:latin typeface="Montserrat" pitchFamily="2" charset="77"/>
                          <a:ea typeface="+mn-ea"/>
                          <a:cs typeface="+mn-cs"/>
                        </a:rPr>
                        <a:t>Puntuación</a:t>
                      </a:r>
                    </a:p>
                  </a:txBody>
                  <a:tcPr anchor="ctr">
                    <a:solidFill>
                      <a:srgbClr val="005CB9"/>
                    </a:solidFill>
                  </a:tcPr>
                </a:tc>
                <a:extLst>
                  <a:ext uri="{0D108BD9-81ED-4DB2-BD59-A6C34878D82A}">
                    <a16:rowId xmlns:a16="http://schemas.microsoft.com/office/drawing/2014/main" val="3808879342"/>
                  </a:ext>
                </a:extLst>
              </a:tr>
              <a:tr h="345961">
                <a:tc>
                  <a:txBody>
                    <a:bodyPr/>
                    <a:lstStyle/>
                    <a:p>
                      <a:pPr algn="l"/>
                      <a:r>
                        <a:rPr lang="es-ES" sz="900" b="1" dirty="0">
                          <a:solidFill>
                            <a:srgbClr val="FF0000"/>
                          </a:solidFill>
                          <a:effectLst/>
                        </a:rPr>
                        <a:t>Compromiso de lanzamiento al mercado.</a:t>
                      </a:r>
                      <a:endParaRPr lang="es-ES" sz="900" b="0" dirty="0">
                        <a:solidFill>
                          <a:srgbClr val="FF0000"/>
                        </a:solidFill>
                        <a:effectLst/>
                        <a:latin typeface="+mj-lt"/>
                      </a:endParaRPr>
                    </a:p>
                  </a:txBody>
                  <a:tcPr anchor="ctr">
                    <a:solidFill>
                      <a:schemeClr val="bg2">
                        <a:alpha val="20000"/>
                      </a:schemeClr>
                    </a:solidFill>
                  </a:tcPr>
                </a:tc>
                <a:tc>
                  <a:txBody>
                    <a:bodyPr/>
                    <a:lstStyle/>
                    <a:p>
                      <a:pPr algn="l"/>
                      <a:r>
                        <a:rPr lang="es-ES" sz="900" dirty="0">
                          <a:effectLst/>
                        </a:rPr>
                        <a:t>0-20 puntos para proyectos en fase </a:t>
                      </a:r>
                      <a:r>
                        <a:rPr lang="es-ES" sz="900" dirty="0" err="1">
                          <a:effectLst/>
                        </a:rPr>
                        <a:t>pre-comercial</a:t>
                      </a:r>
                      <a:endParaRPr lang="es-ES" sz="900" dirty="0">
                        <a:effectLst/>
                      </a:endParaRPr>
                    </a:p>
                    <a:p>
                      <a:pPr algn="l"/>
                      <a:endParaRPr lang="es-ES" sz="900" dirty="0">
                        <a:effectLst/>
                      </a:endParaRPr>
                    </a:p>
                    <a:p>
                      <a:pPr algn="l"/>
                      <a:r>
                        <a:rPr lang="es-ES" sz="900" dirty="0">
                          <a:effectLst/>
                        </a:rPr>
                        <a:t>0-30 puntos para proyectos en </a:t>
                      </a:r>
                      <a:r>
                        <a:rPr lang="es-ES" sz="900" b="1" dirty="0">
                          <a:effectLst/>
                        </a:rPr>
                        <a:t>fase comercial </a:t>
                      </a:r>
                      <a:r>
                        <a:rPr lang="es-ES" sz="900" dirty="0">
                          <a:effectLst/>
                        </a:rPr>
                        <a:t>los plazos comprometidos de lanzamiento al mercado del producto, servicio o proceso, considerándose que se produce el cumplimiento del Business Plan del proyecto y el Plan de gestión de la propiedad intelectual/industrial, así como de patentes.</a:t>
                      </a:r>
                    </a:p>
                    <a:p>
                      <a:pPr algn="l"/>
                      <a:endParaRPr lang="es-ES" sz="900" dirty="0">
                        <a:effectLst/>
                      </a:endParaRPr>
                    </a:p>
                    <a:p>
                      <a:pPr algn="l"/>
                      <a:r>
                        <a:rPr lang="es-ES" sz="900" dirty="0">
                          <a:effectLst/>
                        </a:rPr>
                        <a:t>Para proyectos en </a:t>
                      </a:r>
                      <a:r>
                        <a:rPr lang="es-ES" sz="900" b="1" dirty="0">
                          <a:effectLst/>
                        </a:rPr>
                        <a:t>fase comercial </a:t>
                      </a:r>
                      <a:r>
                        <a:rPr lang="es-ES" sz="900" dirty="0">
                          <a:effectLst/>
                        </a:rPr>
                        <a:t>se asignarán 30 puntos si </a:t>
                      </a:r>
                      <a:r>
                        <a:rPr lang="es-ES" sz="900" u="sng" dirty="0">
                          <a:effectLst/>
                        </a:rPr>
                        <a:t>el compromiso de lanzamiento al mercado se produce en el periodo máximo de un año</a:t>
                      </a:r>
                      <a:r>
                        <a:rPr lang="es-ES" sz="900" dirty="0">
                          <a:effectLst/>
                        </a:rPr>
                        <a:t> desde la finalización del proyecto subvencionado. La puntuación se reducirá proporcionalmente hasta ser cero si el compromiso de lanzamiento al mercado se produce a partir del tercer año desde la finalización del proyecto subvencionado.</a:t>
                      </a:r>
                    </a:p>
                    <a:p>
                      <a:pPr algn="l"/>
                      <a:endParaRPr lang="es-ES" sz="900" dirty="0">
                        <a:effectLst/>
                      </a:endParaRPr>
                    </a:p>
                    <a:p>
                      <a:pPr algn="l"/>
                      <a:r>
                        <a:rPr lang="es-ES" sz="900" dirty="0">
                          <a:effectLst/>
                        </a:rPr>
                        <a:t>Para proyectos en fase </a:t>
                      </a:r>
                      <a:r>
                        <a:rPr lang="es-ES" sz="900" dirty="0" err="1">
                          <a:effectLst/>
                        </a:rPr>
                        <a:t>pre-comercial</a:t>
                      </a:r>
                      <a:r>
                        <a:rPr lang="es-ES" sz="900" dirty="0">
                          <a:effectLst/>
                        </a:rPr>
                        <a:t> se asignarán 20 puntos si el compromiso de lanzamiento al mercado se produce en el periodo máximo de dos años desde la finalización del proyecto subvencionado. La puntuación se reducirá proporcionalmente hasta ser cero si el compromiso de lanzamiento al mercado se produce a partir del quinto año desde la finalización del proyecto subvencionado.</a:t>
                      </a:r>
                      <a:endParaRPr lang="es-ES" sz="900" dirty="0">
                        <a:effectLst/>
                        <a:latin typeface="+mj-lt"/>
                      </a:endParaRPr>
                    </a:p>
                  </a:txBody>
                  <a:tcPr anchor="ctr">
                    <a:solidFill>
                      <a:schemeClr val="bg2">
                        <a:alpha val="20000"/>
                      </a:schemeClr>
                    </a:solidFill>
                  </a:tcPr>
                </a:tc>
                <a:tc>
                  <a:txBody>
                    <a:bodyPr/>
                    <a:lstStyle/>
                    <a:p>
                      <a:pPr algn="ctr"/>
                      <a:endParaRPr lang="es-ES" sz="900" b="1" dirty="0">
                        <a:effectLst/>
                      </a:endParaRPr>
                    </a:p>
                    <a:p>
                      <a:pPr algn="ctr"/>
                      <a:r>
                        <a:rPr lang="es-ES" sz="900" b="1" dirty="0">
                          <a:solidFill>
                            <a:srgbClr val="FF0000"/>
                          </a:solidFill>
                          <a:effectLst/>
                        </a:rPr>
                        <a:t>0-30 puntos</a:t>
                      </a:r>
                      <a:endParaRPr lang="es-ES" sz="900" b="1" dirty="0">
                        <a:solidFill>
                          <a:srgbClr val="FF0000"/>
                        </a:solidFill>
                        <a:effectLst/>
                        <a:latin typeface="+mj-lt"/>
                      </a:endParaRPr>
                    </a:p>
                  </a:txBody>
                  <a:tcPr anchor="ctr">
                    <a:solidFill>
                      <a:schemeClr val="bg2">
                        <a:alpha val="20000"/>
                      </a:schemeClr>
                    </a:solidFill>
                  </a:tcPr>
                </a:tc>
                <a:extLst>
                  <a:ext uri="{0D108BD9-81ED-4DB2-BD59-A6C34878D82A}">
                    <a16:rowId xmlns:a16="http://schemas.microsoft.com/office/drawing/2014/main" val="2662908651"/>
                  </a:ext>
                </a:extLst>
              </a:tr>
            </a:tbl>
          </a:graphicData>
        </a:graphic>
      </p:graphicFrame>
      <p:sp>
        <p:nvSpPr>
          <p:cNvPr id="3" name="Título 1">
            <a:extLst>
              <a:ext uri="{FF2B5EF4-FFF2-40B4-BE49-F238E27FC236}">
                <a16:creationId xmlns:a16="http://schemas.microsoft.com/office/drawing/2014/main" id="{3FD99ADE-8791-14EB-E88A-8D359598ECDB}"/>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217268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34B4-37B2-77F4-1FB7-161C7750427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0FF58D2-1F17-DF67-4179-AF9271A54CA9}"/>
              </a:ext>
            </a:extLst>
          </p:cNvPr>
          <p:cNvPicPr>
            <a:picLocks noChangeAspect="1"/>
          </p:cNvPicPr>
          <p:nvPr/>
        </p:nvPicPr>
        <p:blipFill>
          <a:blip r:embed="rId3"/>
          <a:stretch>
            <a:fillRect/>
          </a:stretch>
        </p:blipFill>
        <p:spPr>
          <a:xfrm>
            <a:off x="1187230" y="1545337"/>
            <a:ext cx="4496427" cy="5235934"/>
          </a:xfrm>
          <a:prstGeom prst="rect">
            <a:avLst/>
          </a:prstGeom>
        </p:spPr>
      </p:pic>
      <p:sp>
        <p:nvSpPr>
          <p:cNvPr id="5" name="CuadroTexto 4">
            <a:extLst>
              <a:ext uri="{FF2B5EF4-FFF2-40B4-BE49-F238E27FC236}">
                <a16:creationId xmlns:a16="http://schemas.microsoft.com/office/drawing/2014/main" id="{B6098178-EB27-E6E9-E9DB-A83F8F100F5F}"/>
              </a:ext>
            </a:extLst>
          </p:cNvPr>
          <p:cNvSpPr txBox="1"/>
          <p:nvPr/>
        </p:nvSpPr>
        <p:spPr>
          <a:xfrm>
            <a:off x="502904" y="1074968"/>
            <a:ext cx="3904673" cy="307777"/>
          </a:xfrm>
          <a:prstGeom prst="rect">
            <a:avLst/>
          </a:prstGeom>
          <a:noFill/>
        </p:spPr>
        <p:txBody>
          <a:bodyPr wrap="square" rtlCol="0">
            <a:spAutoFit/>
          </a:bodyPr>
          <a:lstStyle/>
          <a:p>
            <a:pPr>
              <a:spcBef>
                <a:spcPts val="600"/>
              </a:spcBef>
            </a:pPr>
            <a:r>
              <a:rPr lang="es-ES" sz="1400" b="1" dirty="0">
                <a:solidFill>
                  <a:srgbClr val="3C4043"/>
                </a:solidFill>
                <a:latin typeface="+mj-lt"/>
              </a:rPr>
              <a:t>Contenido orientativo del Plan de Negocio</a:t>
            </a:r>
          </a:p>
        </p:txBody>
      </p:sp>
      <p:pic>
        <p:nvPicPr>
          <p:cNvPr id="8" name="Imagen 7">
            <a:extLst>
              <a:ext uri="{FF2B5EF4-FFF2-40B4-BE49-F238E27FC236}">
                <a16:creationId xmlns:a16="http://schemas.microsoft.com/office/drawing/2014/main" id="{E9FA4E04-8B24-AB38-2335-85EBF0DCA74D}"/>
              </a:ext>
            </a:extLst>
          </p:cNvPr>
          <p:cNvPicPr>
            <a:picLocks noChangeAspect="1"/>
          </p:cNvPicPr>
          <p:nvPr/>
        </p:nvPicPr>
        <p:blipFill>
          <a:blip r:embed="rId4"/>
          <a:stretch>
            <a:fillRect/>
          </a:stretch>
        </p:blipFill>
        <p:spPr>
          <a:xfrm>
            <a:off x="6552757" y="1545337"/>
            <a:ext cx="4110985" cy="3830749"/>
          </a:xfrm>
          <a:prstGeom prst="rect">
            <a:avLst/>
          </a:prstGeom>
        </p:spPr>
      </p:pic>
      <p:sp>
        <p:nvSpPr>
          <p:cNvPr id="3" name="Título 1">
            <a:extLst>
              <a:ext uri="{FF2B5EF4-FFF2-40B4-BE49-F238E27FC236}">
                <a16:creationId xmlns:a16="http://schemas.microsoft.com/office/drawing/2014/main" id="{6BED81D0-C3BC-8D96-506C-C3E0CF2FFAD4}"/>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166462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5DD85-3553-A7BE-5013-8CE24DB15132}"/>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15C83DEA-8AD0-BDCA-4FEB-F1E66E0BFE21}"/>
              </a:ext>
            </a:extLst>
          </p:cNvPr>
          <p:cNvSpPr txBox="1"/>
          <p:nvPr/>
        </p:nvSpPr>
        <p:spPr>
          <a:xfrm>
            <a:off x="502904" y="1021407"/>
            <a:ext cx="3048000" cy="338554"/>
          </a:xfrm>
          <a:prstGeom prst="rect">
            <a:avLst/>
          </a:prstGeom>
          <a:noFill/>
        </p:spPr>
        <p:txBody>
          <a:bodyPr wrap="square" rtlCol="0">
            <a:spAutoFit/>
          </a:bodyPr>
          <a:lstStyle/>
          <a:p>
            <a:pPr>
              <a:spcBef>
                <a:spcPts val="600"/>
              </a:spcBef>
            </a:pPr>
            <a:r>
              <a:rPr lang="es-ES" sz="1600" b="1" dirty="0">
                <a:solidFill>
                  <a:srgbClr val="3C4043"/>
                </a:solidFill>
                <a:latin typeface="+mj-lt"/>
              </a:rPr>
              <a:t>Contenido del Plan de Negocio</a:t>
            </a:r>
          </a:p>
        </p:txBody>
      </p:sp>
      <p:pic>
        <p:nvPicPr>
          <p:cNvPr id="6" name="Imagen 5">
            <a:extLst>
              <a:ext uri="{FF2B5EF4-FFF2-40B4-BE49-F238E27FC236}">
                <a16:creationId xmlns:a16="http://schemas.microsoft.com/office/drawing/2014/main" id="{2C1379FC-98E8-4445-139D-B00B63F97AC6}"/>
              </a:ext>
            </a:extLst>
          </p:cNvPr>
          <p:cNvPicPr>
            <a:picLocks noChangeAspect="1"/>
          </p:cNvPicPr>
          <p:nvPr/>
        </p:nvPicPr>
        <p:blipFill>
          <a:blip r:embed="rId3"/>
          <a:stretch>
            <a:fillRect/>
          </a:stretch>
        </p:blipFill>
        <p:spPr>
          <a:xfrm>
            <a:off x="437498" y="1613399"/>
            <a:ext cx="5139818" cy="3626113"/>
          </a:xfrm>
          <a:prstGeom prst="rect">
            <a:avLst/>
          </a:prstGeom>
        </p:spPr>
      </p:pic>
      <p:pic>
        <p:nvPicPr>
          <p:cNvPr id="9" name="Imagen 8">
            <a:extLst>
              <a:ext uri="{FF2B5EF4-FFF2-40B4-BE49-F238E27FC236}">
                <a16:creationId xmlns:a16="http://schemas.microsoft.com/office/drawing/2014/main" id="{F0EA9F05-7A02-8248-9348-9C70280F086C}"/>
              </a:ext>
            </a:extLst>
          </p:cNvPr>
          <p:cNvPicPr>
            <a:picLocks noChangeAspect="1"/>
          </p:cNvPicPr>
          <p:nvPr/>
        </p:nvPicPr>
        <p:blipFill>
          <a:blip r:embed="rId4"/>
          <a:stretch>
            <a:fillRect/>
          </a:stretch>
        </p:blipFill>
        <p:spPr>
          <a:xfrm>
            <a:off x="6374243" y="1359961"/>
            <a:ext cx="3881734" cy="5087021"/>
          </a:xfrm>
          <a:prstGeom prst="rect">
            <a:avLst/>
          </a:prstGeom>
        </p:spPr>
      </p:pic>
      <p:sp>
        <p:nvSpPr>
          <p:cNvPr id="3" name="Título 1">
            <a:extLst>
              <a:ext uri="{FF2B5EF4-FFF2-40B4-BE49-F238E27FC236}">
                <a16:creationId xmlns:a16="http://schemas.microsoft.com/office/drawing/2014/main" id="{DFC88944-C04D-B7C4-A6E4-C68ED2CF4CAE}"/>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376710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D0E4D-A39E-74B3-57A8-7513E555B8C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FBBC64A-1BB7-A607-41BA-B12FB705C061}"/>
              </a:ext>
            </a:extLst>
          </p:cNvPr>
          <p:cNvSpPr txBox="1"/>
          <p:nvPr/>
        </p:nvSpPr>
        <p:spPr>
          <a:xfrm>
            <a:off x="502904" y="1099000"/>
            <a:ext cx="3048000" cy="338554"/>
          </a:xfrm>
          <a:prstGeom prst="rect">
            <a:avLst/>
          </a:prstGeom>
          <a:noFill/>
        </p:spPr>
        <p:txBody>
          <a:bodyPr wrap="square" rtlCol="0">
            <a:spAutoFit/>
          </a:bodyPr>
          <a:lstStyle/>
          <a:p>
            <a:pPr>
              <a:spcBef>
                <a:spcPts val="600"/>
              </a:spcBef>
            </a:pPr>
            <a:r>
              <a:rPr lang="es-ES" sz="1600" b="1" dirty="0">
                <a:solidFill>
                  <a:srgbClr val="3C4043"/>
                </a:solidFill>
                <a:latin typeface="+mj-lt"/>
              </a:rPr>
              <a:t>Contenido del Plan de Negocio</a:t>
            </a:r>
          </a:p>
        </p:txBody>
      </p:sp>
      <p:grpSp>
        <p:nvGrpSpPr>
          <p:cNvPr id="4" name="Grupo 3">
            <a:extLst>
              <a:ext uri="{FF2B5EF4-FFF2-40B4-BE49-F238E27FC236}">
                <a16:creationId xmlns:a16="http://schemas.microsoft.com/office/drawing/2014/main" id="{C52F7FB8-7DB6-80C0-CC2F-1428C806A5A5}"/>
              </a:ext>
            </a:extLst>
          </p:cNvPr>
          <p:cNvGrpSpPr/>
          <p:nvPr/>
        </p:nvGrpSpPr>
        <p:grpSpPr>
          <a:xfrm>
            <a:off x="502904" y="1605615"/>
            <a:ext cx="10973263" cy="4622973"/>
            <a:chOff x="685800" y="1825071"/>
            <a:chExt cx="10973263" cy="4622973"/>
          </a:xfrm>
        </p:grpSpPr>
        <p:pic>
          <p:nvPicPr>
            <p:cNvPr id="7" name="Imagen 6">
              <a:extLst>
                <a:ext uri="{FF2B5EF4-FFF2-40B4-BE49-F238E27FC236}">
                  <a16:creationId xmlns:a16="http://schemas.microsoft.com/office/drawing/2014/main" id="{136FE839-6C43-5600-5781-B26B089CBD96}"/>
                </a:ext>
              </a:extLst>
            </p:cNvPr>
            <p:cNvPicPr>
              <a:picLocks noChangeAspect="1"/>
            </p:cNvPicPr>
            <p:nvPr/>
          </p:nvPicPr>
          <p:blipFill>
            <a:blip r:embed="rId3"/>
            <a:stretch>
              <a:fillRect/>
            </a:stretch>
          </p:blipFill>
          <p:spPr>
            <a:xfrm>
              <a:off x="685800" y="1900024"/>
              <a:ext cx="3502134" cy="4548020"/>
            </a:xfrm>
            <a:prstGeom prst="rect">
              <a:avLst/>
            </a:prstGeom>
          </p:spPr>
        </p:pic>
        <p:pic>
          <p:nvPicPr>
            <p:cNvPr id="10" name="Imagen 9">
              <a:extLst>
                <a:ext uri="{FF2B5EF4-FFF2-40B4-BE49-F238E27FC236}">
                  <a16:creationId xmlns:a16="http://schemas.microsoft.com/office/drawing/2014/main" id="{EB66260A-6CA6-9851-E54B-5A1C74C3583E}"/>
                </a:ext>
              </a:extLst>
            </p:cNvPr>
            <p:cNvPicPr>
              <a:picLocks noChangeAspect="1"/>
            </p:cNvPicPr>
            <p:nvPr/>
          </p:nvPicPr>
          <p:blipFill>
            <a:blip r:embed="rId4"/>
            <a:stretch>
              <a:fillRect/>
            </a:stretch>
          </p:blipFill>
          <p:spPr>
            <a:xfrm>
              <a:off x="4215824" y="1900023"/>
              <a:ext cx="3704570" cy="4548021"/>
            </a:xfrm>
            <a:prstGeom prst="rect">
              <a:avLst/>
            </a:prstGeom>
          </p:spPr>
        </p:pic>
        <p:pic>
          <p:nvPicPr>
            <p:cNvPr id="12" name="Imagen 11">
              <a:extLst>
                <a:ext uri="{FF2B5EF4-FFF2-40B4-BE49-F238E27FC236}">
                  <a16:creationId xmlns:a16="http://schemas.microsoft.com/office/drawing/2014/main" id="{64052752-C859-5251-DA5C-49DD1A70406B}"/>
                </a:ext>
              </a:extLst>
            </p:cNvPr>
            <p:cNvPicPr>
              <a:picLocks noChangeAspect="1"/>
            </p:cNvPicPr>
            <p:nvPr/>
          </p:nvPicPr>
          <p:blipFill>
            <a:blip r:embed="rId5"/>
            <a:stretch>
              <a:fillRect/>
            </a:stretch>
          </p:blipFill>
          <p:spPr>
            <a:xfrm>
              <a:off x="7948285" y="1825071"/>
              <a:ext cx="3710778" cy="3498266"/>
            </a:xfrm>
            <a:prstGeom prst="rect">
              <a:avLst/>
            </a:prstGeom>
          </p:spPr>
        </p:pic>
      </p:grpSp>
      <p:sp>
        <p:nvSpPr>
          <p:cNvPr id="3" name="Título 1">
            <a:extLst>
              <a:ext uri="{FF2B5EF4-FFF2-40B4-BE49-F238E27FC236}">
                <a16:creationId xmlns:a16="http://schemas.microsoft.com/office/drawing/2014/main" id="{64342318-80A3-C39A-09EC-FEEACC842465}"/>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375198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93F4-594C-BF92-01FD-718D28D613F6}"/>
            </a:ext>
          </a:extLst>
        </p:cNvPr>
        <p:cNvGrpSpPr/>
        <p:nvPr/>
      </p:nvGrpSpPr>
      <p:grpSpPr>
        <a:xfrm>
          <a:off x="0" y="0"/>
          <a:ext cx="0" cy="0"/>
          <a:chOff x="0" y="0"/>
          <a:chExt cx="0" cy="0"/>
        </a:xfrm>
      </p:grpSpPr>
      <p:pic>
        <p:nvPicPr>
          <p:cNvPr id="4" name="Imagen 3" descr="Interfaz de usuario gráfica, Sitio web&#10;&#10;El contenido generado por IA puede ser incorrecto.">
            <a:extLst>
              <a:ext uri="{FF2B5EF4-FFF2-40B4-BE49-F238E27FC236}">
                <a16:creationId xmlns:a16="http://schemas.microsoft.com/office/drawing/2014/main" id="{A1FED8BE-B305-C5DC-7972-138EDFA3A3BF}"/>
              </a:ext>
            </a:extLst>
          </p:cNvPr>
          <p:cNvPicPr>
            <a:picLocks noChangeAspect="1"/>
          </p:cNvPicPr>
          <p:nvPr/>
        </p:nvPicPr>
        <p:blipFill>
          <a:blip r:embed="rId3"/>
          <a:stretch>
            <a:fillRect/>
          </a:stretch>
        </p:blipFill>
        <p:spPr>
          <a:xfrm>
            <a:off x="544945" y="1801089"/>
            <a:ext cx="7561607" cy="3776565"/>
          </a:xfrm>
          <a:prstGeom prst="rect">
            <a:avLst/>
          </a:prstGeom>
        </p:spPr>
      </p:pic>
      <p:pic>
        <p:nvPicPr>
          <p:cNvPr id="8" name="Imagen 7" descr="Tabla, Calendario&#10;&#10;El contenido generado por IA puede ser incorrecto.">
            <a:extLst>
              <a:ext uri="{FF2B5EF4-FFF2-40B4-BE49-F238E27FC236}">
                <a16:creationId xmlns:a16="http://schemas.microsoft.com/office/drawing/2014/main" id="{BED06099-0550-9286-E821-14D10BDF25CA}"/>
              </a:ext>
            </a:extLst>
          </p:cNvPr>
          <p:cNvPicPr>
            <a:picLocks noChangeAspect="1"/>
          </p:cNvPicPr>
          <p:nvPr/>
        </p:nvPicPr>
        <p:blipFill>
          <a:blip r:embed="rId4"/>
          <a:stretch>
            <a:fillRect/>
          </a:stretch>
        </p:blipFill>
        <p:spPr>
          <a:xfrm>
            <a:off x="8232810" y="1819562"/>
            <a:ext cx="3144082" cy="4281055"/>
          </a:xfrm>
          <a:prstGeom prst="rect">
            <a:avLst/>
          </a:prstGeom>
        </p:spPr>
      </p:pic>
      <p:sp>
        <p:nvSpPr>
          <p:cNvPr id="3" name="Título 1">
            <a:extLst>
              <a:ext uri="{FF2B5EF4-FFF2-40B4-BE49-F238E27FC236}">
                <a16:creationId xmlns:a16="http://schemas.microsoft.com/office/drawing/2014/main" id="{39A6F989-B2D1-5925-E660-3125C224E2CC}"/>
              </a:ext>
            </a:extLst>
          </p:cNvPr>
          <p:cNvSpPr txBox="1">
            <a:spLocks/>
          </p:cNvSpPr>
          <p:nvPr/>
        </p:nvSpPr>
        <p:spPr>
          <a:xfrm>
            <a:off x="502904" y="274320"/>
            <a:ext cx="6396923"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t>3</a:t>
            </a: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 </a:t>
            </a:r>
            <a:r>
              <a:rPr lang="es-ES" dirty="0"/>
              <a:t>Ejemplos anteriores</a:t>
            </a:r>
            <a:endPar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endParaRPr>
          </a:p>
        </p:txBody>
      </p:sp>
    </p:spTree>
    <p:extLst>
      <p:ext uri="{BB962C8B-B14F-4D97-AF65-F5344CB8AC3E}">
        <p14:creationId xmlns:p14="http://schemas.microsoft.com/office/powerpoint/2010/main" val="293977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Vista de barco en el mar&#10;&#10;Descripción generada automáticamente">
            <a:extLst>
              <a:ext uri="{FF2B5EF4-FFF2-40B4-BE49-F238E27FC236}">
                <a16:creationId xmlns:a16="http://schemas.microsoft.com/office/drawing/2014/main" id="{08D6C8D3-11A7-19A9-F8E8-6047FA3BD8AC}"/>
              </a:ext>
            </a:extLst>
          </p:cNvPr>
          <p:cNvPicPr>
            <a:picLocks noGrp="1" noRot="1" noChangeAspect="1" noMove="1" noResize="1" noEditPoints="1" noAdjustHandles="1" noChangeArrowheads="1" noChangeShapeType="1" noCrop="1"/>
          </p:cNvPicPr>
          <p:nvPr/>
        </p:nvPicPr>
        <p:blipFill rotWithShape="1">
          <a:blip r:embed="rId2"/>
          <a:srcRect l="-34" r="-122" b="515"/>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E0480627-E4D2-3602-5AAC-CD2C87C30B47}"/>
              </a:ext>
            </a:extLst>
          </p:cNvPr>
          <p:cNvSpPr>
            <a:spLocks noGrp="1" noRot="1" noMove="1" noResize="1" noEditPoints="1" noAdjustHandles="1" noChangeArrowheads="1" noChangeShapeType="1"/>
          </p:cNvSpPr>
          <p:nvPr/>
        </p:nvSpPr>
        <p:spPr>
          <a:xfrm>
            <a:off x="0" y="0"/>
            <a:ext cx="12192000" cy="6858000"/>
          </a:xfrm>
          <a:prstGeom prst="rect">
            <a:avLst/>
          </a:prstGeom>
          <a:solidFill>
            <a:srgbClr val="000000">
              <a:alpha val="4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C5540188-7E0E-F0C5-87EB-0C7109B88F1D}"/>
              </a:ext>
            </a:extLst>
          </p:cNvPr>
          <p:cNvSpPr/>
          <p:nvPr/>
        </p:nvSpPr>
        <p:spPr>
          <a:xfrm>
            <a:off x="1" y="1008484"/>
            <a:ext cx="12191999" cy="891068"/>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9" name="CuadroTexto 8">
            <a:extLst>
              <a:ext uri="{FF2B5EF4-FFF2-40B4-BE49-F238E27FC236}">
                <a16:creationId xmlns:a16="http://schemas.microsoft.com/office/drawing/2014/main" id="{A6F4879E-636B-2B31-37A6-384868E121FE}"/>
              </a:ext>
            </a:extLst>
          </p:cNvPr>
          <p:cNvSpPr txBox="1"/>
          <p:nvPr/>
        </p:nvSpPr>
        <p:spPr>
          <a:xfrm>
            <a:off x="4858180" y="1084686"/>
            <a:ext cx="7161098" cy="738664"/>
          </a:xfrm>
          <a:prstGeom prst="rect">
            <a:avLst/>
          </a:prstGeom>
          <a:noFill/>
        </p:spPr>
        <p:txBody>
          <a:bodyPr wrap="square">
            <a:spAutoFit/>
          </a:bodyPr>
          <a:lstStyle/>
          <a:p>
            <a:pPr marL="0" marR="0" lvl="0" indent="0" algn="r" defTabSz="914400" rtl="0" eaLnBrk="1" fontAlgn="auto" latinLnBrk="0" hangingPunct="1">
              <a:lnSpc>
                <a:spcPct val="100000"/>
              </a:lnSpc>
              <a:spcBef>
                <a:spcPts val="1200"/>
              </a:spcBef>
              <a:spcAft>
                <a:spcPts val="0"/>
              </a:spcAft>
              <a:buClr>
                <a:srgbClr val="000000"/>
              </a:buClr>
              <a:buSzTx/>
              <a:buFont typeface="Arial"/>
              <a:buNone/>
              <a:tabLst/>
              <a:defRPr/>
            </a:pPr>
            <a:r>
              <a:rPr lang="es-ES" sz="1600" b="1" kern="0" dirty="0">
                <a:latin typeface="Montserrat" panose="00000500000000000000" pitchFamily="2" charset="0"/>
                <a:cs typeface="Arial" panose="020B0604020202020204" pitchFamily="34" charset="0"/>
                <a:sym typeface="Arial"/>
              </a:rPr>
              <a:t>CONVOCATORIA 2023 </a:t>
            </a:r>
          </a:p>
          <a:p>
            <a:pPr marL="0" marR="0" lvl="0" indent="0" algn="r" defTabSz="914400" rtl="0" eaLnBrk="1" fontAlgn="auto" latinLnBrk="0" hangingPunct="1">
              <a:lnSpc>
                <a:spcPct val="100000"/>
              </a:lnSpc>
              <a:spcBef>
                <a:spcPts val="1200"/>
              </a:spcBef>
              <a:spcAft>
                <a:spcPts val="0"/>
              </a:spcAft>
              <a:buClr>
                <a:srgbClr val="000000"/>
              </a:buClr>
              <a:buSzTx/>
              <a:buFont typeface="Arial"/>
              <a:buNone/>
              <a:tabLst/>
              <a:defRPr/>
            </a:pPr>
            <a:r>
              <a:rPr lang="es-ES" sz="1600" b="1" kern="0" dirty="0">
                <a:latin typeface="Montserrat" panose="00000500000000000000" pitchFamily="2" charset="0"/>
                <a:cs typeface="Arial" panose="020B0604020202020204" pitchFamily="34" charset="0"/>
                <a:sym typeface="Arial"/>
              </a:rPr>
              <a:t>MODALIDADES IDEAS Y PROYECTOS COMERCIALES</a:t>
            </a:r>
            <a:endParaRPr lang="en-US" sz="1600" b="1" kern="0" dirty="0">
              <a:latin typeface="Montserrat" panose="00000500000000000000" pitchFamily="2" charset="0"/>
              <a:cs typeface="Arial" panose="020B0604020202020204" pitchFamily="34" charset="0"/>
              <a:sym typeface="Arial"/>
            </a:endParaRPr>
          </a:p>
        </p:txBody>
      </p:sp>
      <p:pic>
        <p:nvPicPr>
          <p:cNvPr id="10" name="Picture 6" descr="Ports 40">
            <a:extLst>
              <a:ext uri="{FF2B5EF4-FFF2-40B4-BE49-F238E27FC236}">
                <a16:creationId xmlns:a16="http://schemas.microsoft.com/office/drawing/2014/main" id="{7AF283EE-81D1-7752-B427-0FF6B3386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008484"/>
            <a:ext cx="2840064" cy="933164"/>
          </a:xfrm>
          <a:prstGeom prst="rect">
            <a:avLst/>
          </a:prstGeom>
          <a:noFill/>
          <a:ln>
            <a:noFill/>
          </a:ln>
        </p:spPr>
      </p:pic>
      <p:sp>
        <p:nvSpPr>
          <p:cNvPr id="37" name="Rectángulo 36">
            <a:extLst>
              <a:ext uri="{FF2B5EF4-FFF2-40B4-BE49-F238E27FC236}">
                <a16:creationId xmlns:a16="http://schemas.microsoft.com/office/drawing/2014/main" id="{7B943BA0-169C-0744-C212-B31510309957}"/>
              </a:ext>
            </a:extLst>
          </p:cNvPr>
          <p:cNvSpPr>
            <a:spLocks noGrp="1" noRot="1" noMove="1" noResize="1" noEditPoints="1" noAdjustHandles="1" noChangeArrowheads="1" noChangeShapeType="1"/>
          </p:cNvSpPr>
          <p:nvPr/>
        </p:nvSpPr>
        <p:spPr>
          <a:xfrm>
            <a:off x="1098550" y="2017850"/>
            <a:ext cx="10204450" cy="4475024"/>
          </a:xfrm>
          <a:prstGeom prst="rect">
            <a:avLst/>
          </a:prstGeom>
          <a:solidFill>
            <a:srgbClr val="0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a:extLst>
              <a:ext uri="{FF2B5EF4-FFF2-40B4-BE49-F238E27FC236}">
                <a16:creationId xmlns:a16="http://schemas.microsoft.com/office/drawing/2014/main" id="{83C5B158-2CCE-DD85-B0B9-6307C081B62D}"/>
              </a:ext>
            </a:extLst>
          </p:cNvPr>
          <p:cNvSpPr txBox="1"/>
          <p:nvPr/>
        </p:nvSpPr>
        <p:spPr>
          <a:xfrm>
            <a:off x="2546024" y="2175176"/>
            <a:ext cx="6867024" cy="1692771"/>
          </a:xfrm>
          <a:prstGeom prst="rect">
            <a:avLst/>
          </a:prstGeom>
          <a:noFill/>
        </p:spPr>
        <p:txBody>
          <a:bodyPr wrap="square">
            <a:spAutoFit/>
          </a:bodyPr>
          <a:lstStyle/>
          <a:p>
            <a:pPr algn="ctr" fontAlgn="auto">
              <a:spcBef>
                <a:spcPts val="1200"/>
              </a:spcBef>
            </a:pPr>
            <a:r>
              <a:rPr lang="es-ES" sz="1600" b="1" i="0" dirty="0">
                <a:solidFill>
                  <a:schemeClr val="bg1"/>
                </a:solidFill>
                <a:effectLst/>
                <a:latin typeface="Montserrat" panose="00000500000000000000" pitchFamily="2" charset="0"/>
              </a:rPr>
              <a:t>Total</a:t>
            </a:r>
            <a:r>
              <a:rPr lang="es-ES" sz="1600" b="1" dirty="0">
                <a:solidFill>
                  <a:schemeClr val="bg1"/>
                </a:solidFill>
                <a:latin typeface="Montserrat" panose="00000500000000000000" pitchFamily="2" charset="0"/>
              </a:rPr>
              <a:t> PORTS 4.0</a:t>
            </a:r>
            <a:r>
              <a:rPr lang="es-ES" sz="1600" b="1" i="0" dirty="0">
                <a:solidFill>
                  <a:schemeClr val="bg1"/>
                </a:solidFill>
                <a:effectLst/>
                <a:latin typeface="Montserrat" panose="00000500000000000000" pitchFamily="2" charset="0"/>
              </a:rPr>
              <a:t>:</a:t>
            </a:r>
          </a:p>
          <a:p>
            <a:pPr fontAlgn="auto">
              <a:spcBef>
                <a:spcPts val="1200"/>
              </a:spcBef>
              <a:buFont typeface="Arial" panose="020B0604020202020204" pitchFamily="34" charset="0"/>
              <a:buChar char="•"/>
            </a:pPr>
            <a:r>
              <a:rPr lang="es-ES" sz="1600" b="1" dirty="0">
                <a:solidFill>
                  <a:schemeClr val="bg1"/>
                </a:solidFill>
                <a:effectLst/>
                <a:latin typeface="Montserrat" panose="00000500000000000000" pitchFamily="2" charset="0"/>
              </a:rPr>
              <a:t>IDEAS: </a:t>
            </a:r>
            <a:r>
              <a:rPr lang="es-ES" sz="1600" dirty="0">
                <a:solidFill>
                  <a:schemeClr val="bg1"/>
                </a:solidFill>
                <a:effectLst/>
                <a:latin typeface="Montserrat" panose="00000500000000000000" pitchFamily="2" charset="0"/>
              </a:rPr>
              <a:t>87 candidaturas (50 % más que la convocatoria anterior (2021))</a:t>
            </a:r>
            <a:r>
              <a:rPr lang="es-ES" sz="1600" dirty="0">
                <a:solidFill>
                  <a:schemeClr val="bg1"/>
                </a:solidFill>
                <a:latin typeface="Montserrat" panose="00000500000000000000" pitchFamily="2" charset="0"/>
              </a:rPr>
              <a:t>.</a:t>
            </a:r>
            <a:endParaRPr lang="es-ES" sz="1600" dirty="0">
              <a:solidFill>
                <a:schemeClr val="bg1"/>
              </a:solidFill>
              <a:effectLst/>
              <a:latin typeface="Montserrat" panose="00000500000000000000" pitchFamily="2" charset="0"/>
            </a:endParaRPr>
          </a:p>
          <a:p>
            <a:pPr fontAlgn="auto">
              <a:spcBef>
                <a:spcPts val="1200"/>
              </a:spcBef>
              <a:buFont typeface="Arial" panose="020B0604020202020204" pitchFamily="34" charset="0"/>
              <a:buChar char="•"/>
            </a:pPr>
            <a:r>
              <a:rPr lang="es-ES" sz="1600" b="1" dirty="0">
                <a:solidFill>
                  <a:schemeClr val="bg1"/>
                </a:solidFill>
                <a:effectLst/>
                <a:latin typeface="Montserrat" panose="00000500000000000000" pitchFamily="2" charset="0"/>
              </a:rPr>
              <a:t>PROYECTOS COMERCIALES: </a:t>
            </a:r>
            <a:r>
              <a:rPr lang="es-ES" sz="1600" dirty="0">
                <a:solidFill>
                  <a:schemeClr val="bg1"/>
                </a:solidFill>
                <a:effectLst/>
                <a:latin typeface="Montserrat" panose="00000500000000000000" pitchFamily="2" charset="0"/>
              </a:rPr>
              <a:t>6</a:t>
            </a:r>
            <a:r>
              <a:rPr lang="es-ES" sz="1600" dirty="0">
                <a:solidFill>
                  <a:schemeClr val="bg1"/>
                </a:solidFill>
                <a:latin typeface="Montserrat" panose="00000500000000000000" pitchFamily="2" charset="0"/>
              </a:rPr>
              <a:t>6</a:t>
            </a:r>
            <a:r>
              <a:rPr lang="es-ES" sz="1600" dirty="0">
                <a:solidFill>
                  <a:schemeClr val="bg1"/>
                </a:solidFill>
                <a:effectLst/>
                <a:latin typeface="Montserrat" panose="00000500000000000000" pitchFamily="2" charset="0"/>
              </a:rPr>
              <a:t> candidaturas (10 % más que la convocatoria anterior (2021)).</a:t>
            </a:r>
          </a:p>
        </p:txBody>
      </p:sp>
      <p:grpSp>
        <p:nvGrpSpPr>
          <p:cNvPr id="55" name="Grupo 54">
            <a:extLst>
              <a:ext uri="{FF2B5EF4-FFF2-40B4-BE49-F238E27FC236}">
                <a16:creationId xmlns:a16="http://schemas.microsoft.com/office/drawing/2014/main" id="{876A71B5-60AA-EC2F-9E5E-8CFB0502F924}"/>
              </a:ext>
            </a:extLst>
          </p:cNvPr>
          <p:cNvGrpSpPr/>
          <p:nvPr/>
        </p:nvGrpSpPr>
        <p:grpSpPr>
          <a:xfrm>
            <a:off x="1573516" y="3835302"/>
            <a:ext cx="10618484" cy="2468201"/>
            <a:chOff x="1573516" y="3835302"/>
            <a:chExt cx="10618484" cy="2468201"/>
          </a:xfrm>
        </p:grpSpPr>
        <p:sp>
          <p:nvSpPr>
            <p:cNvPr id="39" name="Elipse 38">
              <a:extLst>
                <a:ext uri="{FF2B5EF4-FFF2-40B4-BE49-F238E27FC236}">
                  <a16:creationId xmlns:a16="http://schemas.microsoft.com/office/drawing/2014/main" id="{1AA9CCC0-795A-E359-E47F-E285DCB47F3E}"/>
                </a:ext>
              </a:extLst>
            </p:cNvPr>
            <p:cNvSpPr/>
            <p:nvPr/>
          </p:nvSpPr>
          <p:spPr>
            <a:xfrm>
              <a:off x="1655224" y="4711093"/>
              <a:ext cx="1224000" cy="1228524"/>
            </a:xfrm>
            <a:prstGeom prst="ellipse">
              <a:avLst/>
            </a:prstGeom>
            <a:solidFill>
              <a:srgbClr val="025CB9">
                <a:alpha val="32157"/>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700"/>
            </a:p>
          </p:txBody>
        </p:sp>
        <p:sp>
          <p:nvSpPr>
            <p:cNvPr id="40" name="CuadroTexto 39">
              <a:extLst>
                <a:ext uri="{FF2B5EF4-FFF2-40B4-BE49-F238E27FC236}">
                  <a16:creationId xmlns:a16="http://schemas.microsoft.com/office/drawing/2014/main" id="{CA4ADFF4-3BB5-6399-2B91-EFBC1DE7D9B3}"/>
                </a:ext>
              </a:extLst>
            </p:cNvPr>
            <p:cNvSpPr txBox="1"/>
            <p:nvPr/>
          </p:nvSpPr>
          <p:spPr>
            <a:xfrm>
              <a:off x="1573516" y="4730560"/>
              <a:ext cx="1257406" cy="118494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71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1</a:t>
              </a:r>
              <a:r>
                <a:rPr lang="es-ES" sz="7100" b="1" kern="0" dirty="0">
                  <a:solidFill>
                    <a:schemeClr val="bg1"/>
                  </a:solidFill>
                  <a:latin typeface="Century Gothic"/>
                  <a:ea typeface="Century Gothic"/>
                  <a:cs typeface="Century Gothic"/>
                  <a:sym typeface="Century Gothic"/>
                </a:rPr>
                <a:t>5</a:t>
              </a:r>
              <a:endParaRPr kumimoji="0" lang="es-ES" sz="7100" b="0" i="0" u="none" strike="noStrike" kern="0" cap="none" spc="0" normalizeH="0" baseline="0" noProof="0" dirty="0">
                <a:ln>
                  <a:noFill/>
                </a:ln>
                <a:solidFill>
                  <a:schemeClr val="bg1"/>
                </a:solidFill>
                <a:effectLst/>
                <a:uLnTx/>
                <a:uFillTx/>
                <a:latin typeface="Arial"/>
                <a:cs typeface="Arial"/>
                <a:sym typeface="Arial"/>
              </a:endParaRPr>
            </a:p>
          </p:txBody>
        </p:sp>
        <p:sp>
          <p:nvSpPr>
            <p:cNvPr id="41" name="CuadroTexto 40">
              <a:extLst>
                <a:ext uri="{FF2B5EF4-FFF2-40B4-BE49-F238E27FC236}">
                  <a16:creationId xmlns:a16="http://schemas.microsoft.com/office/drawing/2014/main" id="{693BCA5D-C017-5C70-DE42-A0037D8DFDD4}"/>
                </a:ext>
              </a:extLst>
            </p:cNvPr>
            <p:cNvSpPr txBox="1"/>
            <p:nvPr/>
          </p:nvSpPr>
          <p:spPr>
            <a:xfrm>
              <a:off x="2946316" y="5085173"/>
              <a:ext cx="1902539" cy="523220"/>
            </a:xfrm>
            <a:prstGeom prst="rect">
              <a:avLst/>
            </a:prstGeom>
            <a:solidFill>
              <a:srgbClr val="000000">
                <a:alpha val="4902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chemeClr val="bg1"/>
                  </a:solidFill>
                  <a:latin typeface="Montserrat" panose="00000500000000000000" pitchFamily="2" charset="0"/>
                  <a:cs typeface="Arial" panose="020B0604020202020204" pitchFamily="34" charset="0"/>
                  <a:sym typeface="Arial"/>
                </a:rPr>
                <a:t>PROYECTOS PRESENTADOS</a:t>
              </a:r>
            </a:p>
          </p:txBody>
        </p:sp>
        <p:sp>
          <p:nvSpPr>
            <p:cNvPr id="42" name="Elipse 41">
              <a:extLst>
                <a:ext uri="{FF2B5EF4-FFF2-40B4-BE49-F238E27FC236}">
                  <a16:creationId xmlns:a16="http://schemas.microsoft.com/office/drawing/2014/main" id="{44D34CB3-335B-079B-69BC-93BA2E374141}"/>
                </a:ext>
              </a:extLst>
            </p:cNvPr>
            <p:cNvSpPr/>
            <p:nvPr/>
          </p:nvSpPr>
          <p:spPr>
            <a:xfrm>
              <a:off x="5401176" y="4505378"/>
              <a:ext cx="748245" cy="748800"/>
            </a:xfrm>
            <a:prstGeom prst="ellipse">
              <a:avLst/>
            </a:prstGeom>
            <a:solidFill>
              <a:srgbClr val="195685">
                <a:alpha val="32157"/>
              </a:srgb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700">
                <a:solidFill>
                  <a:srgbClr val="195685"/>
                </a:solidFill>
              </a:endParaRPr>
            </a:p>
          </p:txBody>
        </p:sp>
        <p:sp>
          <p:nvSpPr>
            <p:cNvPr id="43" name="CuadroTexto 42">
              <a:extLst>
                <a:ext uri="{FF2B5EF4-FFF2-40B4-BE49-F238E27FC236}">
                  <a16:creationId xmlns:a16="http://schemas.microsoft.com/office/drawing/2014/main" id="{048FD980-5966-8BFA-CA79-87CDBDAD805C}"/>
                </a:ext>
              </a:extLst>
            </p:cNvPr>
            <p:cNvSpPr txBox="1"/>
            <p:nvPr/>
          </p:nvSpPr>
          <p:spPr>
            <a:xfrm>
              <a:off x="4843714" y="4556612"/>
              <a:ext cx="125740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a:ln>
                    <a:noFill/>
                  </a:ln>
                  <a:solidFill>
                    <a:schemeClr val="bg1"/>
                  </a:solidFill>
                  <a:effectLst/>
                  <a:uLnTx/>
                  <a:uFillTx/>
                  <a:latin typeface="Century Gothic"/>
                  <a:ea typeface="Century Gothic"/>
                  <a:cs typeface="Century Gothic"/>
                  <a:sym typeface="Century Gothic"/>
                </a:rPr>
                <a:t>10</a:t>
              </a:r>
              <a:endParaRPr kumimoji="0" lang="es-ES" sz="7100" b="0" i="0" u="none" strike="noStrike" kern="0" cap="none" spc="0" normalizeH="0" baseline="0" noProof="0">
                <a:ln>
                  <a:noFill/>
                </a:ln>
                <a:solidFill>
                  <a:schemeClr val="bg1"/>
                </a:solidFill>
                <a:effectLst/>
                <a:uLnTx/>
                <a:uFillTx/>
                <a:latin typeface="Arial"/>
                <a:cs typeface="Arial"/>
                <a:sym typeface="Arial"/>
              </a:endParaRPr>
            </a:p>
          </p:txBody>
        </p:sp>
        <p:sp>
          <p:nvSpPr>
            <p:cNvPr id="44" name="CuadroTexto 43">
              <a:extLst>
                <a:ext uri="{FF2B5EF4-FFF2-40B4-BE49-F238E27FC236}">
                  <a16:creationId xmlns:a16="http://schemas.microsoft.com/office/drawing/2014/main" id="{CE8019A9-11B9-DEEB-FC80-8707AEB1CBBB}"/>
                </a:ext>
              </a:extLst>
            </p:cNvPr>
            <p:cNvSpPr txBox="1"/>
            <p:nvPr/>
          </p:nvSpPr>
          <p:spPr>
            <a:xfrm>
              <a:off x="6264815" y="4611555"/>
              <a:ext cx="1902539" cy="584775"/>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1600" b="1" kern="0">
                  <a:solidFill>
                    <a:schemeClr val="bg1"/>
                  </a:solidFill>
                  <a:latin typeface="Montserrat" panose="00000500000000000000" pitchFamily="2" charset="0"/>
                  <a:cs typeface="Arial" panose="020B0604020202020204" pitchFamily="34" charset="0"/>
                  <a:sym typeface="Arial"/>
                </a:rPr>
                <a:t>PROYECTOS COMERCIALES</a:t>
              </a:r>
            </a:p>
          </p:txBody>
        </p:sp>
        <p:sp>
          <p:nvSpPr>
            <p:cNvPr id="45" name="Elipse 44">
              <a:extLst>
                <a:ext uri="{FF2B5EF4-FFF2-40B4-BE49-F238E27FC236}">
                  <a16:creationId xmlns:a16="http://schemas.microsoft.com/office/drawing/2014/main" id="{7DA57685-B229-E99C-4103-1A69435A6EE5}"/>
                </a:ext>
              </a:extLst>
            </p:cNvPr>
            <p:cNvSpPr/>
            <p:nvPr/>
          </p:nvSpPr>
          <p:spPr>
            <a:xfrm>
              <a:off x="5394964" y="5371823"/>
              <a:ext cx="748245" cy="748800"/>
            </a:xfrm>
            <a:prstGeom prst="ellipse">
              <a:avLst/>
            </a:prstGeom>
            <a:solidFill>
              <a:srgbClr val="195685">
                <a:alpha val="32157"/>
              </a:srgb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700">
                <a:solidFill>
                  <a:srgbClr val="195685"/>
                </a:solidFill>
              </a:endParaRPr>
            </a:p>
          </p:txBody>
        </p:sp>
        <p:sp>
          <p:nvSpPr>
            <p:cNvPr id="46" name="CuadroTexto 45">
              <a:extLst>
                <a:ext uri="{FF2B5EF4-FFF2-40B4-BE49-F238E27FC236}">
                  <a16:creationId xmlns:a16="http://schemas.microsoft.com/office/drawing/2014/main" id="{571F8759-BAEE-5FFF-DD4C-1F2ECB64C003}"/>
                </a:ext>
              </a:extLst>
            </p:cNvPr>
            <p:cNvSpPr txBox="1"/>
            <p:nvPr/>
          </p:nvSpPr>
          <p:spPr>
            <a:xfrm>
              <a:off x="5140383" y="5457428"/>
              <a:ext cx="125740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a:ln>
                    <a:noFill/>
                  </a:ln>
                  <a:solidFill>
                    <a:schemeClr val="bg1"/>
                  </a:solidFill>
                  <a:effectLst/>
                  <a:uLnTx/>
                  <a:uFillTx/>
                  <a:latin typeface="Century Gothic"/>
                  <a:ea typeface="Century Gothic"/>
                  <a:cs typeface="Century Gothic"/>
                  <a:sym typeface="Century Gothic"/>
                </a:rPr>
                <a:t>5</a:t>
              </a:r>
              <a:endParaRPr kumimoji="0" lang="es-ES" sz="7100" b="0" i="0" u="none" strike="noStrike" kern="0" cap="none" spc="0" normalizeH="0" baseline="0" noProof="0">
                <a:ln>
                  <a:noFill/>
                </a:ln>
                <a:solidFill>
                  <a:schemeClr val="bg1"/>
                </a:solidFill>
                <a:effectLst/>
                <a:uLnTx/>
                <a:uFillTx/>
                <a:latin typeface="Arial"/>
                <a:cs typeface="Arial"/>
                <a:sym typeface="Arial"/>
              </a:endParaRPr>
            </a:p>
          </p:txBody>
        </p:sp>
        <p:sp>
          <p:nvSpPr>
            <p:cNvPr id="47" name="CuadroTexto 46">
              <a:extLst>
                <a:ext uri="{FF2B5EF4-FFF2-40B4-BE49-F238E27FC236}">
                  <a16:creationId xmlns:a16="http://schemas.microsoft.com/office/drawing/2014/main" id="{D564DB6A-3276-D99F-B313-389C34AC064E}"/>
                </a:ext>
              </a:extLst>
            </p:cNvPr>
            <p:cNvSpPr txBox="1"/>
            <p:nvPr/>
          </p:nvSpPr>
          <p:spPr>
            <a:xfrm>
              <a:off x="6272075" y="5576946"/>
              <a:ext cx="1902539" cy="338554"/>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1600" b="1" kern="0">
                  <a:solidFill>
                    <a:schemeClr val="bg1"/>
                  </a:solidFill>
                  <a:latin typeface="Montserrat" panose="00000500000000000000" pitchFamily="2" charset="0"/>
                  <a:cs typeface="Arial" panose="020B0604020202020204" pitchFamily="34" charset="0"/>
                  <a:sym typeface="Arial"/>
                </a:rPr>
                <a:t>IDEAS</a:t>
              </a:r>
            </a:p>
          </p:txBody>
        </p:sp>
        <p:pic>
          <p:nvPicPr>
            <p:cNvPr id="48" name="Imagen 47" descr="Un reloj de color negro&#10;&#10;Descripción generada automáticamente con confianza baja">
              <a:extLst>
                <a:ext uri="{FF2B5EF4-FFF2-40B4-BE49-F238E27FC236}">
                  <a16:creationId xmlns:a16="http://schemas.microsoft.com/office/drawing/2014/main" id="{3354F045-35A9-8630-867E-A82754142054}"/>
                </a:ext>
              </a:extLst>
            </p:cNvPr>
            <p:cNvPicPr>
              <a:picLocks noChangeAspect="1"/>
            </p:cNvPicPr>
            <p:nvPr/>
          </p:nvPicPr>
          <p:blipFill rotWithShape="1">
            <a:blip r:embed="rId4"/>
            <a:srcRect t="82862"/>
            <a:stretch/>
          </p:blipFill>
          <p:spPr>
            <a:xfrm>
              <a:off x="3800858" y="3835302"/>
              <a:ext cx="2584231" cy="411319"/>
            </a:xfrm>
            <a:prstGeom prst="rect">
              <a:avLst/>
            </a:prstGeom>
          </p:spPr>
        </p:pic>
        <p:sp>
          <p:nvSpPr>
            <p:cNvPr id="49" name="Rectángulo 48">
              <a:extLst>
                <a:ext uri="{FF2B5EF4-FFF2-40B4-BE49-F238E27FC236}">
                  <a16:creationId xmlns:a16="http://schemas.microsoft.com/office/drawing/2014/main" id="{3CAE33E3-8DFA-85F4-FDC9-1FDB950CF899}"/>
                </a:ext>
              </a:extLst>
            </p:cNvPr>
            <p:cNvSpPr/>
            <p:nvPr/>
          </p:nvSpPr>
          <p:spPr>
            <a:xfrm>
              <a:off x="8282748" y="4611555"/>
              <a:ext cx="2260600" cy="4113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400">
                  <a:latin typeface="Montserrat" panose="00000500000000000000" pitchFamily="2" charset="0"/>
                </a:rPr>
                <a:t>5 FACILITADOR</a:t>
              </a:r>
            </a:p>
            <a:p>
              <a:r>
                <a:rPr lang="es-ES" sz="1400">
                  <a:latin typeface="Montserrat" panose="00000500000000000000" pitchFamily="2" charset="0"/>
                </a:rPr>
                <a:t>5 CARTAS DE APOYO</a:t>
              </a:r>
            </a:p>
          </p:txBody>
        </p:sp>
        <p:sp>
          <p:nvSpPr>
            <p:cNvPr id="50" name="Cerrar llave 49">
              <a:extLst>
                <a:ext uri="{FF2B5EF4-FFF2-40B4-BE49-F238E27FC236}">
                  <a16:creationId xmlns:a16="http://schemas.microsoft.com/office/drawing/2014/main" id="{F0FA8B4F-056B-5C96-F48A-017C0953B703}"/>
                </a:ext>
              </a:extLst>
            </p:cNvPr>
            <p:cNvSpPr/>
            <p:nvPr/>
          </p:nvSpPr>
          <p:spPr>
            <a:xfrm>
              <a:off x="8065610" y="4611555"/>
              <a:ext cx="109004" cy="473618"/>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 name="Rectángulo 50">
              <a:extLst>
                <a:ext uri="{FF2B5EF4-FFF2-40B4-BE49-F238E27FC236}">
                  <a16:creationId xmlns:a16="http://schemas.microsoft.com/office/drawing/2014/main" id="{22C08024-FE2E-687E-CB5D-B3B4F4512831}"/>
                </a:ext>
              </a:extLst>
            </p:cNvPr>
            <p:cNvSpPr/>
            <p:nvPr/>
          </p:nvSpPr>
          <p:spPr>
            <a:xfrm>
              <a:off x="8292714" y="5410877"/>
              <a:ext cx="3899286" cy="892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400">
                  <a:latin typeface="Montserrat" panose="00000500000000000000" pitchFamily="2" charset="0"/>
                </a:rPr>
                <a:t>1 INTRAEMPRENDIMIENTO</a:t>
              </a:r>
            </a:p>
            <a:p>
              <a:r>
                <a:rPr lang="es-ES" sz="1400">
                  <a:latin typeface="Montserrat" panose="00000500000000000000" pitchFamily="2" charset="0"/>
                </a:rPr>
                <a:t>2 FACILITADOR</a:t>
              </a:r>
            </a:p>
            <a:p>
              <a:r>
                <a:rPr lang="es-ES" sz="1400">
                  <a:latin typeface="Montserrat" panose="00000500000000000000" pitchFamily="2" charset="0"/>
                </a:rPr>
                <a:t>2 CARTAS DE APOYO</a:t>
              </a:r>
            </a:p>
          </p:txBody>
        </p:sp>
        <p:sp>
          <p:nvSpPr>
            <p:cNvPr id="52" name="Cerrar llave 51">
              <a:extLst>
                <a:ext uri="{FF2B5EF4-FFF2-40B4-BE49-F238E27FC236}">
                  <a16:creationId xmlns:a16="http://schemas.microsoft.com/office/drawing/2014/main" id="{9DECF0D0-BA2C-C0DD-61C0-A1A6743F0BD7}"/>
                </a:ext>
              </a:extLst>
            </p:cNvPr>
            <p:cNvSpPr/>
            <p:nvPr/>
          </p:nvSpPr>
          <p:spPr>
            <a:xfrm>
              <a:off x="8090170" y="5308987"/>
              <a:ext cx="109004" cy="811636"/>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pic>
        <p:nvPicPr>
          <p:cNvPr id="54" name="Gráfico 53" descr="Lupa con relleno sólido">
            <a:hlinkClick r:id="rId5" action="ppaction://hlinksldjump"/>
            <a:extLst>
              <a:ext uri="{FF2B5EF4-FFF2-40B4-BE49-F238E27FC236}">
                <a16:creationId xmlns:a16="http://schemas.microsoft.com/office/drawing/2014/main" id="{42F8D29D-DA55-BB7F-D6B4-1C6615617B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85157" y="2450836"/>
            <a:ext cx="914400" cy="914400"/>
          </a:xfrm>
          <a:prstGeom prst="rect">
            <a:avLst/>
          </a:prstGeom>
        </p:spPr>
      </p:pic>
      <p:sp>
        <p:nvSpPr>
          <p:cNvPr id="5" name="Rectángulo: esquinas redondeadas 4">
            <a:extLst>
              <a:ext uri="{FF2B5EF4-FFF2-40B4-BE49-F238E27FC236}">
                <a16:creationId xmlns:a16="http://schemas.microsoft.com/office/drawing/2014/main" id="{CD0E432C-0D70-55D0-5CCA-64CE67DA4E66}"/>
              </a:ext>
            </a:extLst>
          </p:cNvPr>
          <p:cNvSpPr/>
          <p:nvPr/>
        </p:nvSpPr>
        <p:spPr>
          <a:xfrm>
            <a:off x="5611368" y="3538728"/>
            <a:ext cx="2340864" cy="283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b="1">
                <a:solidFill>
                  <a:srgbClr val="005CB9"/>
                </a:solidFill>
              </a:rPr>
              <a:t>16 SUBVENCIONADOS</a:t>
            </a:r>
          </a:p>
        </p:txBody>
      </p:sp>
      <p:sp>
        <p:nvSpPr>
          <p:cNvPr id="6" name="Rectángulo: esquinas redondeadas 5">
            <a:extLst>
              <a:ext uri="{FF2B5EF4-FFF2-40B4-BE49-F238E27FC236}">
                <a16:creationId xmlns:a16="http://schemas.microsoft.com/office/drawing/2014/main" id="{1785CBA6-DBA0-9322-9F6E-41A6BA784365}"/>
              </a:ext>
            </a:extLst>
          </p:cNvPr>
          <p:cNvSpPr/>
          <p:nvPr/>
        </p:nvSpPr>
        <p:spPr>
          <a:xfrm>
            <a:off x="8156448" y="4258056"/>
            <a:ext cx="2340864" cy="283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a:solidFill>
                  <a:srgbClr val="005CB9"/>
                </a:solidFill>
              </a:rPr>
              <a:t>3 APROBADOS</a:t>
            </a:r>
          </a:p>
        </p:txBody>
      </p:sp>
      <p:sp>
        <p:nvSpPr>
          <p:cNvPr id="7" name="Rectángulo: esquinas redondeadas 6">
            <a:extLst>
              <a:ext uri="{FF2B5EF4-FFF2-40B4-BE49-F238E27FC236}">
                <a16:creationId xmlns:a16="http://schemas.microsoft.com/office/drawing/2014/main" id="{5B8ADCED-003E-E5A7-AC81-C128F474D5F9}"/>
              </a:ext>
            </a:extLst>
          </p:cNvPr>
          <p:cNvSpPr/>
          <p:nvPr/>
        </p:nvSpPr>
        <p:spPr>
          <a:xfrm>
            <a:off x="3733800" y="2886456"/>
            <a:ext cx="2340864" cy="283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b="1">
                <a:solidFill>
                  <a:srgbClr val="005CB9"/>
                </a:solidFill>
              </a:rPr>
              <a:t>46 SUBVENCIONADOS</a:t>
            </a:r>
          </a:p>
        </p:txBody>
      </p:sp>
      <p:sp>
        <p:nvSpPr>
          <p:cNvPr id="11" name="Rectángulo: esquinas redondeadas 10">
            <a:extLst>
              <a:ext uri="{FF2B5EF4-FFF2-40B4-BE49-F238E27FC236}">
                <a16:creationId xmlns:a16="http://schemas.microsoft.com/office/drawing/2014/main" id="{6BA31CA8-8101-F1EA-0DF5-1D34A3D25F45}"/>
              </a:ext>
            </a:extLst>
          </p:cNvPr>
          <p:cNvSpPr/>
          <p:nvPr/>
        </p:nvSpPr>
        <p:spPr>
          <a:xfrm>
            <a:off x="8272272" y="5242560"/>
            <a:ext cx="2340864" cy="2834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a:solidFill>
                  <a:srgbClr val="005CB9"/>
                </a:solidFill>
              </a:rPr>
              <a:t>2 APROBADOS</a:t>
            </a:r>
          </a:p>
        </p:txBody>
      </p:sp>
      <p:sp>
        <p:nvSpPr>
          <p:cNvPr id="3" name="Título 1">
            <a:extLst>
              <a:ext uri="{FF2B5EF4-FFF2-40B4-BE49-F238E27FC236}">
                <a16:creationId xmlns:a16="http://schemas.microsoft.com/office/drawing/2014/main" id="{CA849D79-A040-C897-15BA-D902F8918568}"/>
              </a:ext>
            </a:extLst>
          </p:cNvPr>
          <p:cNvSpPr txBox="1">
            <a:spLocks/>
          </p:cNvSpPr>
          <p:nvPr/>
        </p:nvSpPr>
        <p:spPr>
          <a:xfrm>
            <a:off x="502904" y="274320"/>
            <a:ext cx="6396923"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solidFill>
                  <a:schemeClr val="bg1"/>
                </a:solidFill>
              </a:rPr>
              <a:t>4</a:t>
            </a:r>
            <a:r>
              <a:rPr kumimoji="0" lang="es-ES" b="1" i="0" u="none" strike="noStrike" kern="1200" cap="none" spc="0" normalizeH="0" baseline="0" noProof="0" dirty="0">
                <a:ln>
                  <a:noFill/>
                </a:ln>
                <a:solidFill>
                  <a:schemeClr val="bg1"/>
                </a:solidFill>
                <a:effectLst/>
                <a:uLnTx/>
                <a:uFillTx/>
                <a:latin typeface="Montserrat" pitchFamily="2" charset="77"/>
                <a:ea typeface="+mj-ea"/>
                <a:cs typeface="Calibri" panose="020F0502020204030204" pitchFamily="34" charset="0"/>
              </a:rPr>
              <a:t>. </a:t>
            </a:r>
            <a:r>
              <a:rPr kumimoji="0" lang="es-ES" b="1" i="0" u="none" strike="noStrike" kern="1200" cap="none" spc="0" normalizeH="0" baseline="0" noProof="0" dirty="0" err="1">
                <a:ln>
                  <a:noFill/>
                </a:ln>
                <a:solidFill>
                  <a:schemeClr val="bg1"/>
                </a:solidFill>
                <a:effectLst/>
                <a:uLnTx/>
                <a:uFillTx/>
                <a:latin typeface="Montserrat" pitchFamily="2" charset="77"/>
                <a:ea typeface="+mj-ea"/>
                <a:cs typeface="Calibri" panose="020F0502020204030204" pitchFamily="34" charset="0"/>
              </a:rPr>
              <a:t>PortCastelló</a:t>
            </a:r>
            <a:endParaRPr kumimoji="0" lang="es-ES" b="1" i="0" u="none" strike="noStrike" kern="1200" cap="none" spc="0" normalizeH="0" baseline="0" noProof="0" dirty="0">
              <a:ln>
                <a:noFill/>
              </a:ln>
              <a:solidFill>
                <a:schemeClr val="bg1"/>
              </a:solidFill>
              <a:effectLst/>
              <a:uLnTx/>
              <a:uFillTx/>
              <a:latin typeface="Montserrat" pitchFamily="2" charset="77"/>
              <a:ea typeface="+mj-ea"/>
              <a:cs typeface="Calibri" panose="020F0502020204030204" pitchFamily="34" charset="0"/>
            </a:endParaRPr>
          </a:p>
        </p:txBody>
      </p:sp>
    </p:spTree>
    <p:extLst>
      <p:ext uri="{BB962C8B-B14F-4D97-AF65-F5344CB8AC3E}">
        <p14:creationId xmlns:p14="http://schemas.microsoft.com/office/powerpoint/2010/main" val="324114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05F622-66B4-9B78-05E2-626DE356E1A1}"/>
              </a:ext>
            </a:extLst>
          </p:cNvPr>
          <p:cNvSpPr>
            <a:spLocks noChangeArrowheads="1"/>
          </p:cNvSpPr>
          <p:nvPr/>
        </p:nvSpPr>
        <p:spPr bwMode="auto">
          <a:xfrm>
            <a:off x="3231472" y="19191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B0CB1C70-573F-2658-DA49-756F05300DAF}"/>
              </a:ext>
            </a:extLst>
          </p:cNvPr>
          <p:cNvSpPr txBox="1"/>
          <p:nvPr/>
        </p:nvSpPr>
        <p:spPr>
          <a:xfrm>
            <a:off x="1401992" y="1214667"/>
            <a:ext cx="3529221" cy="1323439"/>
          </a:xfrm>
          <a:prstGeom prst="rect">
            <a:avLst/>
          </a:prstGeom>
          <a:noFill/>
        </p:spPr>
        <p:txBody>
          <a:bodyPr wrap="square" rtlCol="0">
            <a:spAutoFit/>
          </a:bodyPr>
          <a:lstStyle/>
          <a:p>
            <a:r>
              <a:rPr lang="es-ES" sz="1600" b="1" dirty="0">
                <a:solidFill>
                  <a:srgbClr val="005CB9"/>
                </a:solidFill>
                <a:latin typeface="Calibri Light" panose="020F0302020204030204" pitchFamily="34" charset="0"/>
                <a:ea typeface="Calibri Light" panose="020F0302020204030204" pitchFamily="34" charset="0"/>
                <a:cs typeface="Calibri Light" panose="020F0302020204030204" pitchFamily="34" charset="0"/>
              </a:rPr>
              <a:t>Contexto: </a:t>
            </a:r>
            <a:r>
              <a:rPr lang="es-E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Marco de actuación Plan de Impulso al Emprendimiento para Innovación del Sector Portuario (</a:t>
            </a:r>
            <a:r>
              <a:rPr lang="es-ES" sz="16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Ports</a:t>
            </a:r>
            <a:r>
              <a:rPr lang="es-ES"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4.0 ) creado y financiado a través del </a:t>
            </a:r>
            <a:r>
              <a:rPr lang="es-ES" sz="16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Fondo de Compensación </a:t>
            </a:r>
            <a:r>
              <a:rPr lang="es-ES" sz="1600" b="1"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Interportuario</a:t>
            </a:r>
            <a:r>
              <a:rPr lang="es-ES" sz="16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p:txBody>
      </p:sp>
      <p:pic>
        <p:nvPicPr>
          <p:cNvPr id="9" name="Imagen 8" descr="Interfaz de usuario gráfica, Texto, Aplicación&#10;&#10;El contenido generado por IA puede ser incorrecto.">
            <a:extLst>
              <a:ext uri="{FF2B5EF4-FFF2-40B4-BE49-F238E27FC236}">
                <a16:creationId xmlns:a16="http://schemas.microsoft.com/office/drawing/2014/main" id="{00B9EF9E-D177-1CD2-E316-0D1B6F481559}"/>
              </a:ext>
            </a:extLst>
          </p:cNvPr>
          <p:cNvPicPr>
            <a:picLocks noChangeAspect="1"/>
          </p:cNvPicPr>
          <p:nvPr/>
        </p:nvPicPr>
        <p:blipFill>
          <a:blip r:embed="rId3"/>
          <a:stretch>
            <a:fillRect/>
          </a:stretch>
        </p:blipFill>
        <p:spPr>
          <a:xfrm>
            <a:off x="6096000" y="1093364"/>
            <a:ext cx="4779391" cy="1992481"/>
          </a:xfrm>
          <a:prstGeom prst="rect">
            <a:avLst/>
          </a:prstGeom>
        </p:spPr>
      </p:pic>
      <p:grpSp>
        <p:nvGrpSpPr>
          <p:cNvPr id="4" name="Grupo 3">
            <a:extLst>
              <a:ext uri="{FF2B5EF4-FFF2-40B4-BE49-F238E27FC236}">
                <a16:creationId xmlns:a16="http://schemas.microsoft.com/office/drawing/2014/main" id="{B1FA4E74-58E2-4AD7-1587-CD8EE704F963}"/>
              </a:ext>
            </a:extLst>
          </p:cNvPr>
          <p:cNvGrpSpPr/>
          <p:nvPr/>
        </p:nvGrpSpPr>
        <p:grpSpPr>
          <a:xfrm>
            <a:off x="840234" y="3623113"/>
            <a:ext cx="4782476" cy="1717138"/>
            <a:chOff x="1561763" y="4191838"/>
            <a:chExt cx="4782476" cy="1717138"/>
          </a:xfrm>
        </p:grpSpPr>
        <p:sp>
          <p:nvSpPr>
            <p:cNvPr id="12" name="CuadroTexto 11">
              <a:extLst>
                <a:ext uri="{FF2B5EF4-FFF2-40B4-BE49-F238E27FC236}">
                  <a16:creationId xmlns:a16="http://schemas.microsoft.com/office/drawing/2014/main" id="{5ADDBABE-807E-3D71-B788-871CCE676C6F}"/>
                </a:ext>
              </a:extLst>
            </p:cNvPr>
            <p:cNvSpPr txBox="1"/>
            <p:nvPr/>
          </p:nvSpPr>
          <p:spPr>
            <a:xfrm>
              <a:off x="1561763" y="4647092"/>
              <a:ext cx="4782476" cy="1261884"/>
            </a:xfrm>
            <a:prstGeom prst="rect">
              <a:avLst/>
            </a:prstGeom>
            <a:noFill/>
          </p:spPr>
          <p:txBody>
            <a:bodyPr wrap="square" rtlCol="0">
              <a:spAutoFit/>
            </a:bodyPr>
            <a:lstStyle>
              <a:defPPr>
                <a:defRPr lang="es-ES"/>
              </a:defPPr>
              <a:lvl1pPr>
                <a:defRPr b="1">
                  <a:solidFill>
                    <a:srgbClr val="005CB9"/>
                  </a:solidFill>
                  <a:latin typeface="Montserrat" panose="00000500000000000000" pitchFamily="2"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750.000 €, </a:t>
              </a:r>
              <a:r>
                <a:rPr kumimoji="0" lang="es-E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de los cuales </a:t>
              </a:r>
              <a:r>
                <a:rPr kumimoji="0" lang="es-ES" sz="16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105.000 € </a:t>
              </a:r>
              <a:r>
                <a:rPr kumimoji="0" lang="es-E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se destinarán al </a:t>
              </a:r>
              <a:r>
                <a:rPr kumimoji="0" lang="es-ES" sz="1600" b="1" i="0" u="none" strike="noStrike" kern="1200" cap="none" spc="0" normalizeH="0" baseline="0" noProof="0" dirty="0" err="1">
                  <a:ln>
                    <a:noFill/>
                  </a:ln>
                  <a:solidFill>
                    <a:srgbClr val="005CB9"/>
                  </a:solidFill>
                  <a:effectLst/>
                  <a:uLnTx/>
                  <a:uFillTx/>
                  <a:latin typeface="Montserrat" panose="00000500000000000000" pitchFamily="2" charset="0"/>
                  <a:ea typeface="+mn-ea"/>
                  <a:cs typeface="+mn-cs"/>
                </a:rPr>
                <a:t>intraemprendimiento</a:t>
              </a:r>
              <a:r>
                <a:rPr kumimoji="0" lang="es-E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Las subvenciones para esta modalidad se podrán solicitar hasta el </a:t>
              </a:r>
              <a:r>
                <a:rPr kumimoji="0" lang="es-ES" sz="16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2 de marzo de 2026</a:t>
              </a:r>
              <a:endParaRPr kumimoji="0" lang="es-ES" sz="14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5" name="CuadroTexto 14">
              <a:extLst>
                <a:ext uri="{FF2B5EF4-FFF2-40B4-BE49-F238E27FC236}">
                  <a16:creationId xmlns:a16="http://schemas.microsoft.com/office/drawing/2014/main" id="{2225818D-1C31-8E6E-9595-727AE7D7CBE1}"/>
                </a:ext>
              </a:extLst>
            </p:cNvPr>
            <p:cNvSpPr txBox="1"/>
            <p:nvPr/>
          </p:nvSpPr>
          <p:spPr>
            <a:xfrm>
              <a:off x="2990833" y="4191838"/>
              <a:ext cx="897299" cy="307777"/>
            </a:xfrm>
            <a:prstGeom prst="rect">
              <a:avLst/>
            </a:prstGeom>
            <a:solidFill>
              <a:srgbClr val="005CB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IDEAS</a:t>
              </a:r>
            </a:p>
          </p:txBody>
        </p:sp>
      </p:grpSp>
      <p:grpSp>
        <p:nvGrpSpPr>
          <p:cNvPr id="7" name="Grupo 6">
            <a:extLst>
              <a:ext uri="{FF2B5EF4-FFF2-40B4-BE49-F238E27FC236}">
                <a16:creationId xmlns:a16="http://schemas.microsoft.com/office/drawing/2014/main" id="{B0BC14B1-EB26-4E23-6278-51D266567D30}"/>
              </a:ext>
            </a:extLst>
          </p:cNvPr>
          <p:cNvGrpSpPr/>
          <p:nvPr/>
        </p:nvGrpSpPr>
        <p:grpSpPr>
          <a:xfrm>
            <a:off x="6740662" y="3315452"/>
            <a:ext cx="3929225" cy="1261884"/>
            <a:chOff x="6928501" y="4063286"/>
            <a:chExt cx="3929225" cy="1261884"/>
          </a:xfrm>
        </p:grpSpPr>
        <p:sp>
          <p:nvSpPr>
            <p:cNvPr id="14" name="CuadroTexto 13">
              <a:extLst>
                <a:ext uri="{FF2B5EF4-FFF2-40B4-BE49-F238E27FC236}">
                  <a16:creationId xmlns:a16="http://schemas.microsoft.com/office/drawing/2014/main" id="{6CF56ACB-9610-908B-EFC2-9CD3AEBCA3DA}"/>
                </a:ext>
              </a:extLst>
            </p:cNvPr>
            <p:cNvSpPr txBox="1"/>
            <p:nvPr/>
          </p:nvSpPr>
          <p:spPr>
            <a:xfrm>
              <a:off x="6928501" y="4063286"/>
              <a:ext cx="3929225" cy="1261884"/>
            </a:xfrm>
            <a:prstGeom prst="rect">
              <a:avLst/>
            </a:prstGeom>
            <a:noFill/>
          </p:spPr>
          <p:txBody>
            <a:bodyPr wrap="square" rtlCol="0">
              <a:spAutoFit/>
            </a:bodyPr>
            <a:lstStyle>
              <a:defPPr>
                <a:defRPr lang="es-ES"/>
              </a:defPPr>
              <a:lvl1pPr>
                <a:defRPr b="1">
                  <a:solidFill>
                    <a:srgbClr val="005CB9"/>
                  </a:solidFill>
                  <a:latin typeface="Montserrat" panose="00000500000000000000" pitchFamily="2"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6.750.000 €. </a:t>
              </a:r>
              <a:r>
                <a:rPr kumimoji="0" lang="es-E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El plazo para su solicitud es hasta el </a:t>
              </a:r>
              <a:r>
                <a:rPr kumimoji="0" lang="es-ES" sz="1600" b="1"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31 de marzo de 202</a:t>
              </a:r>
              <a:r>
                <a:rPr lang="es-ES" sz="1600" dirty="0"/>
                <a:t>6</a:t>
              </a:r>
              <a:r>
                <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  </a:t>
              </a:r>
            </a:p>
          </p:txBody>
        </p:sp>
        <p:sp>
          <p:nvSpPr>
            <p:cNvPr id="16" name="CuadroTexto 15">
              <a:extLst>
                <a:ext uri="{FF2B5EF4-FFF2-40B4-BE49-F238E27FC236}">
                  <a16:creationId xmlns:a16="http://schemas.microsoft.com/office/drawing/2014/main" id="{B342665E-3AE2-32A4-B517-0326319E76D0}"/>
                </a:ext>
              </a:extLst>
            </p:cNvPr>
            <p:cNvSpPr txBox="1"/>
            <p:nvPr/>
          </p:nvSpPr>
          <p:spPr>
            <a:xfrm>
              <a:off x="7011783" y="4319376"/>
              <a:ext cx="3307051" cy="307777"/>
            </a:xfrm>
            <a:prstGeom prst="rect">
              <a:avLst/>
            </a:prstGeom>
            <a:solidFill>
              <a:srgbClr val="005CB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PROYECTOS COMERCIALES</a:t>
              </a:r>
            </a:p>
          </p:txBody>
        </p:sp>
      </p:grpSp>
      <p:sp>
        <p:nvSpPr>
          <p:cNvPr id="20" name="CuadroTexto 19">
            <a:extLst>
              <a:ext uri="{FF2B5EF4-FFF2-40B4-BE49-F238E27FC236}">
                <a16:creationId xmlns:a16="http://schemas.microsoft.com/office/drawing/2014/main" id="{09AEF05C-0261-4958-39BA-9CB0453635E6}"/>
              </a:ext>
            </a:extLst>
          </p:cNvPr>
          <p:cNvSpPr txBox="1"/>
          <p:nvPr/>
        </p:nvSpPr>
        <p:spPr>
          <a:xfrm>
            <a:off x="2540145" y="5658040"/>
            <a:ext cx="6165130" cy="446276"/>
          </a:xfrm>
          <a:prstGeom prst="rect">
            <a:avLst/>
          </a:prstGeom>
          <a:noFill/>
        </p:spPr>
        <p:txBody>
          <a:bodyPr wrap="square" rtlCol="0">
            <a:spAutoFit/>
          </a:bodyPr>
          <a:lstStyle>
            <a:defPPr>
              <a:defRPr lang="es-ES"/>
            </a:defPPr>
            <a:lvl1pPr>
              <a:defRPr b="1">
                <a:solidFill>
                  <a:srgbClr val="005CB9"/>
                </a:solidFill>
                <a:latin typeface="Montserrat"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0" dirty="0">
                <a:solidFill>
                  <a:prstClr val="black"/>
                </a:solidFill>
              </a:rPr>
              <a:t>Está prevista la convocatoria de </a:t>
            </a:r>
            <a:r>
              <a:rPr lang="es-ES" sz="1200" dirty="0"/>
              <a:t>Proyectos </a:t>
            </a:r>
            <a:r>
              <a:rPr lang="es-ES" sz="1200" dirty="0" err="1"/>
              <a:t>Precomerciales</a:t>
            </a:r>
            <a:r>
              <a:rPr lang="es-ES" sz="1200" dirty="0"/>
              <a:t> </a:t>
            </a:r>
            <a:r>
              <a:rPr lang="es-ES" sz="1100" b="0" dirty="0">
                <a:solidFill>
                  <a:prstClr val="black"/>
                </a:solidFill>
              </a:rPr>
              <a:t>por 11.250.000 euros a finales del 2026</a:t>
            </a:r>
            <a:r>
              <a:rPr kumimoji="0" lang="es-ES" sz="11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  </a:t>
            </a:r>
          </a:p>
        </p:txBody>
      </p:sp>
      <p:sp>
        <p:nvSpPr>
          <p:cNvPr id="3" name="Título 1">
            <a:extLst>
              <a:ext uri="{FF2B5EF4-FFF2-40B4-BE49-F238E27FC236}">
                <a16:creationId xmlns:a16="http://schemas.microsoft.com/office/drawing/2014/main" id="{86AC93D8-80D4-C337-F9F4-3B7902F95EE6}"/>
              </a:ext>
            </a:extLst>
          </p:cNvPr>
          <p:cNvSpPr txBox="1">
            <a:spLocks/>
          </p:cNvSpPr>
          <p:nvPr/>
        </p:nvSpPr>
        <p:spPr>
          <a:xfrm>
            <a:off x="502904" y="274320"/>
            <a:ext cx="3932237"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0. Introducción</a:t>
            </a:r>
          </a:p>
        </p:txBody>
      </p:sp>
    </p:spTree>
    <p:extLst>
      <p:ext uri="{BB962C8B-B14F-4D97-AF65-F5344CB8AC3E}">
        <p14:creationId xmlns:p14="http://schemas.microsoft.com/office/powerpoint/2010/main" val="354406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03F98-2645-7D61-98F8-7E4E60384B8A}"/>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E31A4CF-AA37-B040-5BBE-5680C6247C9E}"/>
              </a:ext>
            </a:extLst>
          </p:cNvPr>
          <p:cNvSpPr txBox="1"/>
          <p:nvPr/>
        </p:nvSpPr>
        <p:spPr>
          <a:xfrm>
            <a:off x="551384" y="1229131"/>
            <a:ext cx="11089232" cy="4862870"/>
          </a:xfrm>
          <a:prstGeom prst="rect">
            <a:avLst/>
          </a:prstGeom>
          <a:noFill/>
        </p:spPr>
        <p:txBody>
          <a:bodyPr wrap="square">
            <a:spAutoFit/>
          </a:bodyPr>
          <a:lstStyle/>
          <a:p>
            <a:r>
              <a:rPr lang="es-ES" sz="2000" dirty="0">
                <a:solidFill>
                  <a:schemeClr val="tx1"/>
                </a:solidFill>
              </a:rPr>
              <a:t>Para que </a:t>
            </a:r>
            <a:r>
              <a:rPr lang="es-ES" sz="2000" dirty="0" err="1">
                <a:solidFill>
                  <a:schemeClr val="tx1"/>
                </a:solidFill>
              </a:rPr>
              <a:t>PortCastelló</a:t>
            </a:r>
            <a:r>
              <a:rPr lang="es-ES" sz="2000" dirty="0">
                <a:solidFill>
                  <a:schemeClr val="tx1"/>
                </a:solidFill>
              </a:rPr>
              <a:t> considere la posibilidad de apoyar una idea o proyecto mediante </a:t>
            </a:r>
            <a:r>
              <a:rPr lang="es-ES" sz="2000" dirty="0">
                <a:solidFill>
                  <a:srgbClr val="FF0000"/>
                </a:solidFill>
              </a:rPr>
              <a:t>Carta de Apoyo o Facilitación</a:t>
            </a:r>
            <a:r>
              <a:rPr lang="es-ES" sz="2000" dirty="0">
                <a:solidFill>
                  <a:schemeClr val="tx1"/>
                </a:solidFill>
              </a:rPr>
              <a:t>, la empresa solicitante deberá ponerse en contacto con </a:t>
            </a:r>
            <a:r>
              <a:rPr lang="es-ES" sz="2000" dirty="0">
                <a:solidFill>
                  <a:schemeClr val="tx1"/>
                </a:solidFill>
                <a:hlinkClick r:id="rId3"/>
              </a:rPr>
              <a:t>innovación@portcastello.com</a:t>
            </a:r>
            <a:r>
              <a:rPr lang="es-ES" sz="2000" dirty="0">
                <a:solidFill>
                  <a:schemeClr val="tx1"/>
                </a:solidFill>
              </a:rPr>
              <a:t> </a:t>
            </a:r>
          </a:p>
          <a:p>
            <a:r>
              <a:rPr lang="es-ES" sz="2000" dirty="0">
                <a:solidFill>
                  <a:schemeClr val="tx1"/>
                </a:solidFill>
              </a:rPr>
              <a:t>Y rellenar el siguiente formulario:</a:t>
            </a:r>
          </a:p>
          <a:p>
            <a:endParaRPr lang="es-ES" sz="1600" dirty="0">
              <a:solidFill>
                <a:schemeClr val="tx1"/>
              </a:solidFill>
            </a:endParaRPr>
          </a:p>
          <a:p>
            <a:pPr marL="342900" indent="-342900">
              <a:buFont typeface="+mj-lt"/>
              <a:buAutoNum type="arabicPeriod"/>
            </a:pPr>
            <a:r>
              <a:rPr lang="es-ES" dirty="0"/>
              <a:t>Información de contacto (Nombre y apellidos, email, cargo, empresa)</a:t>
            </a:r>
          </a:p>
          <a:p>
            <a:pPr marL="342900" indent="-342900">
              <a:buFont typeface="+mj-lt"/>
              <a:buAutoNum type="arabicPeriod"/>
            </a:pPr>
            <a:r>
              <a:rPr lang="es-ES" dirty="0"/>
              <a:t>Título</a:t>
            </a:r>
          </a:p>
          <a:p>
            <a:pPr marL="342900" indent="-342900">
              <a:buFont typeface="+mj-lt"/>
              <a:buAutoNum type="arabicPeriod"/>
            </a:pPr>
            <a:r>
              <a:rPr lang="es-ES" dirty="0"/>
              <a:t>Acrónimo</a:t>
            </a:r>
          </a:p>
          <a:p>
            <a:pPr marL="342900" indent="-342900">
              <a:buFont typeface="+mj-lt"/>
              <a:buAutoNum type="arabicPeriod"/>
            </a:pPr>
            <a:r>
              <a:rPr lang="es-ES" dirty="0"/>
              <a:t>Resumen de la propuesta</a:t>
            </a:r>
          </a:p>
          <a:p>
            <a:pPr marL="342900" indent="-342900">
              <a:buFont typeface="+mj-lt"/>
              <a:buAutoNum type="arabicPeriod"/>
            </a:pPr>
            <a:r>
              <a:rPr lang="es-ES" dirty="0"/>
              <a:t>Problema a abordar</a:t>
            </a:r>
          </a:p>
          <a:p>
            <a:pPr marL="342900" indent="-342900">
              <a:buFont typeface="+mj-lt"/>
              <a:buAutoNum type="arabicPeriod"/>
            </a:pPr>
            <a:r>
              <a:rPr lang="es-ES" dirty="0"/>
              <a:t>Innovación de la propuesta</a:t>
            </a:r>
          </a:p>
          <a:p>
            <a:pPr marL="342900" indent="-342900">
              <a:buFont typeface="+mj-lt"/>
              <a:buAutoNum type="arabicPeriod"/>
            </a:pPr>
            <a:r>
              <a:rPr lang="es-ES" dirty="0"/>
              <a:t>Impacto de la propuesta </a:t>
            </a:r>
          </a:p>
          <a:p>
            <a:pPr marL="342900" indent="-342900">
              <a:buFont typeface="+mj-lt"/>
              <a:buAutoNum type="arabicPeriod"/>
            </a:pPr>
            <a:r>
              <a:rPr lang="es-ES" dirty="0"/>
              <a:t>Principales beneficios y beneficiarios</a:t>
            </a:r>
          </a:p>
          <a:p>
            <a:pPr marL="342900" indent="-342900">
              <a:buFont typeface="+mj-lt"/>
              <a:buAutoNum type="arabicPeriod"/>
            </a:pPr>
            <a:r>
              <a:rPr lang="es-ES" dirty="0"/>
              <a:t>Consorcio - Socios del Proyecto</a:t>
            </a:r>
          </a:p>
          <a:p>
            <a:pPr marL="342900" indent="-342900">
              <a:buFont typeface="+mj-lt"/>
              <a:buAutoNum type="arabicPeriod"/>
            </a:pPr>
            <a:r>
              <a:rPr lang="es-ES" dirty="0"/>
              <a:t>Rol/Contribución de la Autoridad Portuaria de Castellón en la propuesta</a:t>
            </a:r>
          </a:p>
          <a:p>
            <a:pPr marL="342900" indent="-342900">
              <a:buFont typeface="+mj-lt"/>
              <a:buAutoNum type="arabicPeriod"/>
            </a:pPr>
            <a:r>
              <a:rPr lang="es-ES" dirty="0"/>
              <a:t>Cronograma e Hitos principales</a:t>
            </a:r>
          </a:p>
          <a:p>
            <a:pPr marL="342900" indent="-342900">
              <a:buFont typeface="+mj-lt"/>
              <a:buAutoNum type="arabicPeriod"/>
            </a:pPr>
            <a:r>
              <a:rPr lang="es-ES" dirty="0"/>
              <a:t>Presupuesto aproximado</a:t>
            </a:r>
            <a:br>
              <a:rPr lang="es-ES" dirty="0"/>
            </a:br>
            <a:endParaRPr lang="es-ES" dirty="0">
              <a:solidFill>
                <a:schemeClr val="tx1"/>
              </a:solidFill>
              <a:hlinkClick r:id="rId4"/>
            </a:endParaRPr>
          </a:p>
        </p:txBody>
      </p:sp>
      <p:grpSp>
        <p:nvGrpSpPr>
          <p:cNvPr id="7" name="Grupo 6">
            <a:extLst>
              <a:ext uri="{FF2B5EF4-FFF2-40B4-BE49-F238E27FC236}">
                <a16:creationId xmlns:a16="http://schemas.microsoft.com/office/drawing/2014/main" id="{B6938083-A6BB-507C-CD57-E05179B60FA5}"/>
              </a:ext>
            </a:extLst>
          </p:cNvPr>
          <p:cNvGrpSpPr/>
          <p:nvPr/>
        </p:nvGrpSpPr>
        <p:grpSpPr>
          <a:xfrm>
            <a:off x="9686924" y="2890012"/>
            <a:ext cx="1886890" cy="2681634"/>
            <a:chOff x="9448799" y="2881745"/>
            <a:chExt cx="1886890" cy="2681634"/>
          </a:xfrm>
        </p:grpSpPr>
        <p:pic>
          <p:nvPicPr>
            <p:cNvPr id="10" name="Imagen 9" descr="Un edificio de fondo&#10;&#10;El contenido generado por IA puede ser incorrecto.">
              <a:extLst>
                <a:ext uri="{FF2B5EF4-FFF2-40B4-BE49-F238E27FC236}">
                  <a16:creationId xmlns:a16="http://schemas.microsoft.com/office/drawing/2014/main" id="{584C5495-9AE8-4618-013F-58E12295E877}"/>
                </a:ext>
              </a:extLst>
            </p:cNvPr>
            <p:cNvPicPr>
              <a:picLocks noChangeAspect="1"/>
            </p:cNvPicPr>
            <p:nvPr/>
          </p:nvPicPr>
          <p:blipFill>
            <a:blip r:embed="rId5"/>
            <a:stretch>
              <a:fillRect/>
            </a:stretch>
          </p:blipFill>
          <p:spPr>
            <a:xfrm>
              <a:off x="9775709" y="3566766"/>
              <a:ext cx="1341236" cy="1996613"/>
            </a:xfrm>
            <a:prstGeom prst="rect">
              <a:avLst/>
            </a:prstGeom>
          </p:spPr>
        </p:pic>
        <p:pic>
          <p:nvPicPr>
            <p:cNvPr id="1026" name="Picture 2" descr="CRYSTAL-LUNG: Investigación y desarrollo de una barrera  acústico-atmosférica - G-agua">
              <a:extLst>
                <a:ext uri="{FF2B5EF4-FFF2-40B4-BE49-F238E27FC236}">
                  <a16:creationId xmlns:a16="http://schemas.microsoft.com/office/drawing/2014/main" id="{C01FB57F-1F69-01BD-168D-2C15AC4DD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799" y="2881745"/>
              <a:ext cx="1886890" cy="6117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o 7">
            <a:extLst>
              <a:ext uri="{FF2B5EF4-FFF2-40B4-BE49-F238E27FC236}">
                <a16:creationId xmlns:a16="http://schemas.microsoft.com/office/drawing/2014/main" id="{9EE8DE69-A653-2F03-3683-8B441AF46974}"/>
              </a:ext>
            </a:extLst>
          </p:cNvPr>
          <p:cNvGrpSpPr/>
          <p:nvPr/>
        </p:nvGrpSpPr>
        <p:grpSpPr>
          <a:xfrm>
            <a:off x="8114322" y="4457919"/>
            <a:ext cx="1235468" cy="1339054"/>
            <a:chOff x="7557550" y="5089237"/>
            <a:chExt cx="1235468" cy="1339054"/>
          </a:xfrm>
        </p:grpSpPr>
        <p:pic>
          <p:nvPicPr>
            <p:cNvPr id="3" name="Imagen 2">
              <a:extLst>
                <a:ext uri="{FF2B5EF4-FFF2-40B4-BE49-F238E27FC236}">
                  <a16:creationId xmlns:a16="http://schemas.microsoft.com/office/drawing/2014/main" id="{B354BA90-77BD-27EF-5AFD-FCC4BE105D1A}"/>
                </a:ext>
              </a:extLst>
            </p:cNvPr>
            <p:cNvPicPr>
              <a:picLocks noChangeAspect="1"/>
            </p:cNvPicPr>
            <p:nvPr/>
          </p:nvPicPr>
          <p:blipFill>
            <a:blip r:embed="rId7"/>
            <a:stretch>
              <a:fillRect/>
            </a:stretch>
          </p:blipFill>
          <p:spPr>
            <a:xfrm>
              <a:off x="7557550" y="6101941"/>
              <a:ext cx="1235468" cy="326350"/>
            </a:xfrm>
            <a:prstGeom prst="rect">
              <a:avLst/>
            </a:prstGeom>
          </p:spPr>
        </p:pic>
        <p:pic>
          <p:nvPicPr>
            <p:cNvPr id="1028" name="Picture 4" descr="machsense - PortCastelló">
              <a:extLst>
                <a:ext uri="{FF2B5EF4-FFF2-40B4-BE49-F238E27FC236}">
                  <a16:creationId xmlns:a16="http://schemas.microsoft.com/office/drawing/2014/main" id="{62DEFB7A-AA38-FB92-D171-5F19AD6F21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8527" y="5089237"/>
              <a:ext cx="862987" cy="8588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o 5">
            <a:extLst>
              <a:ext uri="{FF2B5EF4-FFF2-40B4-BE49-F238E27FC236}">
                <a16:creationId xmlns:a16="http://schemas.microsoft.com/office/drawing/2014/main" id="{E3CC0B1F-F8D2-B3CF-D3BA-09CB3131E131}"/>
              </a:ext>
            </a:extLst>
          </p:cNvPr>
          <p:cNvGrpSpPr/>
          <p:nvPr/>
        </p:nvGrpSpPr>
        <p:grpSpPr>
          <a:xfrm>
            <a:off x="7560682" y="2165160"/>
            <a:ext cx="1940058" cy="1687150"/>
            <a:chOff x="7277537" y="3041869"/>
            <a:chExt cx="1940058" cy="1687150"/>
          </a:xfrm>
        </p:grpSpPr>
        <p:pic>
          <p:nvPicPr>
            <p:cNvPr id="12" name="Imagen 11">
              <a:extLst>
                <a:ext uri="{FF2B5EF4-FFF2-40B4-BE49-F238E27FC236}">
                  <a16:creationId xmlns:a16="http://schemas.microsoft.com/office/drawing/2014/main" id="{4EB8CA08-E46B-34A9-4567-99BC3011060A}"/>
                </a:ext>
              </a:extLst>
            </p:cNvPr>
            <p:cNvPicPr>
              <a:picLocks noChangeAspect="1"/>
            </p:cNvPicPr>
            <p:nvPr/>
          </p:nvPicPr>
          <p:blipFill>
            <a:blip r:embed="rId9"/>
            <a:stretch>
              <a:fillRect/>
            </a:stretch>
          </p:blipFill>
          <p:spPr>
            <a:xfrm>
              <a:off x="7277537" y="3666837"/>
              <a:ext cx="1940058" cy="1062182"/>
            </a:xfrm>
            <a:prstGeom prst="rect">
              <a:avLst/>
            </a:prstGeom>
          </p:spPr>
        </p:pic>
        <p:pic>
          <p:nvPicPr>
            <p:cNvPr id="1032" name="Picture 8" descr="Innovación. Proyectos de innovación - PortCastelló">
              <a:extLst>
                <a:ext uri="{FF2B5EF4-FFF2-40B4-BE49-F238E27FC236}">
                  <a16:creationId xmlns:a16="http://schemas.microsoft.com/office/drawing/2014/main" id="{93AE54A4-5598-2BE4-D8BC-3D42EAFE16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5706" y="3041869"/>
              <a:ext cx="1745239" cy="56507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ítulo 1">
            <a:extLst>
              <a:ext uri="{FF2B5EF4-FFF2-40B4-BE49-F238E27FC236}">
                <a16:creationId xmlns:a16="http://schemas.microsoft.com/office/drawing/2014/main" id="{111BFAFD-3023-A475-E3D0-EF545775B1F8}"/>
              </a:ext>
            </a:extLst>
          </p:cNvPr>
          <p:cNvSpPr txBox="1">
            <a:spLocks/>
          </p:cNvSpPr>
          <p:nvPr/>
        </p:nvSpPr>
        <p:spPr>
          <a:xfrm>
            <a:off x="502904" y="274320"/>
            <a:ext cx="6396923"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solidFill>
                  <a:srgbClr val="005CB9"/>
                </a:solidFill>
              </a:rPr>
              <a:t>4</a:t>
            </a:r>
            <a:r>
              <a:rPr kumimoji="0" lang="es-ES" b="1" i="0" u="none" strike="noStrike" kern="1200" cap="none" spc="0" normalizeH="0" baseline="0" noProof="0" dirty="0">
                <a:ln>
                  <a:noFill/>
                </a:ln>
                <a:solidFill>
                  <a:srgbClr val="005CB9"/>
                </a:solidFill>
                <a:effectLst/>
                <a:uLnTx/>
                <a:uFillTx/>
                <a:latin typeface="Montserrat" pitchFamily="2" charset="77"/>
                <a:ea typeface="+mj-ea"/>
                <a:cs typeface="Calibri" panose="020F0502020204030204" pitchFamily="34" charset="0"/>
              </a:rPr>
              <a:t>. </a:t>
            </a:r>
            <a:r>
              <a:rPr kumimoji="0" lang="es-ES" b="1" i="0" u="none" strike="noStrike" kern="1200" cap="none" spc="0" normalizeH="0" baseline="0" noProof="0" dirty="0" err="1">
                <a:ln>
                  <a:noFill/>
                </a:ln>
                <a:solidFill>
                  <a:srgbClr val="005CB9"/>
                </a:solidFill>
                <a:effectLst/>
                <a:uLnTx/>
                <a:uFillTx/>
                <a:latin typeface="Montserrat" pitchFamily="2" charset="77"/>
                <a:ea typeface="+mj-ea"/>
                <a:cs typeface="Calibri" panose="020F0502020204030204" pitchFamily="34" charset="0"/>
              </a:rPr>
              <a:t>PortCastelló</a:t>
            </a:r>
            <a:endParaRPr kumimoji="0" lang="es-ES" b="1" i="0" u="none" strike="noStrike" kern="1200" cap="none" spc="0" normalizeH="0" baseline="0" noProof="0" dirty="0">
              <a:ln>
                <a:noFill/>
              </a:ln>
              <a:solidFill>
                <a:srgbClr val="005CB9"/>
              </a:solidFill>
              <a:effectLst/>
              <a:uLnTx/>
              <a:uFillTx/>
              <a:latin typeface="Montserrat" pitchFamily="2" charset="77"/>
              <a:ea typeface="+mj-ea"/>
              <a:cs typeface="Calibri" panose="020F0502020204030204" pitchFamily="34" charset="0"/>
            </a:endParaRPr>
          </a:p>
        </p:txBody>
      </p:sp>
    </p:spTree>
    <p:extLst>
      <p:ext uri="{BB962C8B-B14F-4D97-AF65-F5344CB8AC3E}">
        <p14:creationId xmlns:p14="http://schemas.microsoft.com/office/powerpoint/2010/main" val="232850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9CD8A-CEC7-AD5C-6453-E8B446135F9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B0926C9-320E-CD7A-2DC4-EE395143D4E1}"/>
              </a:ext>
            </a:extLst>
          </p:cNvPr>
          <p:cNvSpPr txBox="1"/>
          <p:nvPr/>
        </p:nvSpPr>
        <p:spPr>
          <a:xfrm>
            <a:off x="435174" y="1305341"/>
            <a:ext cx="10956726" cy="4632037"/>
          </a:xfrm>
          <a:prstGeom prst="rect">
            <a:avLst/>
          </a:prstGeom>
          <a:noFill/>
        </p:spPr>
        <p:txBody>
          <a:bodyPr wrap="square">
            <a:spAutoFit/>
          </a:bodyPr>
          <a:lstStyle/>
          <a:p>
            <a:pPr>
              <a:spcBef>
                <a:spcPts val="600"/>
              </a:spcBef>
            </a:pPr>
            <a:r>
              <a:rPr lang="es-ES" sz="2000" dirty="0">
                <a:solidFill>
                  <a:srgbClr val="005CB9"/>
                </a:solidFill>
              </a:rPr>
              <a:t>¿Qué puede ofrecer </a:t>
            </a:r>
            <a:r>
              <a:rPr lang="es-ES" sz="2000" dirty="0" err="1">
                <a:solidFill>
                  <a:srgbClr val="005CB9"/>
                </a:solidFill>
              </a:rPr>
              <a:t>PortCastelló</a:t>
            </a:r>
            <a:r>
              <a:rPr lang="es-ES" sz="2000" dirty="0">
                <a:solidFill>
                  <a:srgbClr val="005CB9"/>
                </a:solidFill>
              </a:rPr>
              <a:t> como Agente facilitador?</a:t>
            </a:r>
          </a:p>
          <a:p>
            <a:pPr>
              <a:spcBef>
                <a:spcPts val="600"/>
              </a:spcBef>
            </a:pPr>
            <a:endParaRPr lang="es-ES" sz="2000" dirty="0">
              <a:solidFill>
                <a:schemeClr val="tx1"/>
              </a:solidFill>
            </a:endParaRPr>
          </a:p>
          <a:p>
            <a:pPr marL="342900" indent="-342900">
              <a:spcBef>
                <a:spcPts val="600"/>
              </a:spcBef>
              <a:buFont typeface="Arial" panose="020B0604020202020204" pitchFamily="34" charset="0"/>
              <a:buChar char="•"/>
            </a:pPr>
            <a:r>
              <a:rPr lang="es-ES" sz="2000" dirty="0">
                <a:solidFill>
                  <a:schemeClr val="tx1"/>
                </a:solidFill>
              </a:rPr>
              <a:t>Acceso a datos estadísticos e información operativa (open data).</a:t>
            </a:r>
          </a:p>
          <a:p>
            <a:pPr marL="342900" indent="-342900">
              <a:spcBef>
                <a:spcPts val="600"/>
              </a:spcBef>
              <a:buFont typeface="Arial" panose="020B0604020202020204" pitchFamily="34" charset="0"/>
              <a:buChar char="•"/>
            </a:pPr>
            <a:r>
              <a:rPr lang="es-ES" sz="2000" dirty="0">
                <a:solidFill>
                  <a:schemeClr val="tx1"/>
                </a:solidFill>
              </a:rPr>
              <a:t>Acceso a información de cámaras y sensores.</a:t>
            </a:r>
          </a:p>
          <a:p>
            <a:pPr marL="342900" indent="-342900">
              <a:spcBef>
                <a:spcPts val="600"/>
              </a:spcBef>
              <a:buFont typeface="Arial" panose="020B0604020202020204" pitchFamily="34" charset="0"/>
              <a:buChar char="•"/>
            </a:pPr>
            <a:r>
              <a:rPr lang="es-ES" sz="2000" dirty="0">
                <a:solidFill>
                  <a:schemeClr val="tx1"/>
                </a:solidFill>
              </a:rPr>
              <a:t>Acceso a instalaciones portuarias.</a:t>
            </a:r>
          </a:p>
          <a:p>
            <a:pPr marL="342900" indent="-342900">
              <a:spcBef>
                <a:spcPts val="600"/>
              </a:spcBef>
              <a:buFont typeface="Arial" panose="020B0604020202020204" pitchFamily="34" charset="0"/>
              <a:buChar char="•"/>
            </a:pPr>
            <a:r>
              <a:rPr lang="es-ES" sz="2000" dirty="0">
                <a:solidFill>
                  <a:schemeClr val="tx1"/>
                </a:solidFill>
              </a:rPr>
              <a:t>Espacios para testeo, pilotos y pruebas de concepto.</a:t>
            </a:r>
          </a:p>
          <a:p>
            <a:pPr marL="342900" indent="-342900">
              <a:spcBef>
                <a:spcPts val="600"/>
              </a:spcBef>
              <a:buFont typeface="Arial" panose="020B0604020202020204" pitchFamily="34" charset="0"/>
              <a:buChar char="•"/>
            </a:pPr>
            <a:r>
              <a:rPr lang="es-ES" sz="2000" dirty="0">
                <a:solidFill>
                  <a:schemeClr val="tx1"/>
                </a:solidFill>
              </a:rPr>
              <a:t>Conocimiento experto de nuestros empleados.</a:t>
            </a:r>
          </a:p>
          <a:p>
            <a:pPr marL="342900" indent="-342900">
              <a:spcBef>
                <a:spcPts val="600"/>
              </a:spcBef>
              <a:buFont typeface="Arial" panose="020B0604020202020204" pitchFamily="34" charset="0"/>
              <a:buChar char="•"/>
            </a:pPr>
            <a:r>
              <a:rPr lang="es-ES" sz="2000" dirty="0">
                <a:solidFill>
                  <a:schemeClr val="tx1"/>
                </a:solidFill>
              </a:rPr>
              <a:t>Contactos.</a:t>
            </a:r>
          </a:p>
          <a:p>
            <a:pPr marL="342900" indent="-342900">
              <a:spcBef>
                <a:spcPts val="600"/>
              </a:spcBef>
              <a:buFont typeface="Arial" panose="020B0604020202020204" pitchFamily="34" charset="0"/>
              <a:buChar char="•"/>
            </a:pPr>
            <a:r>
              <a:rPr lang="es-ES" sz="2000" dirty="0">
                <a:solidFill>
                  <a:schemeClr val="tx1"/>
                </a:solidFill>
              </a:rPr>
              <a:t>Posibilidad de realizar pruebas en la lámina de agua.</a:t>
            </a:r>
          </a:p>
          <a:p>
            <a:pPr marL="342900" indent="-342900">
              <a:spcBef>
                <a:spcPts val="600"/>
              </a:spcBef>
              <a:buFont typeface="Arial" panose="020B0604020202020204" pitchFamily="34" charset="0"/>
              <a:buChar char="•"/>
            </a:pPr>
            <a:r>
              <a:rPr lang="es-ES" sz="2000" dirty="0">
                <a:solidFill>
                  <a:schemeClr val="tx1"/>
                </a:solidFill>
              </a:rPr>
              <a:t>Facilitar instalaciones.</a:t>
            </a:r>
          </a:p>
          <a:p>
            <a:pPr marL="342900" indent="-342900">
              <a:spcBef>
                <a:spcPts val="600"/>
              </a:spcBef>
              <a:buFont typeface="Arial" panose="020B0604020202020204" pitchFamily="34" charset="0"/>
              <a:buChar char="•"/>
            </a:pPr>
            <a:r>
              <a:rPr lang="es-ES" sz="2000" dirty="0">
                <a:solidFill>
                  <a:schemeClr val="tx1"/>
                </a:solidFill>
              </a:rPr>
              <a:t>Difusión.</a:t>
            </a:r>
          </a:p>
          <a:p>
            <a:pPr marL="342900" indent="-342900">
              <a:spcBef>
                <a:spcPts val="600"/>
              </a:spcBef>
              <a:buFont typeface="Arial" panose="020B0604020202020204" pitchFamily="34" charset="0"/>
              <a:buChar char="•"/>
            </a:pPr>
            <a:r>
              <a:rPr lang="es-ES" sz="2000" dirty="0">
                <a:solidFill>
                  <a:schemeClr val="tx1"/>
                </a:solidFill>
              </a:rPr>
              <a:t>Etc. </a:t>
            </a:r>
          </a:p>
        </p:txBody>
      </p:sp>
      <p:sp>
        <p:nvSpPr>
          <p:cNvPr id="3" name="Título 1">
            <a:extLst>
              <a:ext uri="{FF2B5EF4-FFF2-40B4-BE49-F238E27FC236}">
                <a16:creationId xmlns:a16="http://schemas.microsoft.com/office/drawing/2014/main" id="{E27D4956-9C51-25EC-F7CF-7E71BE32DE46}"/>
              </a:ext>
            </a:extLst>
          </p:cNvPr>
          <p:cNvSpPr txBox="1">
            <a:spLocks/>
          </p:cNvSpPr>
          <p:nvPr/>
        </p:nvSpPr>
        <p:spPr>
          <a:xfrm>
            <a:off x="502904" y="274320"/>
            <a:ext cx="6396923"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solidFill>
                  <a:srgbClr val="005CB9"/>
                </a:solidFill>
              </a:rPr>
              <a:t>4</a:t>
            </a:r>
            <a:r>
              <a:rPr kumimoji="0" lang="es-ES" b="1" i="0" u="none" strike="noStrike" kern="1200" cap="none" spc="0" normalizeH="0" baseline="0" noProof="0" dirty="0">
                <a:ln>
                  <a:noFill/>
                </a:ln>
                <a:solidFill>
                  <a:srgbClr val="005CB9"/>
                </a:solidFill>
                <a:effectLst/>
                <a:uLnTx/>
                <a:uFillTx/>
                <a:latin typeface="Montserrat" pitchFamily="2" charset="77"/>
                <a:ea typeface="+mj-ea"/>
                <a:cs typeface="Calibri" panose="020F0502020204030204" pitchFamily="34" charset="0"/>
              </a:rPr>
              <a:t>. </a:t>
            </a:r>
            <a:r>
              <a:rPr kumimoji="0" lang="es-ES" b="1" i="0" u="none" strike="noStrike" kern="1200" cap="none" spc="0" normalizeH="0" baseline="0" noProof="0" dirty="0" err="1">
                <a:ln>
                  <a:noFill/>
                </a:ln>
                <a:solidFill>
                  <a:srgbClr val="005CB9"/>
                </a:solidFill>
                <a:effectLst/>
                <a:uLnTx/>
                <a:uFillTx/>
                <a:latin typeface="Montserrat" pitchFamily="2" charset="77"/>
                <a:ea typeface="+mj-ea"/>
                <a:cs typeface="Calibri" panose="020F0502020204030204" pitchFamily="34" charset="0"/>
              </a:rPr>
              <a:t>PortCastelló</a:t>
            </a:r>
            <a:endParaRPr kumimoji="0" lang="es-ES" b="1" i="0" u="none" strike="noStrike" kern="1200" cap="none" spc="0" normalizeH="0" baseline="0" noProof="0" dirty="0">
              <a:ln>
                <a:noFill/>
              </a:ln>
              <a:solidFill>
                <a:srgbClr val="005CB9"/>
              </a:solidFill>
              <a:effectLst/>
              <a:uLnTx/>
              <a:uFillTx/>
              <a:latin typeface="Montserrat" pitchFamily="2" charset="77"/>
              <a:ea typeface="+mj-ea"/>
              <a:cs typeface="Calibri" panose="020F0502020204030204" pitchFamily="34" charset="0"/>
            </a:endParaRPr>
          </a:p>
        </p:txBody>
      </p:sp>
      <p:pic>
        <p:nvPicPr>
          <p:cNvPr id="4" name="Marcador de posición de imagen 2" descr="Vista de una ciudad desde lo alto de un barco en el mar&#10;&#10;El contenido generado por IA puede ser incorrecto.">
            <a:extLst>
              <a:ext uri="{FF2B5EF4-FFF2-40B4-BE49-F238E27FC236}">
                <a16:creationId xmlns:a16="http://schemas.microsoft.com/office/drawing/2014/main" id="{A7D5B025-EBAA-3FC2-6645-47EB9D4C984C}"/>
              </a:ext>
            </a:extLst>
          </p:cNvPr>
          <p:cNvPicPr>
            <a:picLocks noChangeAspect="1"/>
          </p:cNvPicPr>
          <p:nvPr/>
        </p:nvPicPr>
        <p:blipFill>
          <a:blip r:embed="rId3">
            <a:extLst>
              <a:ext uri="{28A0092B-C50C-407E-A947-70E740481C1C}">
                <a14:useLocalDpi xmlns:a14="http://schemas.microsoft.com/office/drawing/2010/main" val="0"/>
              </a:ext>
            </a:extLst>
          </a:blip>
          <a:srcRect l="9563" r="9563"/>
          <a:stretch>
            <a:fillRect/>
          </a:stretch>
        </p:blipFill>
        <p:spPr>
          <a:xfrm>
            <a:off x="7615219" y="2095500"/>
            <a:ext cx="4141607" cy="3270250"/>
          </a:xfrm>
          <a:prstGeom prst="rect">
            <a:avLst/>
          </a:prstGeom>
        </p:spPr>
      </p:pic>
    </p:spTree>
    <p:extLst>
      <p:ext uri="{BB962C8B-B14F-4D97-AF65-F5344CB8AC3E}">
        <p14:creationId xmlns:p14="http://schemas.microsoft.com/office/powerpoint/2010/main" val="193243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FDE66-6561-9AAF-D66D-402D7CC11EEE}"/>
            </a:ext>
          </a:extLst>
        </p:cNvPr>
        <p:cNvGrpSpPr/>
        <p:nvPr/>
      </p:nvGrpSpPr>
      <p:grpSpPr>
        <a:xfrm>
          <a:off x="0" y="0"/>
          <a:ext cx="0" cy="0"/>
          <a:chOff x="0" y="0"/>
          <a:chExt cx="0" cy="0"/>
        </a:xfrm>
      </p:grpSpPr>
      <p:sp>
        <p:nvSpPr>
          <p:cNvPr id="7" name="Forma libre 6">
            <a:extLst>
              <a:ext uri="{FF2B5EF4-FFF2-40B4-BE49-F238E27FC236}">
                <a16:creationId xmlns:a16="http://schemas.microsoft.com/office/drawing/2014/main" id="{A981B1DF-48E5-B7E9-FB09-91E903A8D17B}"/>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2192000" h="6858000">
                <a:moveTo>
                  <a:pt x="3459101" y="3126880"/>
                </a:moveTo>
                <a:lnTo>
                  <a:pt x="3500249" y="3233864"/>
                </a:lnTo>
                <a:lnTo>
                  <a:pt x="3417954" y="3233864"/>
                </a:lnTo>
                <a:close/>
                <a:moveTo>
                  <a:pt x="4911397" y="2990634"/>
                </a:moveTo>
                <a:cubicBezTo>
                  <a:pt x="4929076" y="2990634"/>
                  <a:pt x="4945687" y="2993987"/>
                  <a:pt x="4961232" y="3000692"/>
                </a:cubicBezTo>
                <a:cubicBezTo>
                  <a:pt x="4976777" y="3007398"/>
                  <a:pt x="4990341" y="3016542"/>
                  <a:pt x="5001923" y="3028124"/>
                </a:cubicBezTo>
                <a:cubicBezTo>
                  <a:pt x="5013505" y="3039707"/>
                  <a:pt x="5022649" y="3053271"/>
                  <a:pt x="5029355" y="3068815"/>
                </a:cubicBezTo>
                <a:cubicBezTo>
                  <a:pt x="5036061" y="3084360"/>
                  <a:pt x="5039413" y="3100972"/>
                  <a:pt x="5039413" y="3118650"/>
                </a:cubicBezTo>
                <a:cubicBezTo>
                  <a:pt x="5039413" y="3136329"/>
                  <a:pt x="5036061" y="3152940"/>
                  <a:pt x="5029355" y="3168485"/>
                </a:cubicBezTo>
                <a:cubicBezTo>
                  <a:pt x="5022649" y="3184030"/>
                  <a:pt x="5013505" y="3197593"/>
                  <a:pt x="5001923" y="3209176"/>
                </a:cubicBezTo>
                <a:cubicBezTo>
                  <a:pt x="4990341" y="3220758"/>
                  <a:pt x="4976777" y="3229902"/>
                  <a:pt x="4961232" y="3236608"/>
                </a:cubicBezTo>
                <a:cubicBezTo>
                  <a:pt x="4945687" y="3243313"/>
                  <a:pt x="4929076" y="3246666"/>
                  <a:pt x="4911397" y="3246666"/>
                </a:cubicBezTo>
                <a:cubicBezTo>
                  <a:pt x="4893719" y="3246666"/>
                  <a:pt x="4877107" y="3243313"/>
                  <a:pt x="4861563" y="3236608"/>
                </a:cubicBezTo>
                <a:cubicBezTo>
                  <a:pt x="4846017" y="3229902"/>
                  <a:pt x="4832454" y="3220758"/>
                  <a:pt x="4820872" y="3209176"/>
                </a:cubicBezTo>
                <a:cubicBezTo>
                  <a:pt x="4809289" y="3197593"/>
                  <a:pt x="4800145" y="3184030"/>
                  <a:pt x="4793440" y="3168485"/>
                </a:cubicBezTo>
                <a:cubicBezTo>
                  <a:pt x="4786734" y="3152940"/>
                  <a:pt x="4783381" y="3136329"/>
                  <a:pt x="4783381" y="3118650"/>
                </a:cubicBezTo>
                <a:cubicBezTo>
                  <a:pt x="4783381" y="3100972"/>
                  <a:pt x="4786734" y="3084360"/>
                  <a:pt x="4793440" y="3068815"/>
                </a:cubicBezTo>
                <a:cubicBezTo>
                  <a:pt x="4800145" y="3053271"/>
                  <a:pt x="4809289" y="3039707"/>
                  <a:pt x="4820872" y="3028124"/>
                </a:cubicBezTo>
                <a:cubicBezTo>
                  <a:pt x="4832454" y="3016542"/>
                  <a:pt x="4846017" y="3007398"/>
                  <a:pt x="4861563" y="3000692"/>
                </a:cubicBezTo>
                <a:cubicBezTo>
                  <a:pt x="4877107" y="2993987"/>
                  <a:pt x="4893719" y="2990634"/>
                  <a:pt x="4911397" y="2990634"/>
                </a:cubicBezTo>
                <a:close/>
                <a:moveTo>
                  <a:pt x="2349172" y="2990634"/>
                </a:moveTo>
                <a:cubicBezTo>
                  <a:pt x="2366851" y="2990634"/>
                  <a:pt x="2383462" y="2993987"/>
                  <a:pt x="2399007" y="3000692"/>
                </a:cubicBezTo>
                <a:cubicBezTo>
                  <a:pt x="2414552" y="3007398"/>
                  <a:pt x="2428116" y="3016542"/>
                  <a:pt x="2439698" y="3028124"/>
                </a:cubicBezTo>
                <a:cubicBezTo>
                  <a:pt x="2451280" y="3039707"/>
                  <a:pt x="2460424" y="3053271"/>
                  <a:pt x="2467130" y="3068815"/>
                </a:cubicBezTo>
                <a:cubicBezTo>
                  <a:pt x="2473835" y="3084360"/>
                  <a:pt x="2477188" y="3100972"/>
                  <a:pt x="2477188" y="3118650"/>
                </a:cubicBezTo>
                <a:cubicBezTo>
                  <a:pt x="2477188" y="3136329"/>
                  <a:pt x="2473835" y="3152940"/>
                  <a:pt x="2467130" y="3168485"/>
                </a:cubicBezTo>
                <a:cubicBezTo>
                  <a:pt x="2460424" y="3184030"/>
                  <a:pt x="2451280" y="3197593"/>
                  <a:pt x="2439698" y="3209176"/>
                </a:cubicBezTo>
                <a:cubicBezTo>
                  <a:pt x="2428116" y="3220758"/>
                  <a:pt x="2414552" y="3229902"/>
                  <a:pt x="2399007" y="3236608"/>
                </a:cubicBezTo>
                <a:cubicBezTo>
                  <a:pt x="2383462" y="3243313"/>
                  <a:pt x="2366851" y="3246666"/>
                  <a:pt x="2349172" y="3246666"/>
                </a:cubicBezTo>
                <a:cubicBezTo>
                  <a:pt x="2331494" y="3246666"/>
                  <a:pt x="2314882" y="3243313"/>
                  <a:pt x="2299338" y="3236608"/>
                </a:cubicBezTo>
                <a:cubicBezTo>
                  <a:pt x="2283793" y="3229902"/>
                  <a:pt x="2270229" y="3220758"/>
                  <a:pt x="2258647" y="3209176"/>
                </a:cubicBezTo>
                <a:cubicBezTo>
                  <a:pt x="2247064" y="3197593"/>
                  <a:pt x="2237920" y="3184030"/>
                  <a:pt x="2231215" y="3168485"/>
                </a:cubicBezTo>
                <a:cubicBezTo>
                  <a:pt x="2224509" y="3152940"/>
                  <a:pt x="2221156" y="3136329"/>
                  <a:pt x="2221156" y="3118650"/>
                </a:cubicBezTo>
                <a:cubicBezTo>
                  <a:pt x="2221156" y="3100972"/>
                  <a:pt x="2224509" y="3084360"/>
                  <a:pt x="2231215" y="3068815"/>
                </a:cubicBezTo>
                <a:cubicBezTo>
                  <a:pt x="2237920" y="3053271"/>
                  <a:pt x="2247064" y="3039707"/>
                  <a:pt x="2258647" y="3028124"/>
                </a:cubicBezTo>
                <a:cubicBezTo>
                  <a:pt x="2270229" y="3016542"/>
                  <a:pt x="2283793" y="3007398"/>
                  <a:pt x="2299338" y="3000692"/>
                </a:cubicBezTo>
                <a:cubicBezTo>
                  <a:pt x="2314882" y="2993987"/>
                  <a:pt x="2331494" y="2990634"/>
                  <a:pt x="2349172" y="2990634"/>
                </a:cubicBezTo>
                <a:close/>
                <a:moveTo>
                  <a:pt x="5281348" y="2813240"/>
                </a:moveTo>
                <a:lnTo>
                  <a:pt x="5281348" y="3423145"/>
                </a:lnTo>
                <a:lnTo>
                  <a:pt x="5472458" y="3423145"/>
                </a:lnTo>
                <a:lnTo>
                  <a:pt x="5472458" y="3189059"/>
                </a:lnTo>
                <a:lnTo>
                  <a:pt x="5639793" y="3423145"/>
                </a:lnTo>
                <a:lnTo>
                  <a:pt x="5800727" y="3423145"/>
                </a:lnTo>
                <a:lnTo>
                  <a:pt x="5800727" y="2813240"/>
                </a:lnTo>
                <a:lnTo>
                  <a:pt x="5609618" y="2813240"/>
                </a:lnTo>
                <a:lnTo>
                  <a:pt x="5609618" y="3048241"/>
                </a:lnTo>
                <a:lnTo>
                  <a:pt x="5441369" y="2813240"/>
                </a:lnTo>
                <a:close/>
                <a:moveTo>
                  <a:pt x="4338374" y="2813240"/>
                </a:moveTo>
                <a:lnTo>
                  <a:pt x="4338374" y="3423145"/>
                </a:lnTo>
                <a:lnTo>
                  <a:pt x="4545028" y="3423145"/>
                </a:lnTo>
                <a:lnTo>
                  <a:pt x="4545028" y="2813240"/>
                </a:lnTo>
                <a:close/>
                <a:moveTo>
                  <a:pt x="3385949" y="2813240"/>
                </a:moveTo>
                <a:lnTo>
                  <a:pt x="3154606" y="3423145"/>
                </a:lnTo>
                <a:lnTo>
                  <a:pt x="3346630" y="3423145"/>
                </a:lnTo>
                <a:lnTo>
                  <a:pt x="3366747" y="3368281"/>
                </a:lnTo>
                <a:lnTo>
                  <a:pt x="3551456" y="3368281"/>
                </a:lnTo>
                <a:lnTo>
                  <a:pt x="3571573" y="3423145"/>
                </a:lnTo>
                <a:lnTo>
                  <a:pt x="3763597" y="3423145"/>
                </a:lnTo>
                <a:lnTo>
                  <a:pt x="3532254" y="2813240"/>
                </a:lnTo>
                <a:close/>
                <a:moveTo>
                  <a:pt x="2668832" y="2813240"/>
                </a:moveTo>
                <a:lnTo>
                  <a:pt x="2906575" y="3423145"/>
                </a:lnTo>
                <a:lnTo>
                  <a:pt x="3064767" y="3423145"/>
                </a:lnTo>
                <a:lnTo>
                  <a:pt x="3302511" y="2813240"/>
                </a:lnTo>
                <a:lnTo>
                  <a:pt x="3089455" y="2813240"/>
                </a:lnTo>
                <a:lnTo>
                  <a:pt x="2985214" y="3078417"/>
                </a:lnTo>
                <a:lnTo>
                  <a:pt x="2881887" y="2813240"/>
                </a:lnTo>
                <a:close/>
                <a:moveTo>
                  <a:pt x="1461823" y="2813240"/>
                </a:moveTo>
                <a:lnTo>
                  <a:pt x="1461823" y="3423145"/>
                </a:lnTo>
                <a:lnTo>
                  <a:pt x="1652933" y="3423145"/>
                </a:lnTo>
                <a:lnTo>
                  <a:pt x="1652933" y="3189059"/>
                </a:lnTo>
                <a:lnTo>
                  <a:pt x="1820268" y="3423145"/>
                </a:lnTo>
                <a:lnTo>
                  <a:pt x="1981203" y="3423145"/>
                </a:lnTo>
                <a:lnTo>
                  <a:pt x="1981203" y="2813240"/>
                </a:lnTo>
                <a:lnTo>
                  <a:pt x="1790093" y="2813240"/>
                </a:lnTo>
                <a:lnTo>
                  <a:pt x="1790093" y="3048241"/>
                </a:lnTo>
                <a:lnTo>
                  <a:pt x="1621843" y="2813240"/>
                </a:lnTo>
                <a:close/>
                <a:moveTo>
                  <a:pt x="880798" y="2813240"/>
                </a:moveTo>
                <a:lnTo>
                  <a:pt x="880798" y="3423145"/>
                </a:lnTo>
                <a:lnTo>
                  <a:pt x="1071908" y="3423145"/>
                </a:lnTo>
                <a:lnTo>
                  <a:pt x="1071908" y="3189059"/>
                </a:lnTo>
                <a:lnTo>
                  <a:pt x="1239243" y="3423145"/>
                </a:lnTo>
                <a:lnTo>
                  <a:pt x="1400177" y="3423145"/>
                </a:lnTo>
                <a:lnTo>
                  <a:pt x="1400177" y="2813240"/>
                </a:lnTo>
                <a:lnTo>
                  <a:pt x="1209068" y="2813240"/>
                </a:lnTo>
                <a:lnTo>
                  <a:pt x="1209068" y="3048241"/>
                </a:lnTo>
                <a:lnTo>
                  <a:pt x="1040818" y="2813240"/>
                </a:lnTo>
                <a:close/>
                <a:moveTo>
                  <a:pt x="614098" y="2813240"/>
                </a:moveTo>
                <a:lnTo>
                  <a:pt x="614098" y="3423145"/>
                </a:lnTo>
                <a:lnTo>
                  <a:pt x="820753" y="3423145"/>
                </a:lnTo>
                <a:lnTo>
                  <a:pt x="820753" y="2813240"/>
                </a:lnTo>
                <a:close/>
                <a:moveTo>
                  <a:pt x="4911397" y="2798610"/>
                </a:moveTo>
                <a:cubicBezTo>
                  <a:pt x="4867506" y="2798610"/>
                  <a:pt x="4826053" y="2806992"/>
                  <a:pt x="4787039" y="2823756"/>
                </a:cubicBezTo>
                <a:cubicBezTo>
                  <a:pt x="4748024" y="2840520"/>
                  <a:pt x="4714039" y="2863380"/>
                  <a:pt x="4685083" y="2892336"/>
                </a:cubicBezTo>
                <a:cubicBezTo>
                  <a:pt x="4656127" y="2921292"/>
                  <a:pt x="4633267" y="2955277"/>
                  <a:pt x="4616503" y="2994292"/>
                </a:cubicBezTo>
                <a:cubicBezTo>
                  <a:pt x="4599739" y="3033306"/>
                  <a:pt x="4591357" y="3074759"/>
                  <a:pt x="4591357" y="3118650"/>
                </a:cubicBezTo>
                <a:cubicBezTo>
                  <a:pt x="4591357" y="3162541"/>
                  <a:pt x="4599739" y="3203994"/>
                  <a:pt x="4616503" y="3243008"/>
                </a:cubicBezTo>
                <a:cubicBezTo>
                  <a:pt x="4633267" y="3282023"/>
                  <a:pt x="4656127" y="3316008"/>
                  <a:pt x="4685083" y="3344964"/>
                </a:cubicBezTo>
                <a:cubicBezTo>
                  <a:pt x="4714039" y="3373920"/>
                  <a:pt x="4748024" y="3396780"/>
                  <a:pt x="4787039" y="3413544"/>
                </a:cubicBezTo>
                <a:cubicBezTo>
                  <a:pt x="4826053" y="3430308"/>
                  <a:pt x="4867506" y="3438690"/>
                  <a:pt x="4911397" y="3438690"/>
                </a:cubicBezTo>
                <a:cubicBezTo>
                  <a:pt x="4955288" y="3438690"/>
                  <a:pt x="4996741" y="3430308"/>
                  <a:pt x="5035756" y="3413544"/>
                </a:cubicBezTo>
                <a:cubicBezTo>
                  <a:pt x="5074770" y="3396780"/>
                  <a:pt x="5108755" y="3373920"/>
                  <a:pt x="5137711" y="3344964"/>
                </a:cubicBezTo>
                <a:cubicBezTo>
                  <a:pt x="5166667" y="3316008"/>
                  <a:pt x="5189527" y="3282023"/>
                  <a:pt x="5206291" y="3243008"/>
                </a:cubicBezTo>
                <a:cubicBezTo>
                  <a:pt x="5223055" y="3203994"/>
                  <a:pt x="5231437" y="3162541"/>
                  <a:pt x="5231437" y="3118650"/>
                </a:cubicBezTo>
                <a:cubicBezTo>
                  <a:pt x="5231437" y="3074759"/>
                  <a:pt x="5223055" y="3033306"/>
                  <a:pt x="5206291" y="2994292"/>
                </a:cubicBezTo>
                <a:cubicBezTo>
                  <a:pt x="5189527" y="2955277"/>
                  <a:pt x="5166667" y="2921292"/>
                  <a:pt x="5137711" y="2892336"/>
                </a:cubicBezTo>
                <a:cubicBezTo>
                  <a:pt x="5108755" y="2863380"/>
                  <a:pt x="5074770" y="2840520"/>
                  <a:pt x="5035756" y="2823756"/>
                </a:cubicBezTo>
                <a:cubicBezTo>
                  <a:pt x="4996741" y="2806992"/>
                  <a:pt x="4955288" y="2798610"/>
                  <a:pt x="4911397" y="2798610"/>
                </a:cubicBezTo>
                <a:close/>
                <a:moveTo>
                  <a:pt x="4084551" y="2798610"/>
                </a:moveTo>
                <a:cubicBezTo>
                  <a:pt x="4040660" y="2798610"/>
                  <a:pt x="3999207" y="2806078"/>
                  <a:pt x="3960193" y="2821013"/>
                </a:cubicBezTo>
                <a:cubicBezTo>
                  <a:pt x="3921178" y="2835948"/>
                  <a:pt x="3887040" y="2857436"/>
                  <a:pt x="3857780" y="2885478"/>
                </a:cubicBezTo>
                <a:cubicBezTo>
                  <a:pt x="3828519" y="2913520"/>
                  <a:pt x="3805354" y="2947200"/>
                  <a:pt x="3788286" y="2986519"/>
                </a:cubicBezTo>
                <a:cubicBezTo>
                  <a:pt x="3771217" y="3025838"/>
                  <a:pt x="3762682" y="3069882"/>
                  <a:pt x="3762682" y="3118650"/>
                </a:cubicBezTo>
                <a:cubicBezTo>
                  <a:pt x="3762682" y="3166199"/>
                  <a:pt x="3770912" y="3209633"/>
                  <a:pt x="3787371" y="3248952"/>
                </a:cubicBezTo>
                <a:cubicBezTo>
                  <a:pt x="3803830" y="3288271"/>
                  <a:pt x="3826690" y="3321952"/>
                  <a:pt x="3855951" y="3349993"/>
                </a:cubicBezTo>
                <a:cubicBezTo>
                  <a:pt x="3885212" y="3378035"/>
                  <a:pt x="3919959" y="3399828"/>
                  <a:pt x="3960193" y="3415373"/>
                </a:cubicBezTo>
                <a:cubicBezTo>
                  <a:pt x="4000426" y="3430918"/>
                  <a:pt x="4044317" y="3438690"/>
                  <a:pt x="4091866" y="3438690"/>
                </a:cubicBezTo>
                <a:cubicBezTo>
                  <a:pt x="4127223" y="3438690"/>
                  <a:pt x="4158617" y="3435032"/>
                  <a:pt x="4186049" y="3427717"/>
                </a:cubicBezTo>
                <a:cubicBezTo>
                  <a:pt x="4213481" y="3420402"/>
                  <a:pt x="4236951" y="3412477"/>
                  <a:pt x="4256458" y="3403943"/>
                </a:cubicBezTo>
                <a:cubicBezTo>
                  <a:pt x="4279013" y="3393580"/>
                  <a:pt x="4298520" y="3381693"/>
                  <a:pt x="4314980" y="3368281"/>
                </a:cubicBezTo>
                <a:lnTo>
                  <a:pt x="4218968" y="3199117"/>
                </a:lnTo>
                <a:cubicBezTo>
                  <a:pt x="4209823" y="3208261"/>
                  <a:pt x="4199155" y="3216186"/>
                  <a:pt x="4186964" y="3222892"/>
                </a:cubicBezTo>
                <a:cubicBezTo>
                  <a:pt x="4176601" y="3228988"/>
                  <a:pt x="4163799" y="3234474"/>
                  <a:pt x="4148559" y="3239351"/>
                </a:cubicBezTo>
                <a:cubicBezTo>
                  <a:pt x="4133319" y="3244228"/>
                  <a:pt x="4115945" y="3246666"/>
                  <a:pt x="4096438" y="3246666"/>
                </a:cubicBezTo>
                <a:cubicBezTo>
                  <a:pt x="4076931" y="3246666"/>
                  <a:pt x="4058948" y="3243313"/>
                  <a:pt x="4042488" y="3236608"/>
                </a:cubicBezTo>
                <a:cubicBezTo>
                  <a:pt x="4026030" y="3229902"/>
                  <a:pt x="4011704" y="3220758"/>
                  <a:pt x="3999512" y="3209176"/>
                </a:cubicBezTo>
                <a:cubicBezTo>
                  <a:pt x="3987320" y="3197593"/>
                  <a:pt x="3977719" y="3184030"/>
                  <a:pt x="3970708" y="3168485"/>
                </a:cubicBezTo>
                <a:cubicBezTo>
                  <a:pt x="3963698" y="3152940"/>
                  <a:pt x="3960193" y="3136329"/>
                  <a:pt x="3960193" y="3118650"/>
                </a:cubicBezTo>
                <a:cubicBezTo>
                  <a:pt x="3960193" y="3100972"/>
                  <a:pt x="3963545" y="3084360"/>
                  <a:pt x="3970251" y="3068815"/>
                </a:cubicBezTo>
                <a:cubicBezTo>
                  <a:pt x="3976956" y="3053271"/>
                  <a:pt x="3986253" y="3039707"/>
                  <a:pt x="3998140" y="3028124"/>
                </a:cubicBezTo>
                <a:cubicBezTo>
                  <a:pt x="4010027" y="3016542"/>
                  <a:pt x="4023895" y="3007398"/>
                  <a:pt x="4039746" y="3000692"/>
                </a:cubicBezTo>
                <a:cubicBezTo>
                  <a:pt x="4055595" y="2993987"/>
                  <a:pt x="4072969" y="2990634"/>
                  <a:pt x="4091866" y="2990634"/>
                </a:cubicBezTo>
                <a:cubicBezTo>
                  <a:pt x="4110154" y="2990634"/>
                  <a:pt x="4126461" y="2992920"/>
                  <a:pt x="4140787" y="2997492"/>
                </a:cubicBezTo>
                <a:cubicBezTo>
                  <a:pt x="4155112" y="3002064"/>
                  <a:pt x="4167457" y="3006789"/>
                  <a:pt x="4177820" y="3011665"/>
                </a:cubicBezTo>
                <a:cubicBezTo>
                  <a:pt x="4189402" y="3018371"/>
                  <a:pt x="4200070" y="3025381"/>
                  <a:pt x="4209824" y="3032696"/>
                </a:cubicBezTo>
                <a:lnTo>
                  <a:pt x="4305836" y="2863532"/>
                </a:lnTo>
                <a:cubicBezTo>
                  <a:pt x="4289377" y="2851950"/>
                  <a:pt x="4269869" y="2841282"/>
                  <a:pt x="4247314" y="2831528"/>
                </a:cubicBezTo>
                <a:cubicBezTo>
                  <a:pt x="4227807" y="2822994"/>
                  <a:pt x="4204490" y="2815374"/>
                  <a:pt x="4177363" y="2808668"/>
                </a:cubicBezTo>
                <a:cubicBezTo>
                  <a:pt x="4150235" y="2801963"/>
                  <a:pt x="4119298" y="2798610"/>
                  <a:pt x="4084551" y="2798610"/>
                </a:cubicBezTo>
                <a:close/>
                <a:moveTo>
                  <a:pt x="2349172" y="2798610"/>
                </a:moveTo>
                <a:cubicBezTo>
                  <a:pt x="2305281" y="2798610"/>
                  <a:pt x="2263828" y="2806992"/>
                  <a:pt x="2224814" y="2823756"/>
                </a:cubicBezTo>
                <a:cubicBezTo>
                  <a:pt x="2185799" y="2840520"/>
                  <a:pt x="2151814" y="2863380"/>
                  <a:pt x="2122858" y="2892336"/>
                </a:cubicBezTo>
                <a:cubicBezTo>
                  <a:pt x="2093902" y="2921292"/>
                  <a:pt x="2071042" y="2955277"/>
                  <a:pt x="2054278" y="2994292"/>
                </a:cubicBezTo>
                <a:cubicBezTo>
                  <a:pt x="2037514" y="3033306"/>
                  <a:pt x="2029132" y="3074759"/>
                  <a:pt x="2029132" y="3118650"/>
                </a:cubicBezTo>
                <a:cubicBezTo>
                  <a:pt x="2029132" y="3162541"/>
                  <a:pt x="2037514" y="3203994"/>
                  <a:pt x="2054278" y="3243008"/>
                </a:cubicBezTo>
                <a:cubicBezTo>
                  <a:pt x="2071042" y="3282023"/>
                  <a:pt x="2093902" y="3316008"/>
                  <a:pt x="2122858" y="3344964"/>
                </a:cubicBezTo>
                <a:cubicBezTo>
                  <a:pt x="2151814" y="3373920"/>
                  <a:pt x="2185799" y="3396780"/>
                  <a:pt x="2224814" y="3413544"/>
                </a:cubicBezTo>
                <a:cubicBezTo>
                  <a:pt x="2263828" y="3430308"/>
                  <a:pt x="2305281" y="3438690"/>
                  <a:pt x="2349172" y="3438690"/>
                </a:cubicBezTo>
                <a:cubicBezTo>
                  <a:pt x="2393063" y="3438690"/>
                  <a:pt x="2434516" y="3430308"/>
                  <a:pt x="2473531" y="3413544"/>
                </a:cubicBezTo>
                <a:cubicBezTo>
                  <a:pt x="2512545" y="3396780"/>
                  <a:pt x="2546530" y="3373920"/>
                  <a:pt x="2575486" y="3344964"/>
                </a:cubicBezTo>
                <a:cubicBezTo>
                  <a:pt x="2604442" y="3316008"/>
                  <a:pt x="2627302" y="3282023"/>
                  <a:pt x="2644066" y="3243008"/>
                </a:cubicBezTo>
                <a:cubicBezTo>
                  <a:pt x="2660830" y="3203994"/>
                  <a:pt x="2669212" y="3162541"/>
                  <a:pt x="2669212" y="3118650"/>
                </a:cubicBezTo>
                <a:cubicBezTo>
                  <a:pt x="2669212" y="3074759"/>
                  <a:pt x="2660830" y="3033306"/>
                  <a:pt x="2644066" y="2994292"/>
                </a:cubicBezTo>
                <a:cubicBezTo>
                  <a:pt x="2627302" y="2955277"/>
                  <a:pt x="2604442" y="2921292"/>
                  <a:pt x="2575486" y="2892336"/>
                </a:cubicBezTo>
                <a:cubicBezTo>
                  <a:pt x="2546530" y="2863380"/>
                  <a:pt x="2512545" y="2840520"/>
                  <a:pt x="2473531" y="2823756"/>
                </a:cubicBezTo>
                <a:cubicBezTo>
                  <a:pt x="2434516" y="2806992"/>
                  <a:pt x="2393063" y="2798610"/>
                  <a:pt x="2349172" y="2798610"/>
                </a:cubicBezTo>
                <a:close/>
                <a:moveTo>
                  <a:pt x="4926028" y="2635847"/>
                </a:moveTo>
                <a:lnTo>
                  <a:pt x="4850132" y="2777579"/>
                </a:lnTo>
                <a:lnTo>
                  <a:pt x="4950716" y="2777579"/>
                </a:lnTo>
                <a:lnTo>
                  <a:pt x="5060444" y="2635847"/>
                </a:lnTo>
                <a:close/>
                <a:moveTo>
                  <a:pt x="0" y="0"/>
                </a:move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B1DAD75B-437B-C4DC-4E6C-D1E08F26FD4A}"/>
              </a:ext>
            </a:extLst>
          </p:cNvPr>
          <p:cNvSpPr txBox="1">
            <a:spLocks/>
          </p:cNvSpPr>
          <p:nvPr/>
        </p:nvSpPr>
        <p:spPr>
          <a:xfrm>
            <a:off x="452742" y="5349637"/>
            <a:ext cx="47164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srgbClr val="005CB9"/>
                </a:solidFill>
                <a:effectLst/>
                <a:uLnTx/>
                <a:uFillTx/>
                <a:latin typeface="Montserrat" panose="00000500000000000000" pitchFamily="2" charset="0"/>
                <a:ea typeface="+mn-ea"/>
                <a:cs typeface="+mn-cs"/>
              </a:rPr>
              <a:t>Mª</a:t>
            </a:r>
            <a:r>
              <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 José Rubio </a:t>
            </a:r>
            <a:r>
              <a:rPr lang="es-ES" sz="1400" dirty="0">
                <a:solidFill>
                  <a:srgbClr val="005CB9"/>
                </a:solidFill>
                <a:latin typeface="Montserrat" panose="00000500000000000000" pitchFamily="2" charset="0"/>
              </a:rPr>
              <a:t>F</a:t>
            </a:r>
            <a:r>
              <a:rPr kumimoji="0" lang="es-ES" sz="1400" b="0" i="0" u="none" strike="noStrike" kern="1200" cap="none" spc="0" normalizeH="0" baseline="0" noProof="0" dirty="0" err="1">
                <a:ln>
                  <a:noFill/>
                </a:ln>
                <a:solidFill>
                  <a:srgbClr val="005CB9"/>
                </a:solidFill>
                <a:effectLst/>
                <a:uLnTx/>
                <a:uFillTx/>
                <a:latin typeface="Montserrat" panose="00000500000000000000" pitchFamily="2" charset="0"/>
                <a:ea typeface="+mn-ea"/>
                <a:cs typeface="+mn-cs"/>
              </a:rPr>
              <a:t>elip</a:t>
            </a:r>
            <a:endPar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5CB9"/>
                </a:solidFill>
                <a:effectLst/>
                <a:uLnTx/>
                <a:uFillTx/>
                <a:latin typeface="Montserrat" panose="00000500000000000000" pitchFamily="2" charset="0"/>
                <a:ea typeface="+mn-ea"/>
                <a:cs typeface="+mn-cs"/>
              </a:rPr>
              <a:t>21 Enero 2026</a:t>
            </a:r>
          </a:p>
        </p:txBody>
      </p:sp>
      <p:pic>
        <p:nvPicPr>
          <p:cNvPr id="1026" name="Picture 2">
            <a:extLst>
              <a:ext uri="{FF2B5EF4-FFF2-40B4-BE49-F238E27FC236}">
                <a16:creationId xmlns:a16="http://schemas.microsoft.com/office/drawing/2014/main" id="{E1199297-8262-75CC-EAB6-AEEADB90C04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29809" b="27092"/>
          <a:stretch/>
        </p:blipFill>
        <p:spPr bwMode="auto">
          <a:xfrm>
            <a:off x="6942643" y="1838925"/>
            <a:ext cx="5266083" cy="50000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9B69135-E342-9B65-950C-EC4AC63A19DA}"/>
              </a:ext>
            </a:extLst>
          </p:cNvPr>
          <p:cNvSpPr txBox="1">
            <a:spLocks/>
          </p:cNvSpPr>
          <p:nvPr/>
        </p:nvSpPr>
        <p:spPr>
          <a:xfrm>
            <a:off x="437609" y="4682233"/>
            <a:ext cx="6067425" cy="938158"/>
          </a:xfrm>
          <a:prstGeom prst="rect">
            <a:avLst/>
          </a:prstGeom>
        </p:spPr>
        <p:txBody>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5CB9"/>
                </a:solidFill>
                <a:effectLst>
                  <a:outerShdw blurRad="38100" dist="38100" dir="2700000" algn="tl">
                    <a:srgbClr val="000000">
                      <a:alpha val="43137"/>
                    </a:srgbClr>
                  </a:outerShdw>
                </a:effectLst>
                <a:uLnTx/>
                <a:uFillTx/>
                <a:latin typeface="Montserrat"/>
                <a:ea typeface="+mj-ea"/>
                <a:cs typeface="Calibri" panose="020F0502020204030204" pitchFamily="34" charset="0"/>
              </a:rPr>
              <a:t>PROGRAMA PORTS 4.0</a:t>
            </a:r>
          </a:p>
        </p:txBody>
      </p:sp>
      <p:sp>
        <p:nvSpPr>
          <p:cNvPr id="3" name="CuadroTexto 2">
            <a:extLst>
              <a:ext uri="{FF2B5EF4-FFF2-40B4-BE49-F238E27FC236}">
                <a16:creationId xmlns:a16="http://schemas.microsoft.com/office/drawing/2014/main" id="{4E73AB4C-A8CC-72FE-0FD2-28B6054D9227}"/>
              </a:ext>
            </a:extLst>
          </p:cNvPr>
          <p:cNvSpPr txBox="1">
            <a:spLocks/>
          </p:cNvSpPr>
          <p:nvPr/>
        </p:nvSpPr>
        <p:spPr>
          <a:xfrm>
            <a:off x="452742" y="1581407"/>
            <a:ext cx="7319658" cy="1754326"/>
          </a:xfrm>
          <a:prstGeom prst="rect">
            <a:avLst/>
          </a:prstGeom>
          <a:noFill/>
        </p:spPr>
        <p:txBody>
          <a:bodyPr wrap="square" lIns="91440" tIns="45720" rIns="91440" bIns="45720" rtlCol="0" anchor="t">
            <a:spAutoFit/>
          </a:bodyPr>
          <a:lstStyle/>
          <a:p>
            <a:pPr>
              <a:spcBef>
                <a:spcPts val="600"/>
              </a:spcBef>
              <a:spcAft>
                <a:spcPts val="1200"/>
              </a:spcAft>
              <a:defRPr/>
            </a:pPr>
            <a:r>
              <a:rPr kumimoji="0" lang="es-ES" sz="3600" b="0" i="0" u="none" strike="noStrike" kern="1200" cap="none" spc="0" normalizeH="0" baseline="0" noProof="0" dirty="0">
                <a:ln>
                  <a:noFill/>
                </a:ln>
                <a:solidFill>
                  <a:srgbClr val="005CB9"/>
                </a:solidFill>
                <a:effectLst/>
                <a:uLnTx/>
                <a:uFillTx/>
                <a:latin typeface="Montserrat"/>
              </a:rPr>
              <a:t>DEPARTAMENTO</a:t>
            </a:r>
            <a:r>
              <a:rPr kumimoji="0" lang="es-ES" sz="3600" b="0" i="0" u="none" strike="noStrike" kern="1200" cap="none" spc="0" normalizeH="0" baseline="0" noProof="0" dirty="0">
                <a:ln>
                  <a:noFill/>
                </a:ln>
                <a:effectLst/>
                <a:uLnTx/>
                <a:uFillTx/>
                <a:latin typeface="Montserrat"/>
              </a:rPr>
              <a:t> DE PLANIFICACIÓN, </a:t>
            </a:r>
            <a:r>
              <a:rPr kumimoji="0" lang="es-ES" sz="3600" b="0" i="0" u="none" strike="noStrike" kern="1200" cap="none" spc="0" normalizeH="0" baseline="0" noProof="0" dirty="0">
                <a:ln>
                  <a:noFill/>
                </a:ln>
                <a:solidFill>
                  <a:srgbClr val="005CB9"/>
                </a:solidFill>
                <a:effectLst/>
                <a:uLnTx/>
                <a:uFillTx/>
                <a:latin typeface="Montserrat"/>
              </a:rPr>
              <a:t>POLÍTICAS EUROPEAS</a:t>
            </a:r>
            <a:r>
              <a:rPr lang="es-ES" sz="3600" dirty="0">
                <a:latin typeface="Montserrat"/>
              </a:rPr>
              <a:t> E INNOVACIÓN</a:t>
            </a:r>
            <a:endParaRPr kumimoji="0" lang="es-ES" sz="3600" b="0" i="0" u="none" strike="noStrike" kern="1200" cap="none" spc="0" normalizeH="0" baseline="0" noProof="0" dirty="0">
              <a:ln>
                <a:noFill/>
              </a:ln>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50242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BDCD9-B154-4CBA-64D6-55EE13ACCA4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CEABD7F-017C-84EE-39CD-8F281B30D5F5}"/>
              </a:ext>
            </a:extLst>
          </p:cNvPr>
          <p:cNvSpPr txBox="1"/>
          <p:nvPr/>
        </p:nvSpPr>
        <p:spPr>
          <a:xfrm>
            <a:off x="821087" y="2068486"/>
            <a:ext cx="9930039" cy="3477875"/>
          </a:xfrm>
          <a:prstGeom prst="rect">
            <a:avLst/>
          </a:prstGeom>
          <a:noFill/>
        </p:spPr>
        <p:txBody>
          <a:bodyPr wrap="square" rtlCol="0">
            <a:spAutoFit/>
          </a:bodyPr>
          <a:lstStyle/>
          <a:p>
            <a:pPr marL="342900" indent="-342900">
              <a:spcBef>
                <a:spcPts val="600"/>
              </a:spcBef>
              <a:spcAft>
                <a:spcPts val="600"/>
              </a:spcAft>
              <a:buClr>
                <a:srgbClr val="005CB9"/>
              </a:buClr>
              <a:buFont typeface="+mj-lt"/>
              <a:buAutoNum type="arabicPeriod"/>
            </a:pPr>
            <a:r>
              <a:rPr lang="es-ES" sz="1600" dirty="0">
                <a:solidFill>
                  <a:srgbClr val="3C4043"/>
                </a:solidFill>
                <a:latin typeface="+mj-lt"/>
              </a:rPr>
              <a:t>Desarrollar un </a:t>
            </a:r>
            <a:r>
              <a:rPr lang="es-ES" sz="1600" u="sng" dirty="0">
                <a:solidFill>
                  <a:srgbClr val="3C4043"/>
                </a:solidFill>
                <a:latin typeface="+mj-lt"/>
              </a:rPr>
              <a:t>nuevo producto, servicio o proceso </a:t>
            </a:r>
            <a:r>
              <a:rPr lang="es-ES" sz="1600" dirty="0">
                <a:solidFill>
                  <a:srgbClr val="3C4043"/>
                </a:solidFill>
                <a:latin typeface="+mj-lt"/>
              </a:rPr>
              <a:t>o mejorar una tecnología ya existente con </a:t>
            </a:r>
            <a:r>
              <a:rPr lang="es-ES" sz="1600" b="1" dirty="0">
                <a:solidFill>
                  <a:srgbClr val="3C4043"/>
                </a:solidFill>
                <a:latin typeface="+mj-lt"/>
              </a:rPr>
              <a:t>componente innovador </a:t>
            </a:r>
            <a:r>
              <a:rPr lang="es-ES" sz="1600" dirty="0">
                <a:solidFill>
                  <a:srgbClr val="3C4043"/>
                </a:solidFill>
                <a:latin typeface="+mj-lt"/>
              </a:rPr>
              <a:t>y desarrollar su </a:t>
            </a:r>
            <a:r>
              <a:rPr lang="es-ES" sz="1600" b="1" dirty="0">
                <a:solidFill>
                  <a:srgbClr val="3C4043"/>
                </a:solidFill>
                <a:latin typeface="+mj-lt"/>
              </a:rPr>
              <a:t>aplicación</a:t>
            </a:r>
            <a:r>
              <a:rPr lang="es-ES" sz="1600" dirty="0">
                <a:solidFill>
                  <a:srgbClr val="3C4043"/>
                </a:solidFill>
                <a:latin typeface="+mj-lt"/>
              </a:rPr>
              <a:t> al </a:t>
            </a:r>
            <a:r>
              <a:rPr lang="es-ES" sz="1600" b="1" dirty="0">
                <a:solidFill>
                  <a:srgbClr val="3C4043"/>
                </a:solidFill>
                <a:latin typeface="+mj-lt"/>
              </a:rPr>
              <a:t>sector logístico-portuario.</a:t>
            </a:r>
          </a:p>
          <a:p>
            <a:pPr marL="342900" indent="-342900">
              <a:spcBef>
                <a:spcPts val="600"/>
              </a:spcBef>
              <a:spcAft>
                <a:spcPts val="600"/>
              </a:spcAft>
              <a:buClr>
                <a:srgbClr val="005CB9"/>
              </a:buClr>
              <a:buFont typeface="+mj-lt"/>
              <a:buAutoNum type="arabicPeriod"/>
            </a:pPr>
            <a:r>
              <a:rPr lang="es-ES" sz="1600" dirty="0">
                <a:solidFill>
                  <a:srgbClr val="3C4043"/>
                </a:solidFill>
                <a:latin typeface="+mj-lt"/>
              </a:rPr>
              <a:t>Promover la consecución de soluciones de avance medibles en una o varias de las siguientes </a:t>
            </a:r>
            <a:r>
              <a:rPr lang="es-ES" sz="1600" b="1" dirty="0">
                <a:solidFill>
                  <a:srgbClr val="3C4043"/>
                </a:solidFill>
                <a:latin typeface="+mj-lt"/>
              </a:rPr>
              <a:t>áreas de actividad logístico-portuaria</a:t>
            </a:r>
            <a:r>
              <a:rPr lang="es-ES" sz="1600" dirty="0">
                <a:solidFill>
                  <a:srgbClr val="3C4043"/>
                </a:solidFill>
                <a:latin typeface="+mj-lt"/>
              </a:rPr>
              <a:t>:</a:t>
            </a:r>
          </a:p>
          <a:p>
            <a:pPr marL="800100" lvl="1" indent="-342900">
              <a:spcBef>
                <a:spcPts val="600"/>
              </a:spcBef>
              <a:spcAft>
                <a:spcPts val="600"/>
              </a:spcAft>
              <a:buClr>
                <a:srgbClr val="005CB9"/>
              </a:buClr>
              <a:buFont typeface="+mj-lt"/>
              <a:buAutoNum type="alphaLcPeriod"/>
            </a:pPr>
            <a:r>
              <a:rPr lang="es-ES" sz="1600" dirty="0">
                <a:solidFill>
                  <a:srgbClr val="3C4043"/>
                </a:solidFill>
                <a:latin typeface="+mj-lt"/>
              </a:rPr>
              <a:t>Eficiencia logística en el ámbito infraestructural, operacional o de prestación de servicios</a:t>
            </a:r>
          </a:p>
          <a:p>
            <a:pPr marL="800100" lvl="1" indent="-342900">
              <a:spcBef>
                <a:spcPts val="600"/>
              </a:spcBef>
              <a:spcAft>
                <a:spcPts val="600"/>
              </a:spcAft>
              <a:buClr>
                <a:srgbClr val="005CB9"/>
              </a:buClr>
              <a:buFont typeface="+mj-lt"/>
              <a:buAutoNum type="alphaLcPeriod"/>
            </a:pPr>
            <a:r>
              <a:rPr lang="es-ES" sz="1600" dirty="0">
                <a:solidFill>
                  <a:srgbClr val="3C4043"/>
                </a:solidFill>
                <a:latin typeface="+mj-lt"/>
              </a:rPr>
              <a:t>Sostenibilidad ambiental y energía</a:t>
            </a:r>
          </a:p>
          <a:p>
            <a:pPr marL="800100" lvl="1" indent="-342900">
              <a:spcBef>
                <a:spcPts val="600"/>
              </a:spcBef>
              <a:spcAft>
                <a:spcPts val="600"/>
              </a:spcAft>
              <a:buClr>
                <a:srgbClr val="005CB9"/>
              </a:buClr>
              <a:buFont typeface="+mj-lt"/>
              <a:buAutoNum type="alphaLcPeriod"/>
            </a:pPr>
            <a:r>
              <a:rPr lang="es-ES" sz="1600" dirty="0">
                <a:solidFill>
                  <a:srgbClr val="3C4043"/>
                </a:solidFill>
                <a:latin typeface="+mj-lt"/>
              </a:rPr>
              <a:t>Seguridad y protección</a:t>
            </a:r>
          </a:p>
          <a:p>
            <a:pPr marL="800100" lvl="1" indent="-342900">
              <a:spcBef>
                <a:spcPts val="600"/>
              </a:spcBef>
              <a:spcAft>
                <a:spcPts val="600"/>
              </a:spcAft>
              <a:buClr>
                <a:srgbClr val="005CB9"/>
              </a:buClr>
              <a:buFont typeface="+mj-lt"/>
              <a:buAutoNum type="alphaLcPeriod"/>
            </a:pPr>
            <a:r>
              <a:rPr lang="es-ES" sz="1600" dirty="0">
                <a:solidFill>
                  <a:srgbClr val="3C4043"/>
                </a:solidFill>
                <a:latin typeface="+mj-lt"/>
              </a:rPr>
              <a:t>Digitalización de procesos y plataformas inteligentes</a:t>
            </a:r>
          </a:p>
          <a:p>
            <a:pPr marL="800100" lvl="1" indent="-342900">
              <a:spcBef>
                <a:spcPts val="600"/>
              </a:spcBef>
              <a:spcAft>
                <a:spcPts val="600"/>
              </a:spcAft>
              <a:buClr>
                <a:srgbClr val="005CB9"/>
              </a:buClr>
              <a:buFont typeface="+mj-lt"/>
              <a:buAutoNum type="alphaLcPeriod"/>
            </a:pPr>
            <a:r>
              <a:rPr lang="es-ES" sz="1600" dirty="0">
                <a:solidFill>
                  <a:srgbClr val="3C4043"/>
                </a:solidFill>
                <a:latin typeface="+mj-lt"/>
              </a:rPr>
              <a:t>Cualquier otro producto, servicio o proceso innovador con impacto en el sector logístico-portuario o en el sector náutico o pesquero portuario.</a:t>
            </a:r>
          </a:p>
        </p:txBody>
      </p:sp>
      <p:sp>
        <p:nvSpPr>
          <p:cNvPr id="2" name="CuadroTexto 1">
            <a:extLst>
              <a:ext uri="{FF2B5EF4-FFF2-40B4-BE49-F238E27FC236}">
                <a16:creationId xmlns:a16="http://schemas.microsoft.com/office/drawing/2014/main" id="{7B11F5CD-A311-596B-28F4-12F284E12F5C}"/>
              </a:ext>
            </a:extLst>
          </p:cNvPr>
          <p:cNvSpPr txBox="1"/>
          <p:nvPr/>
        </p:nvSpPr>
        <p:spPr>
          <a:xfrm>
            <a:off x="685800" y="1455616"/>
            <a:ext cx="3048000" cy="338554"/>
          </a:xfrm>
          <a:prstGeom prst="rect">
            <a:avLst/>
          </a:prstGeom>
          <a:noFill/>
        </p:spPr>
        <p:txBody>
          <a:bodyPr wrap="square" rtlCol="0">
            <a:spAutoFit/>
          </a:bodyPr>
          <a:lstStyle/>
          <a:p>
            <a:pPr>
              <a:spcBef>
                <a:spcPts val="600"/>
              </a:spcBef>
            </a:pPr>
            <a:r>
              <a:rPr lang="es-ES" sz="1600" b="1" dirty="0">
                <a:solidFill>
                  <a:srgbClr val="3C4043"/>
                </a:solidFill>
                <a:latin typeface="+mj-lt"/>
              </a:rPr>
              <a:t>Características y requisitos:</a:t>
            </a:r>
          </a:p>
        </p:txBody>
      </p:sp>
      <p:sp>
        <p:nvSpPr>
          <p:cNvPr id="5" name="Título 1">
            <a:extLst>
              <a:ext uri="{FF2B5EF4-FFF2-40B4-BE49-F238E27FC236}">
                <a16:creationId xmlns:a16="http://schemas.microsoft.com/office/drawing/2014/main" id="{74B960AD-0164-B878-B7DA-454839C81F89}"/>
              </a:ext>
            </a:extLst>
          </p:cNvPr>
          <p:cNvSpPr txBox="1">
            <a:spLocks/>
          </p:cNvSpPr>
          <p:nvPr/>
        </p:nvSpPr>
        <p:spPr>
          <a:xfrm>
            <a:off x="502904" y="274320"/>
            <a:ext cx="3932237"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0. Introducción</a:t>
            </a:r>
          </a:p>
        </p:txBody>
      </p:sp>
    </p:spTree>
    <p:extLst>
      <p:ext uri="{BB962C8B-B14F-4D97-AF65-F5344CB8AC3E}">
        <p14:creationId xmlns:p14="http://schemas.microsoft.com/office/powerpoint/2010/main" val="198093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74A5-04A6-6209-224F-38B6949AE8B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E016683A-7DDC-80AE-F054-3CA1B141B03B}"/>
              </a:ext>
            </a:extLst>
          </p:cNvPr>
          <p:cNvSpPr txBox="1"/>
          <p:nvPr/>
        </p:nvSpPr>
        <p:spPr>
          <a:xfrm>
            <a:off x="414680" y="1147763"/>
            <a:ext cx="4440784" cy="338554"/>
          </a:xfrm>
          <a:prstGeom prst="rect">
            <a:avLst/>
          </a:prstGeom>
          <a:noFill/>
        </p:spPr>
        <p:txBody>
          <a:bodyPr wrap="square" rtlCol="0">
            <a:spAutoFit/>
          </a:bodyPr>
          <a:lstStyle/>
          <a:p>
            <a:r>
              <a:rPr lang="es-ES" sz="1600" b="1" dirty="0">
                <a:solidFill>
                  <a:srgbClr val="005CB9"/>
                </a:solidFill>
                <a:latin typeface="+mj-lt"/>
              </a:rPr>
              <a:t>N</a:t>
            </a:r>
            <a:r>
              <a:rPr lang="es-ES" sz="1600" b="1" i="0" dirty="0">
                <a:solidFill>
                  <a:srgbClr val="005CB9"/>
                </a:solidFill>
                <a:effectLst/>
                <a:latin typeface="+mj-lt"/>
              </a:rPr>
              <a:t>iveles de madurez proyectos e ideas</a:t>
            </a:r>
            <a:endParaRPr lang="es-ES" sz="1600" b="1" dirty="0">
              <a:solidFill>
                <a:srgbClr val="005CB9"/>
              </a:solidFill>
              <a:latin typeface="+mj-lt"/>
            </a:endParaRPr>
          </a:p>
        </p:txBody>
      </p:sp>
      <p:sp>
        <p:nvSpPr>
          <p:cNvPr id="2" name="Rectángulo 1">
            <a:extLst>
              <a:ext uri="{FF2B5EF4-FFF2-40B4-BE49-F238E27FC236}">
                <a16:creationId xmlns:a16="http://schemas.microsoft.com/office/drawing/2014/main" id="{4B076F39-BFB6-73C7-8AC8-81F612589186}"/>
              </a:ext>
            </a:extLst>
          </p:cNvPr>
          <p:cNvSpPr/>
          <p:nvPr/>
        </p:nvSpPr>
        <p:spPr>
          <a:xfrm>
            <a:off x="414680" y="5365313"/>
            <a:ext cx="11031585" cy="1058143"/>
          </a:xfrm>
          <a:prstGeom prst="rect">
            <a:avLst/>
          </a:prstGeom>
          <a:solidFill>
            <a:schemeClr val="bg1"/>
          </a:solidFill>
          <a:ln>
            <a:solidFill>
              <a:srgbClr val="005C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L</a:t>
            </a:r>
            <a:r>
              <a:rPr lang="es-ES" sz="140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 Idea o Proyecto Comercial presentado deberá tener un cierto componente innovador, demostrable y claramente delimitado, al menos en lo que respecta a su alcance, contenido y costes. </a:t>
            </a:r>
            <a:r>
              <a:rPr lang="es-ES" sz="1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Este </a:t>
            </a:r>
            <a:r>
              <a:rPr lang="es-ES" sz="1400" b="1" i="0" dirty="0">
                <a:solidFill>
                  <a:srgbClr val="005CB9"/>
                </a:solidFill>
                <a:effectLst/>
                <a:latin typeface="Calibri Light" panose="020F0302020204030204" pitchFamily="34" charset="0"/>
                <a:ea typeface="Calibri Light" panose="020F0302020204030204" pitchFamily="34" charset="0"/>
                <a:cs typeface="Calibri Light" panose="020F0302020204030204" pitchFamily="34" charset="0"/>
              </a:rPr>
              <a:t>componente innovador </a:t>
            </a:r>
            <a:r>
              <a:rPr lang="es-ES" sz="1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deberá </a:t>
            </a:r>
            <a:r>
              <a:rPr lang="es-ES" sz="1400" b="1"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representar al menos el 50% del presupuesto total</a:t>
            </a:r>
            <a:r>
              <a:rPr lang="es-ES" sz="14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incluso si este porcentaje supera los límites de financiación establecidos para cada tipo de proyecto.</a:t>
            </a:r>
            <a:endParaRPr lang="es-E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11" name="Grupo 10">
            <a:extLst>
              <a:ext uri="{FF2B5EF4-FFF2-40B4-BE49-F238E27FC236}">
                <a16:creationId xmlns:a16="http://schemas.microsoft.com/office/drawing/2014/main" id="{6F84AC59-9406-4301-A386-C47E47109CE3}"/>
              </a:ext>
            </a:extLst>
          </p:cNvPr>
          <p:cNvGrpSpPr/>
          <p:nvPr/>
        </p:nvGrpSpPr>
        <p:grpSpPr>
          <a:xfrm>
            <a:off x="308022" y="1492687"/>
            <a:ext cx="11378010" cy="3549255"/>
            <a:chOff x="308022" y="1492687"/>
            <a:chExt cx="11378010" cy="3549255"/>
          </a:xfrm>
        </p:grpSpPr>
        <p:pic>
          <p:nvPicPr>
            <p:cNvPr id="3" name="Imagen 2" descr="Interfaz de usuario gráfica, Texto, Aplicación&#10;&#10;Descripción generada automáticamente">
              <a:extLst>
                <a:ext uri="{FF2B5EF4-FFF2-40B4-BE49-F238E27FC236}">
                  <a16:creationId xmlns:a16="http://schemas.microsoft.com/office/drawing/2014/main" id="{4795CF99-CC8F-6E99-1CF6-7D0AD9EE9BA2}"/>
                </a:ext>
              </a:extLst>
            </p:cNvPr>
            <p:cNvPicPr>
              <a:picLocks noChangeAspect="1"/>
            </p:cNvPicPr>
            <p:nvPr/>
          </p:nvPicPr>
          <p:blipFill>
            <a:blip r:embed="rId3"/>
            <a:stretch>
              <a:fillRect/>
            </a:stretch>
          </p:blipFill>
          <p:spPr>
            <a:xfrm>
              <a:off x="308022" y="1492687"/>
              <a:ext cx="11378010" cy="3549255"/>
            </a:xfrm>
            <a:prstGeom prst="rect">
              <a:avLst/>
            </a:prstGeom>
          </p:spPr>
        </p:pic>
        <p:sp>
          <p:nvSpPr>
            <p:cNvPr id="6" name="Rectángulo 5">
              <a:extLst>
                <a:ext uri="{FF2B5EF4-FFF2-40B4-BE49-F238E27FC236}">
                  <a16:creationId xmlns:a16="http://schemas.microsoft.com/office/drawing/2014/main" id="{ED0B6C1A-9367-0D04-2090-4865D2AD41AC}"/>
                </a:ext>
              </a:extLst>
            </p:cNvPr>
            <p:cNvSpPr/>
            <p:nvPr/>
          </p:nvSpPr>
          <p:spPr>
            <a:xfrm>
              <a:off x="420608" y="2126458"/>
              <a:ext cx="11031585" cy="79113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E7800F-2155-506C-7D54-4F8C9D3526F6}"/>
                </a:ext>
              </a:extLst>
            </p:cNvPr>
            <p:cNvSpPr/>
            <p:nvPr/>
          </p:nvSpPr>
          <p:spPr>
            <a:xfrm>
              <a:off x="414680" y="3940411"/>
              <a:ext cx="11031585" cy="99082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 name="Título 1">
            <a:extLst>
              <a:ext uri="{FF2B5EF4-FFF2-40B4-BE49-F238E27FC236}">
                <a16:creationId xmlns:a16="http://schemas.microsoft.com/office/drawing/2014/main" id="{29486F67-EDB5-9804-38AF-0311171E96AE}"/>
              </a:ext>
            </a:extLst>
          </p:cNvPr>
          <p:cNvSpPr txBox="1">
            <a:spLocks/>
          </p:cNvSpPr>
          <p:nvPr/>
        </p:nvSpPr>
        <p:spPr>
          <a:xfrm>
            <a:off x="502904" y="274320"/>
            <a:ext cx="3932237" cy="53022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0. Introducción</a:t>
            </a:r>
          </a:p>
        </p:txBody>
      </p:sp>
    </p:spTree>
    <p:extLst>
      <p:ext uri="{BB962C8B-B14F-4D97-AF65-F5344CB8AC3E}">
        <p14:creationId xmlns:p14="http://schemas.microsoft.com/office/powerpoint/2010/main" val="380653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E70A-DF23-2018-065E-64DC48DE559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059FBB8-8698-EBCD-807E-4BE29F4D55DD}"/>
              </a:ext>
            </a:extLst>
          </p:cNvPr>
          <p:cNvSpPr txBox="1"/>
          <p:nvPr/>
        </p:nvSpPr>
        <p:spPr>
          <a:xfrm>
            <a:off x="773044" y="3251301"/>
            <a:ext cx="10262508" cy="338554"/>
          </a:xfrm>
          <a:prstGeom prst="rect">
            <a:avLst/>
          </a:prstGeom>
          <a:noFill/>
        </p:spPr>
        <p:txBody>
          <a:bodyPr wrap="square" rtlCol="0">
            <a:spAutoFit/>
          </a:bodyPr>
          <a:lstStyle/>
          <a:p>
            <a:pPr marL="285750" indent="-285750">
              <a:spcBef>
                <a:spcPts val="600"/>
              </a:spcBef>
              <a:spcAft>
                <a:spcPts val="600"/>
              </a:spcAft>
              <a:buClr>
                <a:srgbClr val="005CB9"/>
              </a:buClr>
              <a:buFont typeface="Arial" panose="020B0604020202020204" pitchFamily="34" charset="0"/>
              <a:buChar char="•"/>
            </a:pPr>
            <a:r>
              <a:rPr lang="es-ES" sz="1600" b="1" i="0" dirty="0">
                <a:solidFill>
                  <a:srgbClr val="3C4043"/>
                </a:solidFill>
                <a:effectLst/>
                <a:latin typeface="+mj-lt"/>
              </a:rPr>
              <a:t>FASES:</a:t>
            </a:r>
            <a:endParaRPr lang="es-ES" sz="1600" dirty="0">
              <a:solidFill>
                <a:srgbClr val="3C4043"/>
              </a:solidFill>
              <a:latin typeface="+mj-lt"/>
            </a:endParaRPr>
          </a:p>
        </p:txBody>
      </p:sp>
      <p:sp>
        <p:nvSpPr>
          <p:cNvPr id="19" name="CuadroTexto 18">
            <a:extLst>
              <a:ext uri="{FF2B5EF4-FFF2-40B4-BE49-F238E27FC236}">
                <a16:creationId xmlns:a16="http://schemas.microsoft.com/office/drawing/2014/main" id="{E31ECA9E-3580-6C33-9777-B771C65516A0}"/>
              </a:ext>
            </a:extLst>
          </p:cNvPr>
          <p:cNvSpPr txBox="1"/>
          <p:nvPr/>
        </p:nvSpPr>
        <p:spPr>
          <a:xfrm>
            <a:off x="788268" y="1785255"/>
            <a:ext cx="8299976" cy="1077218"/>
          </a:xfrm>
          <a:prstGeom prst="rect">
            <a:avLst/>
          </a:prstGeom>
          <a:noFill/>
          <a:ln w="19050">
            <a:solidFill>
              <a:srgbClr val="005CB9"/>
            </a:solidFill>
          </a:ln>
        </p:spPr>
        <p:txBody>
          <a:bodyPr wrap="square" rtlCol="0">
            <a:spAutoFit/>
          </a:bodyPr>
          <a:lstStyle/>
          <a:p>
            <a:pPr algn="ctr"/>
            <a:r>
              <a:rPr lang="es-ES" sz="1600" b="1" i="0" dirty="0">
                <a:solidFill>
                  <a:srgbClr val="3C4043"/>
                </a:solidFill>
                <a:effectLst/>
                <a:latin typeface="+mj-lt"/>
              </a:rPr>
              <a:t>IDEA = </a:t>
            </a:r>
            <a:r>
              <a:rPr lang="es-ES" sz="1600" i="0" dirty="0">
                <a:solidFill>
                  <a:srgbClr val="3C4043"/>
                </a:solidFill>
                <a:effectLst/>
                <a:latin typeface="+mj-lt"/>
              </a:rPr>
              <a:t>Conjunto de acciones necesarias para </a:t>
            </a:r>
            <a:r>
              <a:rPr lang="es-ES" sz="1600" b="1" i="0" dirty="0">
                <a:solidFill>
                  <a:srgbClr val="3C4043"/>
                </a:solidFill>
                <a:effectLst/>
                <a:latin typeface="+mj-lt"/>
              </a:rPr>
              <a:t>lograr un producto, servicio o proceso innovador </a:t>
            </a:r>
            <a:r>
              <a:rPr lang="es-ES" sz="1600" i="0" dirty="0">
                <a:solidFill>
                  <a:srgbClr val="3C4043"/>
                </a:solidFill>
                <a:effectLst/>
                <a:latin typeface="+mj-lt"/>
              </a:rPr>
              <a:t>que se encuentra en una </a:t>
            </a:r>
            <a:r>
              <a:rPr lang="es-ES" sz="1600" b="1" i="0" dirty="0">
                <a:solidFill>
                  <a:srgbClr val="3C4043"/>
                </a:solidFill>
                <a:effectLst/>
                <a:latin typeface="+mj-lt"/>
              </a:rPr>
              <a:t>fase incipiente de desarrollo tecnológico (TRL1 y TRL2) </a:t>
            </a:r>
          </a:p>
          <a:p>
            <a:pPr algn="ctr"/>
            <a:r>
              <a:rPr lang="es-ES" sz="1600" i="0" dirty="0">
                <a:solidFill>
                  <a:srgbClr val="3C4043"/>
                </a:solidFill>
                <a:effectLst/>
                <a:latin typeface="+mj-lt"/>
              </a:rPr>
              <a:t>El</a:t>
            </a:r>
            <a:r>
              <a:rPr lang="es-ES" sz="1600" b="1" i="0" dirty="0">
                <a:solidFill>
                  <a:srgbClr val="3C4043"/>
                </a:solidFill>
                <a:effectLst/>
                <a:latin typeface="+mj-lt"/>
              </a:rPr>
              <a:t> resultado </a:t>
            </a:r>
            <a:r>
              <a:rPr lang="es-ES" sz="1600" i="0" dirty="0">
                <a:solidFill>
                  <a:srgbClr val="3C4043"/>
                </a:solidFill>
                <a:effectLst/>
                <a:latin typeface="+mj-lt"/>
              </a:rPr>
              <a:t>debe ser una </a:t>
            </a:r>
            <a:r>
              <a:rPr lang="es-ES" sz="1600" b="1" i="0" dirty="0">
                <a:solidFill>
                  <a:srgbClr val="3C4043"/>
                </a:solidFill>
                <a:effectLst/>
                <a:latin typeface="+mj-lt"/>
              </a:rPr>
              <a:t>prueba concepto (TRL3), aplicable </a:t>
            </a:r>
            <a:r>
              <a:rPr lang="es-ES" sz="1600" i="0" dirty="0">
                <a:solidFill>
                  <a:srgbClr val="3C4043"/>
                </a:solidFill>
                <a:effectLst/>
                <a:latin typeface="+mj-lt"/>
              </a:rPr>
              <a:t>a uno o más agentes de la </a:t>
            </a:r>
            <a:r>
              <a:rPr lang="es-ES" sz="1600" b="1" i="0" dirty="0">
                <a:solidFill>
                  <a:srgbClr val="3C4043"/>
                </a:solidFill>
                <a:effectLst/>
                <a:latin typeface="+mj-lt"/>
              </a:rPr>
              <a:t>comunidad logístico portuaria.</a:t>
            </a:r>
          </a:p>
        </p:txBody>
      </p:sp>
      <p:pic>
        <p:nvPicPr>
          <p:cNvPr id="26" name="Gráfico 25" descr="Apretón de manos contorno">
            <a:extLst>
              <a:ext uri="{FF2B5EF4-FFF2-40B4-BE49-F238E27FC236}">
                <a16:creationId xmlns:a16="http://schemas.microsoft.com/office/drawing/2014/main" id="{66718630-3D38-ACAE-75C0-64729EC123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3558" y="3779696"/>
            <a:ext cx="792000" cy="792000"/>
          </a:xfrm>
          <a:prstGeom prst="rect">
            <a:avLst/>
          </a:prstGeom>
        </p:spPr>
      </p:pic>
      <p:pic>
        <p:nvPicPr>
          <p:cNvPr id="27" name="Gráfico 26" descr="Lluvia de ideas de grupo contorno">
            <a:extLst>
              <a:ext uri="{FF2B5EF4-FFF2-40B4-BE49-F238E27FC236}">
                <a16:creationId xmlns:a16="http://schemas.microsoft.com/office/drawing/2014/main" id="{95E9C073-C543-1787-037E-CA6A3183F4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330" y="3712789"/>
            <a:ext cx="792000" cy="792000"/>
          </a:xfrm>
          <a:prstGeom prst="rect">
            <a:avLst/>
          </a:prstGeom>
        </p:spPr>
      </p:pic>
      <p:pic>
        <p:nvPicPr>
          <p:cNvPr id="28" name="Gráfico 27" descr="Maestro contorno">
            <a:extLst>
              <a:ext uri="{FF2B5EF4-FFF2-40B4-BE49-F238E27FC236}">
                <a16:creationId xmlns:a16="http://schemas.microsoft.com/office/drawing/2014/main" id="{1621ED4A-EDD0-9593-54A7-90BA245965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2953" y="3746243"/>
            <a:ext cx="792000" cy="792000"/>
          </a:xfrm>
          <a:prstGeom prst="rect">
            <a:avLst/>
          </a:prstGeom>
        </p:spPr>
      </p:pic>
      <p:pic>
        <p:nvPicPr>
          <p:cNvPr id="29" name="Gráfico 28" descr="Insignia 1 contorno">
            <a:extLst>
              <a:ext uri="{FF2B5EF4-FFF2-40B4-BE49-F238E27FC236}">
                <a16:creationId xmlns:a16="http://schemas.microsoft.com/office/drawing/2014/main" id="{A86CEC4F-4362-EC82-F1E6-27B8D73183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54520" y="3676289"/>
            <a:ext cx="331760" cy="331760"/>
          </a:xfrm>
          <a:prstGeom prst="rect">
            <a:avLst/>
          </a:prstGeom>
        </p:spPr>
      </p:pic>
      <p:pic>
        <p:nvPicPr>
          <p:cNvPr id="30" name="Gráfico 29" descr="Completado contorno">
            <a:extLst>
              <a:ext uri="{FF2B5EF4-FFF2-40B4-BE49-F238E27FC236}">
                <a16:creationId xmlns:a16="http://schemas.microsoft.com/office/drawing/2014/main" id="{8AC08605-13A3-F4CD-9ACB-410AFC43F4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69480" y="3844275"/>
            <a:ext cx="409478" cy="409478"/>
          </a:xfrm>
          <a:prstGeom prst="rect">
            <a:avLst/>
          </a:prstGeom>
        </p:spPr>
      </p:pic>
      <p:pic>
        <p:nvPicPr>
          <p:cNvPr id="31" name="Gráfico 30" descr="Documento contorno">
            <a:extLst>
              <a:ext uri="{FF2B5EF4-FFF2-40B4-BE49-F238E27FC236}">
                <a16:creationId xmlns:a16="http://schemas.microsoft.com/office/drawing/2014/main" id="{D4B2FDF5-96AE-7EBA-31CE-602A5EF757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75560" y="3815294"/>
            <a:ext cx="689495" cy="689495"/>
          </a:xfrm>
          <a:prstGeom prst="rect">
            <a:avLst/>
          </a:prstGeom>
        </p:spPr>
      </p:pic>
      <p:pic>
        <p:nvPicPr>
          <p:cNvPr id="34" name="Gráfico 33" descr="Completado contorno">
            <a:extLst>
              <a:ext uri="{FF2B5EF4-FFF2-40B4-BE49-F238E27FC236}">
                <a16:creationId xmlns:a16="http://schemas.microsoft.com/office/drawing/2014/main" id="{C7C06B01-B702-CDB0-4C8D-84AB35589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83345" y="3795445"/>
            <a:ext cx="409478" cy="409478"/>
          </a:xfrm>
          <a:prstGeom prst="rect">
            <a:avLst/>
          </a:prstGeom>
        </p:spPr>
      </p:pic>
      <p:pic>
        <p:nvPicPr>
          <p:cNvPr id="36" name="Gráfico 35" descr="Insignia contorno">
            <a:extLst>
              <a:ext uri="{FF2B5EF4-FFF2-40B4-BE49-F238E27FC236}">
                <a16:creationId xmlns:a16="http://schemas.microsoft.com/office/drawing/2014/main" id="{59F0572D-F9A4-D7CD-CA26-BD4A206D4A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00088" y="3641639"/>
            <a:ext cx="331200" cy="331200"/>
          </a:xfrm>
          <a:prstGeom prst="rect">
            <a:avLst/>
          </a:prstGeom>
        </p:spPr>
      </p:pic>
      <p:pic>
        <p:nvPicPr>
          <p:cNvPr id="3" name="Imagen 2" descr="Interfaz de usuario gráfica, Texto, Aplicación&#10;&#10;Descripción generada automáticamente">
            <a:extLst>
              <a:ext uri="{FF2B5EF4-FFF2-40B4-BE49-F238E27FC236}">
                <a16:creationId xmlns:a16="http://schemas.microsoft.com/office/drawing/2014/main" id="{66F3400D-C1B6-C7FA-02B8-D0AA4B50FFB1}"/>
              </a:ext>
            </a:extLst>
          </p:cNvPr>
          <p:cNvPicPr>
            <a:picLocks noChangeAspect="1"/>
          </p:cNvPicPr>
          <p:nvPr/>
        </p:nvPicPr>
        <p:blipFill rotWithShape="1">
          <a:blip r:embed="rId17"/>
          <a:srcRect t="-1" r="29503" b="-4642"/>
          <a:stretch/>
        </p:blipFill>
        <p:spPr>
          <a:xfrm>
            <a:off x="9199756" y="2037998"/>
            <a:ext cx="2772360" cy="537933"/>
          </a:xfrm>
          <a:prstGeom prst="rect">
            <a:avLst/>
          </a:prstGeom>
        </p:spPr>
      </p:pic>
      <p:sp>
        <p:nvSpPr>
          <p:cNvPr id="5" name="Rectángulo 4">
            <a:extLst>
              <a:ext uri="{FF2B5EF4-FFF2-40B4-BE49-F238E27FC236}">
                <a16:creationId xmlns:a16="http://schemas.microsoft.com/office/drawing/2014/main" id="{41558051-4E7E-B479-19FE-65393E8A6C33}"/>
              </a:ext>
            </a:extLst>
          </p:cNvPr>
          <p:cNvSpPr/>
          <p:nvPr/>
        </p:nvSpPr>
        <p:spPr>
          <a:xfrm>
            <a:off x="655671" y="4504126"/>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u="none" strike="noStrike" kern="1200" cap="none" spc="0" normalizeH="0" baseline="0" noProof="0" dirty="0">
                <a:ln>
                  <a:noFill/>
                </a:ln>
                <a:solidFill>
                  <a:prstClr val="white"/>
                </a:solidFill>
                <a:effectLst/>
                <a:uLnTx/>
                <a:uFillTx/>
                <a:latin typeface="Calibri Light" panose="020F0302020204030204"/>
              </a:rPr>
              <a:t>Recopilación ideas y desarrollo </a:t>
            </a:r>
            <a:r>
              <a:rPr kumimoji="0" lang="es-ES" sz="1350" u="none" strike="noStrike" kern="1200" cap="none" spc="0" normalizeH="0" baseline="0" noProof="0" dirty="0">
                <a:ln>
                  <a:noFill/>
                </a:ln>
                <a:solidFill>
                  <a:prstClr val="white"/>
                </a:solidFill>
                <a:effectLst/>
                <a:uLnTx/>
                <a:uFillTx/>
                <a:latin typeface="Calibri Light" panose="020F0302020204030204"/>
              </a:rPr>
              <a:t>(cartas apoyo)</a:t>
            </a:r>
          </a:p>
        </p:txBody>
      </p:sp>
      <p:sp>
        <p:nvSpPr>
          <p:cNvPr id="7" name="Rectángulo 6">
            <a:extLst>
              <a:ext uri="{FF2B5EF4-FFF2-40B4-BE49-F238E27FC236}">
                <a16:creationId xmlns:a16="http://schemas.microsoft.com/office/drawing/2014/main" id="{FF9C0708-59A7-CCF4-E739-F783B6E3C4E6}"/>
              </a:ext>
            </a:extLst>
          </p:cNvPr>
          <p:cNvSpPr/>
          <p:nvPr/>
        </p:nvSpPr>
        <p:spPr>
          <a:xfrm>
            <a:off x="2250295" y="4504126"/>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u="none" strike="noStrike" kern="1200" cap="none" spc="0" normalizeH="0" baseline="0" noProof="0" dirty="0">
                <a:ln>
                  <a:noFill/>
                </a:ln>
                <a:solidFill>
                  <a:prstClr val="white"/>
                </a:solidFill>
                <a:effectLst/>
                <a:uLnTx/>
                <a:uFillTx/>
                <a:latin typeface="Calibri Light" panose="020F0302020204030204"/>
              </a:rPr>
              <a:t>Presentación de la Propuesta</a:t>
            </a:r>
          </a:p>
        </p:txBody>
      </p:sp>
      <p:sp>
        <p:nvSpPr>
          <p:cNvPr id="8" name="Rectángulo 7">
            <a:extLst>
              <a:ext uri="{FF2B5EF4-FFF2-40B4-BE49-F238E27FC236}">
                <a16:creationId xmlns:a16="http://schemas.microsoft.com/office/drawing/2014/main" id="{AEF64C23-5F92-7A4F-6C50-3A874AFB3813}"/>
              </a:ext>
            </a:extLst>
          </p:cNvPr>
          <p:cNvSpPr/>
          <p:nvPr/>
        </p:nvSpPr>
        <p:spPr>
          <a:xfrm>
            <a:off x="3844919" y="4504126"/>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Resolución de propuestas admitidas</a:t>
            </a:r>
          </a:p>
          <a:p>
            <a:pPr algn="ctr"/>
            <a:r>
              <a:rPr lang="es-ES" sz="1100" dirty="0">
                <a:solidFill>
                  <a:schemeClr val="bg1"/>
                </a:solidFill>
                <a:latin typeface="+mj-lt"/>
              </a:rPr>
              <a:t>(Aprox. 6 meses)</a:t>
            </a:r>
          </a:p>
        </p:txBody>
      </p:sp>
      <p:sp>
        <p:nvSpPr>
          <p:cNvPr id="9" name="Rectángulo 8">
            <a:extLst>
              <a:ext uri="{FF2B5EF4-FFF2-40B4-BE49-F238E27FC236}">
                <a16:creationId xmlns:a16="http://schemas.microsoft.com/office/drawing/2014/main" id="{7FB5E920-86E4-ED9B-A69F-BD9B1CA5C129}"/>
              </a:ext>
            </a:extLst>
          </p:cNvPr>
          <p:cNvSpPr/>
          <p:nvPr/>
        </p:nvSpPr>
        <p:spPr>
          <a:xfrm>
            <a:off x="5439543" y="4492975"/>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Presentación visual de la Idea </a:t>
            </a:r>
          </a:p>
          <a:p>
            <a:pPr algn="ctr"/>
            <a:r>
              <a:rPr lang="es-ES" sz="1100" dirty="0">
                <a:solidFill>
                  <a:schemeClr val="bg1"/>
                </a:solidFill>
                <a:latin typeface="+mj-lt"/>
              </a:rPr>
              <a:t>(Pitch 10 min)</a:t>
            </a:r>
          </a:p>
        </p:txBody>
      </p:sp>
      <p:sp>
        <p:nvSpPr>
          <p:cNvPr id="10" name="Rectángulo 9">
            <a:extLst>
              <a:ext uri="{FF2B5EF4-FFF2-40B4-BE49-F238E27FC236}">
                <a16:creationId xmlns:a16="http://schemas.microsoft.com/office/drawing/2014/main" id="{BC5B3D4B-AAE1-11DD-BC96-6B8F4F8566E6}"/>
              </a:ext>
            </a:extLst>
          </p:cNvPr>
          <p:cNvSpPr/>
          <p:nvPr/>
        </p:nvSpPr>
        <p:spPr>
          <a:xfrm>
            <a:off x="7034167" y="4481824"/>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Resolución final de la convocatoria</a:t>
            </a:r>
          </a:p>
        </p:txBody>
      </p:sp>
      <p:sp>
        <p:nvSpPr>
          <p:cNvPr id="11" name="Rectángulo 10">
            <a:extLst>
              <a:ext uri="{FF2B5EF4-FFF2-40B4-BE49-F238E27FC236}">
                <a16:creationId xmlns:a16="http://schemas.microsoft.com/office/drawing/2014/main" id="{7035DC01-5CD9-C396-B5DB-291250E95840}"/>
              </a:ext>
            </a:extLst>
          </p:cNvPr>
          <p:cNvSpPr/>
          <p:nvPr/>
        </p:nvSpPr>
        <p:spPr>
          <a:xfrm>
            <a:off x="8628791" y="4492975"/>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Implantación de la propuesta</a:t>
            </a:r>
          </a:p>
          <a:p>
            <a:pPr algn="ctr"/>
            <a:r>
              <a:rPr lang="es-ES" sz="1100" dirty="0">
                <a:solidFill>
                  <a:schemeClr val="bg1"/>
                </a:solidFill>
                <a:latin typeface="+mj-lt"/>
              </a:rPr>
              <a:t>(En un máx. 6 meses)</a:t>
            </a:r>
          </a:p>
        </p:txBody>
      </p:sp>
      <p:pic>
        <p:nvPicPr>
          <p:cNvPr id="12" name="Gráfico 11" descr="Documento contorno">
            <a:extLst>
              <a:ext uri="{FF2B5EF4-FFF2-40B4-BE49-F238E27FC236}">
                <a16:creationId xmlns:a16="http://schemas.microsoft.com/office/drawing/2014/main" id="{B5DD56E1-CCCB-6D53-1225-897F2C7951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66108" y="3815294"/>
            <a:ext cx="689495" cy="689495"/>
          </a:xfrm>
          <a:prstGeom prst="rect">
            <a:avLst/>
          </a:prstGeom>
        </p:spPr>
      </p:pic>
      <p:pic>
        <p:nvPicPr>
          <p:cNvPr id="13" name="Gráfico 12" descr="Documento contorno">
            <a:extLst>
              <a:ext uri="{FF2B5EF4-FFF2-40B4-BE49-F238E27FC236}">
                <a16:creationId xmlns:a16="http://schemas.microsoft.com/office/drawing/2014/main" id="{99A1C68E-B1E7-1BB4-D869-FF6EB627BD2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40849" y="3792992"/>
            <a:ext cx="689495" cy="689495"/>
          </a:xfrm>
          <a:prstGeom prst="rect">
            <a:avLst/>
          </a:prstGeom>
        </p:spPr>
      </p:pic>
      <p:sp>
        <p:nvSpPr>
          <p:cNvPr id="16" name="Rectángulo 15">
            <a:extLst>
              <a:ext uri="{FF2B5EF4-FFF2-40B4-BE49-F238E27FC236}">
                <a16:creationId xmlns:a16="http://schemas.microsoft.com/office/drawing/2014/main" id="{D1F524E4-D08F-76BE-7529-6288F9BB7D70}"/>
              </a:ext>
            </a:extLst>
          </p:cNvPr>
          <p:cNvSpPr/>
          <p:nvPr/>
        </p:nvSpPr>
        <p:spPr>
          <a:xfrm>
            <a:off x="10223417" y="4489258"/>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Justificación</a:t>
            </a:r>
          </a:p>
        </p:txBody>
      </p:sp>
      <p:grpSp>
        <p:nvGrpSpPr>
          <p:cNvPr id="23" name="Grupo 22">
            <a:extLst>
              <a:ext uri="{FF2B5EF4-FFF2-40B4-BE49-F238E27FC236}">
                <a16:creationId xmlns:a16="http://schemas.microsoft.com/office/drawing/2014/main" id="{BA22DFA1-78B3-AB33-F0C5-32B2A00A12D2}"/>
              </a:ext>
            </a:extLst>
          </p:cNvPr>
          <p:cNvGrpSpPr/>
          <p:nvPr/>
        </p:nvGrpSpPr>
        <p:grpSpPr>
          <a:xfrm>
            <a:off x="10751325" y="3916044"/>
            <a:ext cx="469445" cy="507510"/>
            <a:chOff x="10531740" y="4438586"/>
            <a:chExt cx="688832" cy="688832"/>
          </a:xfrm>
        </p:grpSpPr>
        <p:pic>
          <p:nvPicPr>
            <p:cNvPr id="6" name="Gráfico 5" descr="Bombilla y equipo con relleno sólido">
              <a:extLst>
                <a:ext uri="{FF2B5EF4-FFF2-40B4-BE49-F238E27FC236}">
                  <a16:creationId xmlns:a16="http://schemas.microsoft.com/office/drawing/2014/main" id="{C1FC9940-51C5-2D42-5E32-39CACA8EA8A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531740" y="4438586"/>
              <a:ext cx="688832" cy="688832"/>
            </a:xfrm>
            <a:prstGeom prst="rect">
              <a:avLst/>
            </a:prstGeom>
          </p:spPr>
        </p:pic>
        <p:sp>
          <p:nvSpPr>
            <p:cNvPr id="22" name="Elipse 21">
              <a:extLst>
                <a:ext uri="{FF2B5EF4-FFF2-40B4-BE49-F238E27FC236}">
                  <a16:creationId xmlns:a16="http://schemas.microsoft.com/office/drawing/2014/main" id="{5F37D920-4338-BE33-3316-A49EE0429A6F}"/>
                </a:ext>
              </a:extLst>
            </p:cNvPr>
            <p:cNvSpPr/>
            <p:nvPr/>
          </p:nvSpPr>
          <p:spPr>
            <a:xfrm>
              <a:off x="10778837" y="4665182"/>
              <a:ext cx="173896" cy="1654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5" name="Gráfico 24" descr="Euro con relleno sólido">
            <a:extLst>
              <a:ext uri="{FF2B5EF4-FFF2-40B4-BE49-F238E27FC236}">
                <a16:creationId xmlns:a16="http://schemas.microsoft.com/office/drawing/2014/main" id="{B2F2A081-DBB2-7857-49F8-A0A468EDB04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V="1">
            <a:off x="10906980" y="4082993"/>
            <a:ext cx="144000" cy="144000"/>
          </a:xfrm>
          <a:prstGeom prst="rect">
            <a:avLst/>
          </a:prstGeom>
        </p:spPr>
      </p:pic>
      <p:pic>
        <p:nvPicPr>
          <p:cNvPr id="33" name="Gráfico 32" descr="Papel contorno">
            <a:extLst>
              <a:ext uri="{FF2B5EF4-FFF2-40B4-BE49-F238E27FC236}">
                <a16:creationId xmlns:a16="http://schemas.microsoft.com/office/drawing/2014/main" id="{7A7EE5CD-B0F5-F544-1F4D-13B0CDE5A37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650591" y="3824584"/>
            <a:ext cx="670914" cy="670914"/>
          </a:xfrm>
          <a:prstGeom prst="rect">
            <a:avLst/>
          </a:prstGeom>
        </p:spPr>
      </p:pic>
      <p:sp>
        <p:nvSpPr>
          <p:cNvPr id="2" name="Título 1">
            <a:extLst>
              <a:ext uri="{FF2B5EF4-FFF2-40B4-BE49-F238E27FC236}">
                <a16:creationId xmlns:a16="http://schemas.microsoft.com/office/drawing/2014/main" id="{7F10C7B2-CDB9-3044-846E-DB09744035B0}"/>
              </a:ext>
            </a:extLst>
          </p:cNvPr>
          <p:cNvSpPr txBox="1">
            <a:spLocks/>
          </p:cNvSpPr>
          <p:nvPr/>
        </p:nvSpPr>
        <p:spPr>
          <a:xfrm>
            <a:off x="502904" y="274320"/>
            <a:ext cx="3932237" cy="53022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t>1</a:t>
            </a: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 Modalidad ideas</a:t>
            </a:r>
          </a:p>
        </p:txBody>
      </p:sp>
    </p:spTree>
    <p:extLst>
      <p:ext uri="{BB962C8B-B14F-4D97-AF65-F5344CB8AC3E}">
        <p14:creationId xmlns:p14="http://schemas.microsoft.com/office/powerpoint/2010/main" val="49530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E19B-3924-DF91-92CF-18255B4AD99C}"/>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074E1EA8-8787-E7E0-8D38-FA3F759C028A}"/>
              </a:ext>
            </a:extLst>
          </p:cNvPr>
          <p:cNvGrpSpPr/>
          <p:nvPr/>
        </p:nvGrpSpPr>
        <p:grpSpPr>
          <a:xfrm>
            <a:off x="383667" y="1171351"/>
            <a:ext cx="10774507" cy="4648146"/>
            <a:chOff x="447675" y="1491391"/>
            <a:chExt cx="10774507" cy="4648146"/>
          </a:xfrm>
        </p:grpSpPr>
        <p:sp>
          <p:nvSpPr>
            <p:cNvPr id="4" name="CuadroTexto 3">
              <a:extLst>
                <a:ext uri="{FF2B5EF4-FFF2-40B4-BE49-F238E27FC236}">
                  <a16:creationId xmlns:a16="http://schemas.microsoft.com/office/drawing/2014/main" id="{2C786D39-18F7-7F1D-8FDE-457BC6D85370}"/>
                </a:ext>
              </a:extLst>
            </p:cNvPr>
            <p:cNvSpPr txBox="1"/>
            <p:nvPr/>
          </p:nvSpPr>
          <p:spPr>
            <a:xfrm>
              <a:off x="495752" y="1948166"/>
              <a:ext cx="9336769" cy="738664"/>
            </a:xfrm>
            <a:prstGeom prst="rect">
              <a:avLst/>
            </a:prstGeom>
            <a:noFill/>
          </p:spPr>
          <p:txBody>
            <a:bodyPr wrap="square" rtlCol="0">
              <a:spAutoFit/>
            </a:bodyPr>
            <a:lstStyle/>
            <a:p>
              <a:pPr marL="342900" indent="-342900">
                <a:spcBef>
                  <a:spcPts val="600"/>
                </a:spcBef>
                <a:spcAft>
                  <a:spcPts val="600"/>
                </a:spcAft>
                <a:buClr>
                  <a:srgbClr val="005CB9"/>
                </a:buClr>
                <a:buAutoNum type="arabicPeriod"/>
              </a:pPr>
              <a:r>
                <a:rPr lang="es-ES" sz="1600" b="1" dirty="0">
                  <a:solidFill>
                    <a:srgbClr val="3C4043"/>
                  </a:solidFill>
                  <a:latin typeface="+mj-lt"/>
                </a:rPr>
                <a:t>Bloque administrativo </a:t>
              </a:r>
              <a:r>
                <a:rPr lang="es-ES" sz="1600" dirty="0">
                  <a:solidFill>
                    <a:srgbClr val="3C4043"/>
                  </a:solidFill>
                  <a:latin typeface="+mj-lt"/>
                </a:rPr>
                <a:t>(CIF, declaración responsable, etc.) </a:t>
              </a:r>
            </a:p>
            <a:p>
              <a:pPr marL="342900" indent="-342900">
                <a:spcBef>
                  <a:spcPts val="600"/>
                </a:spcBef>
                <a:spcAft>
                  <a:spcPts val="600"/>
                </a:spcAft>
                <a:buClr>
                  <a:srgbClr val="005CB9"/>
                </a:buClr>
                <a:buAutoNum type="arabicPeriod"/>
              </a:pPr>
              <a:r>
                <a:rPr lang="es-ES" sz="1600" b="1" dirty="0">
                  <a:solidFill>
                    <a:srgbClr val="3C4043"/>
                  </a:solidFill>
                  <a:latin typeface="+mj-lt"/>
                </a:rPr>
                <a:t>Bloque técnico </a:t>
              </a:r>
              <a:r>
                <a:rPr lang="es-ES" sz="1600" dirty="0">
                  <a:solidFill>
                    <a:srgbClr val="3C4043"/>
                  </a:solidFill>
                  <a:latin typeface="+mj-lt"/>
                </a:rPr>
                <a:t>(máximo 50 </a:t>
              </a:r>
              <a:r>
                <a:rPr lang="es-ES" sz="1600" dirty="0" err="1">
                  <a:solidFill>
                    <a:srgbClr val="3C4043"/>
                  </a:solidFill>
                  <a:latin typeface="+mj-lt"/>
                </a:rPr>
                <a:t>pags</a:t>
              </a:r>
              <a:r>
                <a:rPr lang="es-ES" sz="1600" dirty="0">
                  <a:solidFill>
                    <a:srgbClr val="3C4043"/>
                  </a:solidFill>
                  <a:latin typeface="+mj-lt"/>
                </a:rPr>
                <a:t>.)</a:t>
              </a:r>
            </a:p>
          </p:txBody>
        </p:sp>
        <p:sp>
          <p:nvSpPr>
            <p:cNvPr id="3" name="CuadroTexto 2">
              <a:extLst>
                <a:ext uri="{FF2B5EF4-FFF2-40B4-BE49-F238E27FC236}">
                  <a16:creationId xmlns:a16="http://schemas.microsoft.com/office/drawing/2014/main" id="{302417B7-BCD0-F9A1-6F1B-B9C568D5F2A6}"/>
                </a:ext>
              </a:extLst>
            </p:cNvPr>
            <p:cNvSpPr txBox="1"/>
            <p:nvPr/>
          </p:nvSpPr>
          <p:spPr>
            <a:xfrm>
              <a:off x="447675" y="2523162"/>
              <a:ext cx="10774507" cy="3616375"/>
            </a:xfrm>
            <a:prstGeom prst="rect">
              <a:avLst/>
            </a:prstGeom>
            <a:noFill/>
          </p:spPr>
          <p:txBody>
            <a:bodyPr wrap="square" rtlCol="0">
              <a:spAutoFit/>
            </a:bodyPr>
            <a:lstStyle/>
            <a:p>
              <a:pPr>
                <a:spcBef>
                  <a:spcPts val="600"/>
                </a:spcBef>
              </a:pPr>
              <a:endParaRPr lang="es-ES" sz="1600" b="1" dirty="0">
                <a:solidFill>
                  <a:srgbClr val="3C4043"/>
                </a:solidFill>
                <a:latin typeface="+mj-lt"/>
              </a:endParaRPr>
            </a:p>
            <a:p>
              <a:pPr marL="800100" lvl="1" indent="-342900">
                <a:spcBef>
                  <a:spcPts val="600"/>
                </a:spcBef>
                <a:buAutoNum type="alphaLcPeriod"/>
              </a:pPr>
              <a:r>
                <a:rPr lang="es-ES" sz="1400" b="1" dirty="0">
                  <a:solidFill>
                    <a:srgbClr val="3C4043"/>
                  </a:solidFill>
                  <a:latin typeface="+mj-lt"/>
                </a:rPr>
                <a:t>Descripción y propósito de la Idea</a:t>
              </a:r>
            </a:p>
            <a:p>
              <a:pPr marL="800100" lvl="1" indent="-342900">
                <a:spcBef>
                  <a:spcPts val="600"/>
                </a:spcBef>
                <a:buAutoNum type="alphaLcPeriod"/>
              </a:pPr>
              <a:r>
                <a:rPr lang="es-ES" sz="1400" b="1" dirty="0">
                  <a:solidFill>
                    <a:srgbClr val="3C4043"/>
                  </a:solidFill>
                  <a:latin typeface="+mj-lt"/>
                </a:rPr>
                <a:t>Alineamiento de la Idea </a:t>
              </a:r>
              <a:r>
                <a:rPr lang="es-ES" sz="1400" dirty="0">
                  <a:solidFill>
                    <a:srgbClr val="3C4043"/>
                  </a:solidFill>
                  <a:latin typeface="+mj-lt"/>
                </a:rPr>
                <a:t>con las </a:t>
              </a:r>
              <a:r>
                <a:rPr lang="es-ES" sz="1400" b="1" dirty="0">
                  <a:solidFill>
                    <a:srgbClr val="3C4043"/>
                  </a:solidFill>
                  <a:latin typeface="+mj-lt"/>
                </a:rPr>
                <a:t>características</a:t>
              </a:r>
              <a:r>
                <a:rPr lang="es-ES" sz="1400" dirty="0">
                  <a:solidFill>
                    <a:srgbClr val="3C4043"/>
                  </a:solidFill>
                  <a:latin typeface="+mj-lt"/>
                </a:rPr>
                <a:t> y </a:t>
              </a:r>
              <a:r>
                <a:rPr lang="es-ES" sz="1400" b="1" dirty="0">
                  <a:solidFill>
                    <a:srgbClr val="3C4043"/>
                  </a:solidFill>
                  <a:latin typeface="+mj-lt"/>
                </a:rPr>
                <a:t>requisitos</a:t>
              </a:r>
              <a:r>
                <a:rPr lang="es-ES" sz="1400" dirty="0">
                  <a:solidFill>
                    <a:srgbClr val="3C4043"/>
                  </a:solidFill>
                  <a:latin typeface="+mj-lt"/>
                </a:rPr>
                <a:t> de las ideas</a:t>
              </a:r>
            </a:p>
            <a:p>
              <a:pPr marL="800100" lvl="1" indent="-342900">
                <a:spcBef>
                  <a:spcPts val="600"/>
                </a:spcBef>
                <a:buFont typeface="+mj-lt"/>
                <a:buAutoNum type="alphaLcPeriod"/>
              </a:pPr>
              <a:r>
                <a:rPr lang="es-ES" sz="1400" b="1" dirty="0">
                  <a:solidFill>
                    <a:srgbClr val="3C4043"/>
                  </a:solidFill>
                  <a:latin typeface="+mj-lt"/>
                </a:rPr>
                <a:t>Carácter disruptivo e innovador </a:t>
              </a:r>
              <a:r>
                <a:rPr lang="es-ES" sz="1400" dirty="0">
                  <a:solidFill>
                    <a:srgbClr val="3C4043"/>
                  </a:solidFill>
                  <a:latin typeface="+mj-lt"/>
                </a:rPr>
                <a:t>de la Idea propuesta, su </a:t>
              </a:r>
              <a:r>
                <a:rPr lang="es-ES" sz="1400" b="1" dirty="0">
                  <a:solidFill>
                    <a:srgbClr val="3C4043"/>
                  </a:solidFill>
                  <a:latin typeface="+mj-lt"/>
                </a:rPr>
                <a:t>valor diferencial</a:t>
              </a:r>
              <a:r>
                <a:rPr lang="es-ES" sz="1400" dirty="0">
                  <a:solidFill>
                    <a:srgbClr val="3C4043"/>
                  </a:solidFill>
                  <a:latin typeface="+mj-lt"/>
                </a:rPr>
                <a:t> y la no existencia en el mercado tanto nacional como internacional su aplicación al sector logístico-portuario.</a:t>
              </a:r>
            </a:p>
            <a:p>
              <a:pPr marL="800100" lvl="1" indent="-342900">
                <a:spcBef>
                  <a:spcPts val="600"/>
                </a:spcBef>
                <a:buFont typeface="+mj-lt"/>
                <a:buAutoNum type="alphaLcPeriod"/>
              </a:pPr>
              <a:r>
                <a:rPr lang="es-ES" sz="1400" b="1" dirty="0">
                  <a:solidFill>
                    <a:srgbClr val="3C4043"/>
                  </a:solidFill>
                  <a:latin typeface="+mj-lt"/>
                </a:rPr>
                <a:t>Objetivos y plan de gestión de la propiedad intelectual/industrial</a:t>
              </a:r>
              <a:r>
                <a:rPr lang="es-ES" sz="1400" dirty="0">
                  <a:solidFill>
                    <a:srgbClr val="3C4043"/>
                  </a:solidFill>
                  <a:latin typeface="+mj-lt"/>
                </a:rPr>
                <a:t>, así como de las patentes en el caso de que se hubieran registrado</a:t>
              </a:r>
            </a:p>
            <a:p>
              <a:pPr marL="800100" lvl="1" indent="-342900">
                <a:spcBef>
                  <a:spcPts val="600"/>
                </a:spcBef>
                <a:buFont typeface="+mj-lt"/>
                <a:buAutoNum type="alphaLcPeriod"/>
              </a:pPr>
              <a:r>
                <a:rPr lang="es-ES" sz="1400" b="1" dirty="0">
                  <a:solidFill>
                    <a:srgbClr val="3C4043"/>
                  </a:solidFill>
                  <a:latin typeface="+mj-lt"/>
                </a:rPr>
                <a:t>Impacto</a:t>
              </a:r>
              <a:r>
                <a:rPr lang="es-ES" sz="1400" dirty="0">
                  <a:solidFill>
                    <a:srgbClr val="3C4043"/>
                  </a:solidFill>
                  <a:latin typeface="+mj-lt"/>
                </a:rPr>
                <a:t> de la Idea y </a:t>
              </a:r>
              <a:r>
                <a:rPr lang="es-ES" sz="1400" b="1" dirty="0">
                  <a:solidFill>
                    <a:srgbClr val="3C4043"/>
                  </a:solidFill>
                  <a:latin typeface="+mj-lt"/>
                </a:rPr>
                <a:t>grado</a:t>
              </a:r>
              <a:r>
                <a:rPr lang="es-ES" sz="1400" dirty="0">
                  <a:solidFill>
                    <a:srgbClr val="3C4043"/>
                  </a:solidFill>
                  <a:latin typeface="+mj-lt"/>
                </a:rPr>
                <a:t> </a:t>
              </a:r>
              <a:r>
                <a:rPr lang="es-ES" sz="1400" b="1" dirty="0">
                  <a:solidFill>
                    <a:srgbClr val="3C4043"/>
                  </a:solidFill>
                  <a:latin typeface="+mj-lt"/>
                </a:rPr>
                <a:t>de</a:t>
              </a:r>
              <a:r>
                <a:rPr lang="es-ES" sz="1400" dirty="0">
                  <a:solidFill>
                    <a:srgbClr val="3C4043"/>
                  </a:solidFill>
                  <a:latin typeface="+mj-lt"/>
                </a:rPr>
                <a:t> </a:t>
              </a:r>
              <a:r>
                <a:rPr lang="es-ES" sz="1400" b="1" dirty="0">
                  <a:solidFill>
                    <a:srgbClr val="3C4043"/>
                  </a:solidFill>
                  <a:latin typeface="+mj-lt"/>
                </a:rPr>
                <a:t>implantación</a:t>
              </a:r>
              <a:r>
                <a:rPr lang="es-ES" sz="1400" dirty="0">
                  <a:solidFill>
                    <a:srgbClr val="3C4043"/>
                  </a:solidFill>
                  <a:latin typeface="+mj-lt"/>
                </a:rPr>
                <a:t> práctica en el entorno logístico-portuario, en la sociedad y en la economía, así como en el medio ambiente</a:t>
              </a:r>
            </a:p>
            <a:p>
              <a:pPr marL="800100" lvl="1" indent="-342900">
                <a:spcBef>
                  <a:spcPts val="600"/>
                </a:spcBef>
                <a:buFont typeface="+mj-lt"/>
                <a:buAutoNum type="alphaLcPeriod"/>
              </a:pPr>
              <a:r>
                <a:rPr lang="es-ES" sz="1400" b="1" dirty="0">
                  <a:solidFill>
                    <a:srgbClr val="3C4043"/>
                  </a:solidFill>
                  <a:latin typeface="+mj-lt"/>
                </a:rPr>
                <a:t>Business Model Canvas</a:t>
              </a:r>
            </a:p>
            <a:p>
              <a:pPr marL="800100" lvl="1" indent="-342900">
                <a:spcBef>
                  <a:spcPts val="600"/>
                </a:spcBef>
                <a:buFont typeface="+mj-lt"/>
                <a:buAutoNum type="alphaLcPeriod"/>
              </a:pPr>
              <a:r>
                <a:rPr lang="es-ES" sz="1400" dirty="0">
                  <a:solidFill>
                    <a:srgbClr val="3C4043"/>
                  </a:solidFill>
                  <a:latin typeface="+mj-lt"/>
                </a:rPr>
                <a:t>Plan para la realización de la </a:t>
              </a:r>
              <a:r>
                <a:rPr lang="es-ES" sz="1400" b="1" dirty="0">
                  <a:solidFill>
                    <a:srgbClr val="3C4043"/>
                  </a:solidFill>
                  <a:latin typeface="+mj-lt"/>
                </a:rPr>
                <a:t>prueba de concepto </a:t>
              </a:r>
              <a:r>
                <a:rPr lang="es-ES" sz="1400" dirty="0">
                  <a:solidFill>
                    <a:srgbClr val="3C4043"/>
                  </a:solidFill>
                  <a:latin typeface="+mj-lt"/>
                </a:rPr>
                <a:t>exigida como resultado de la ayuda y, en su caso, </a:t>
              </a:r>
              <a:r>
                <a:rPr lang="es-ES" sz="1400" u="sng" dirty="0">
                  <a:solidFill>
                    <a:srgbClr val="3C4043"/>
                  </a:solidFill>
                  <a:latin typeface="+mj-lt"/>
                </a:rPr>
                <a:t>presupuesto</a:t>
              </a:r>
              <a:r>
                <a:rPr lang="es-ES" sz="1400" dirty="0">
                  <a:solidFill>
                    <a:srgbClr val="3C4043"/>
                  </a:solidFill>
                  <a:latin typeface="+mj-lt"/>
                </a:rPr>
                <a:t> para la realización de la misma y </a:t>
              </a:r>
              <a:r>
                <a:rPr lang="es-ES" sz="1400" u="sng" dirty="0">
                  <a:solidFill>
                    <a:srgbClr val="3C4043"/>
                  </a:solidFill>
                  <a:latin typeface="+mj-lt"/>
                </a:rPr>
                <a:t>financiación adicional</a:t>
              </a:r>
              <a:r>
                <a:rPr lang="es-ES" sz="1400" dirty="0">
                  <a:solidFill>
                    <a:srgbClr val="3C4043"/>
                  </a:solidFill>
                  <a:latin typeface="+mj-lt"/>
                </a:rPr>
                <a:t>, en su caso, así como </a:t>
              </a:r>
              <a:r>
                <a:rPr lang="es-ES" sz="1400" u="sng" dirty="0">
                  <a:solidFill>
                    <a:srgbClr val="3C4043"/>
                  </a:solidFill>
                  <a:latin typeface="+mj-lt"/>
                </a:rPr>
                <a:t>agentes facilitadores</a:t>
              </a:r>
              <a:r>
                <a:rPr lang="es-ES" sz="1400" dirty="0">
                  <a:solidFill>
                    <a:srgbClr val="3C4043"/>
                  </a:solidFill>
                  <a:latin typeface="+mj-lt"/>
                </a:rPr>
                <a:t>, incluyendo </a:t>
              </a:r>
              <a:r>
                <a:rPr lang="es-ES" sz="1400" u="sng" dirty="0">
                  <a:solidFill>
                    <a:srgbClr val="3C4043"/>
                  </a:solidFill>
                  <a:latin typeface="+mj-lt"/>
                </a:rPr>
                <a:t>plazo de ejecución</a:t>
              </a:r>
              <a:r>
                <a:rPr lang="es-ES" sz="1400" dirty="0">
                  <a:solidFill>
                    <a:srgbClr val="3C4043"/>
                  </a:solidFill>
                  <a:latin typeface="+mj-lt"/>
                </a:rPr>
                <a:t>.</a:t>
              </a:r>
            </a:p>
            <a:p>
              <a:pPr marL="800100" lvl="1" indent="-342900">
                <a:spcBef>
                  <a:spcPts val="600"/>
                </a:spcBef>
                <a:buFont typeface="+mj-lt"/>
                <a:buAutoNum type="alphaLcPeriod"/>
              </a:pPr>
              <a:r>
                <a:rPr lang="es-ES" sz="1400" b="1" dirty="0">
                  <a:solidFill>
                    <a:srgbClr val="3C4043"/>
                  </a:solidFill>
                  <a:latin typeface="+mj-lt"/>
                </a:rPr>
                <a:t>Medios y equipo propuesto</a:t>
              </a:r>
            </a:p>
            <a:p>
              <a:pPr marL="800100" lvl="1" indent="-342900">
                <a:spcBef>
                  <a:spcPts val="600"/>
                </a:spcBef>
                <a:buFont typeface="+mj-lt"/>
                <a:buAutoNum type="alphaLcPeriod"/>
              </a:pPr>
              <a:r>
                <a:rPr lang="es-ES" sz="1400" b="1" dirty="0">
                  <a:solidFill>
                    <a:srgbClr val="3C4043"/>
                  </a:solidFill>
                  <a:latin typeface="+mj-lt"/>
                </a:rPr>
                <a:t>Escritos o cartas de apoyo</a:t>
              </a:r>
            </a:p>
          </p:txBody>
        </p:sp>
        <p:sp>
          <p:nvSpPr>
            <p:cNvPr id="6" name="CuadroTexto 5">
              <a:extLst>
                <a:ext uri="{FF2B5EF4-FFF2-40B4-BE49-F238E27FC236}">
                  <a16:creationId xmlns:a16="http://schemas.microsoft.com/office/drawing/2014/main" id="{CA5A9E1E-1C46-9106-D233-39ADB36DA39F}"/>
                </a:ext>
              </a:extLst>
            </p:cNvPr>
            <p:cNvSpPr txBox="1"/>
            <p:nvPr/>
          </p:nvSpPr>
          <p:spPr>
            <a:xfrm>
              <a:off x="502904" y="1491391"/>
              <a:ext cx="5123873" cy="338554"/>
            </a:xfrm>
            <a:prstGeom prst="rect">
              <a:avLst/>
            </a:prstGeom>
            <a:noFill/>
          </p:spPr>
          <p:txBody>
            <a:bodyPr wrap="square" rtlCol="0">
              <a:spAutoFit/>
            </a:bodyPr>
            <a:lstStyle/>
            <a:p>
              <a:pPr>
                <a:spcBef>
                  <a:spcPts val="600"/>
                </a:spcBef>
              </a:pPr>
              <a:r>
                <a:rPr lang="es-ES" sz="1600" b="1" dirty="0">
                  <a:solidFill>
                    <a:srgbClr val="3C4043"/>
                  </a:solidFill>
                  <a:latin typeface="+mj-lt"/>
                </a:rPr>
                <a:t>Documentación requerida</a:t>
              </a:r>
              <a:r>
                <a:rPr lang="es-ES" sz="1600" dirty="0">
                  <a:solidFill>
                    <a:srgbClr val="3C4043"/>
                  </a:solidFill>
                  <a:latin typeface="+mj-lt"/>
                </a:rPr>
                <a:t> </a:t>
              </a:r>
              <a:r>
                <a:rPr lang="es-ES" sz="1200" dirty="0">
                  <a:solidFill>
                    <a:srgbClr val="3C4043"/>
                  </a:solidFill>
                  <a:latin typeface="+mj-lt"/>
                </a:rPr>
                <a:t>(en más detalle art. 21.1)</a:t>
              </a:r>
            </a:p>
          </p:txBody>
        </p:sp>
      </p:grpSp>
      <p:sp>
        <p:nvSpPr>
          <p:cNvPr id="2" name="Título 1">
            <a:extLst>
              <a:ext uri="{FF2B5EF4-FFF2-40B4-BE49-F238E27FC236}">
                <a16:creationId xmlns:a16="http://schemas.microsoft.com/office/drawing/2014/main" id="{FD2F0AF4-EA7F-E9C5-FFDF-91A6DFF5C408}"/>
              </a:ext>
            </a:extLst>
          </p:cNvPr>
          <p:cNvSpPr txBox="1">
            <a:spLocks/>
          </p:cNvSpPr>
          <p:nvPr/>
        </p:nvSpPr>
        <p:spPr>
          <a:xfrm>
            <a:off x="502904" y="274320"/>
            <a:ext cx="3932237" cy="53022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t>1</a:t>
            </a: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 Modalidad ideas</a:t>
            </a:r>
          </a:p>
        </p:txBody>
      </p:sp>
    </p:spTree>
    <p:extLst>
      <p:ext uri="{BB962C8B-B14F-4D97-AF65-F5344CB8AC3E}">
        <p14:creationId xmlns:p14="http://schemas.microsoft.com/office/powerpoint/2010/main" val="152285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E19B-3924-DF91-92CF-18255B4AD99C}"/>
            </a:ext>
          </a:extLst>
        </p:cNvPr>
        <p:cNvGrpSpPr/>
        <p:nvPr/>
      </p:nvGrpSpPr>
      <p:grpSpPr>
        <a:xfrm>
          <a:off x="0" y="0"/>
          <a:ext cx="0" cy="0"/>
          <a:chOff x="0" y="0"/>
          <a:chExt cx="0" cy="0"/>
        </a:xfrm>
      </p:grpSpPr>
      <p:grpSp>
        <p:nvGrpSpPr>
          <p:cNvPr id="4" name="Grupo 3">
            <a:extLst>
              <a:ext uri="{FF2B5EF4-FFF2-40B4-BE49-F238E27FC236}">
                <a16:creationId xmlns:a16="http://schemas.microsoft.com/office/drawing/2014/main" id="{EEF0BFEF-E64E-6BB6-0258-8CAA425C89DD}"/>
              </a:ext>
            </a:extLst>
          </p:cNvPr>
          <p:cNvGrpSpPr/>
          <p:nvPr/>
        </p:nvGrpSpPr>
        <p:grpSpPr>
          <a:xfrm>
            <a:off x="502904" y="1135576"/>
            <a:ext cx="10721898" cy="5279721"/>
            <a:chOff x="685800" y="1455616"/>
            <a:chExt cx="10721898" cy="5279721"/>
          </a:xfrm>
        </p:grpSpPr>
        <p:pic>
          <p:nvPicPr>
            <p:cNvPr id="11" name="Imagen 10">
              <a:extLst>
                <a:ext uri="{FF2B5EF4-FFF2-40B4-BE49-F238E27FC236}">
                  <a16:creationId xmlns:a16="http://schemas.microsoft.com/office/drawing/2014/main" id="{BC6A76D3-8F9A-E4B1-CC48-ADF99668D687}"/>
                </a:ext>
              </a:extLst>
            </p:cNvPr>
            <p:cNvPicPr>
              <a:picLocks noChangeAspect="1"/>
            </p:cNvPicPr>
            <p:nvPr/>
          </p:nvPicPr>
          <p:blipFill rotWithShape="1">
            <a:blip r:embed="rId3"/>
            <a:srcRect b="2973"/>
            <a:stretch/>
          </p:blipFill>
          <p:spPr>
            <a:xfrm>
              <a:off x="1466654" y="1928321"/>
              <a:ext cx="9941044" cy="4807016"/>
            </a:xfrm>
            <a:prstGeom prst="rect">
              <a:avLst/>
            </a:prstGeom>
          </p:spPr>
        </p:pic>
        <p:sp>
          <p:nvSpPr>
            <p:cNvPr id="2" name="CuadroTexto 1">
              <a:extLst>
                <a:ext uri="{FF2B5EF4-FFF2-40B4-BE49-F238E27FC236}">
                  <a16:creationId xmlns:a16="http://schemas.microsoft.com/office/drawing/2014/main" id="{7895B875-4F12-2D78-FBE1-E9205E7176AD}"/>
                </a:ext>
              </a:extLst>
            </p:cNvPr>
            <p:cNvSpPr txBox="1"/>
            <p:nvPr/>
          </p:nvSpPr>
          <p:spPr>
            <a:xfrm>
              <a:off x="685800" y="1455616"/>
              <a:ext cx="4716462" cy="338554"/>
            </a:xfrm>
            <a:prstGeom prst="rect">
              <a:avLst/>
            </a:prstGeom>
            <a:noFill/>
          </p:spPr>
          <p:txBody>
            <a:bodyPr wrap="square" rtlCol="0">
              <a:spAutoFit/>
            </a:bodyPr>
            <a:lstStyle/>
            <a:p>
              <a:pPr>
                <a:spcBef>
                  <a:spcPts val="600"/>
                </a:spcBef>
              </a:pPr>
              <a:r>
                <a:rPr lang="es-ES" sz="1600" b="1" dirty="0">
                  <a:solidFill>
                    <a:srgbClr val="3C4043"/>
                  </a:solidFill>
                  <a:latin typeface="+mj-lt"/>
                </a:rPr>
                <a:t>Contenido orientativo </a:t>
              </a:r>
              <a:r>
                <a:rPr lang="es-ES" sz="1600" b="1" i="1" dirty="0">
                  <a:solidFill>
                    <a:srgbClr val="3C4043"/>
                  </a:solidFill>
                  <a:latin typeface="+mj-lt"/>
                </a:rPr>
                <a:t>Business </a:t>
              </a:r>
              <a:r>
                <a:rPr lang="es-ES" sz="1600" b="1" i="1" dirty="0" err="1">
                  <a:solidFill>
                    <a:srgbClr val="3C4043"/>
                  </a:solidFill>
                  <a:latin typeface="+mj-lt"/>
                </a:rPr>
                <a:t>Model</a:t>
              </a:r>
              <a:r>
                <a:rPr lang="es-ES" sz="1600" b="1" i="1" dirty="0">
                  <a:solidFill>
                    <a:srgbClr val="3C4043"/>
                  </a:solidFill>
                  <a:latin typeface="+mj-lt"/>
                </a:rPr>
                <a:t> </a:t>
              </a:r>
              <a:r>
                <a:rPr lang="es-ES" sz="1600" b="1" i="1" dirty="0" err="1">
                  <a:solidFill>
                    <a:srgbClr val="3C4043"/>
                  </a:solidFill>
                  <a:latin typeface="+mj-lt"/>
                </a:rPr>
                <a:t>Canvas</a:t>
              </a:r>
              <a:endParaRPr lang="es-ES" sz="1600" b="1" i="1" dirty="0">
                <a:solidFill>
                  <a:srgbClr val="3C4043"/>
                </a:solidFill>
                <a:latin typeface="+mj-lt"/>
              </a:endParaRPr>
            </a:p>
          </p:txBody>
        </p:sp>
      </p:grpSp>
      <p:sp>
        <p:nvSpPr>
          <p:cNvPr id="3" name="Título 1">
            <a:extLst>
              <a:ext uri="{FF2B5EF4-FFF2-40B4-BE49-F238E27FC236}">
                <a16:creationId xmlns:a16="http://schemas.microsoft.com/office/drawing/2014/main" id="{29AAF0A4-75D0-63BD-F592-C69C13E448F6}"/>
              </a:ext>
            </a:extLst>
          </p:cNvPr>
          <p:cNvSpPr txBox="1">
            <a:spLocks/>
          </p:cNvSpPr>
          <p:nvPr/>
        </p:nvSpPr>
        <p:spPr>
          <a:xfrm>
            <a:off x="502904" y="274320"/>
            <a:ext cx="3932237" cy="53022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t>1</a:t>
            </a: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 Modalidad ideas</a:t>
            </a:r>
          </a:p>
        </p:txBody>
      </p:sp>
    </p:spTree>
    <p:extLst>
      <p:ext uri="{BB962C8B-B14F-4D97-AF65-F5344CB8AC3E}">
        <p14:creationId xmlns:p14="http://schemas.microsoft.com/office/powerpoint/2010/main" val="270131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602A-44DD-100F-C49C-2C620F426599}"/>
            </a:ext>
          </a:extLst>
        </p:cNvPr>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BF203514-C8E7-4116-CA2F-F1537CD35B26}"/>
              </a:ext>
            </a:extLst>
          </p:cNvPr>
          <p:cNvGraphicFramePr>
            <a:graphicFrameLocks noGrp="1"/>
          </p:cNvGraphicFramePr>
          <p:nvPr>
            <p:extLst>
              <p:ext uri="{D42A27DB-BD31-4B8C-83A1-F6EECF244321}">
                <p14:modId xmlns:p14="http://schemas.microsoft.com/office/powerpoint/2010/main" val="2437632028"/>
              </p:ext>
            </p:extLst>
          </p:nvPr>
        </p:nvGraphicFramePr>
        <p:xfrm>
          <a:off x="576304" y="1239005"/>
          <a:ext cx="11186226" cy="5128238"/>
        </p:xfrm>
        <a:graphic>
          <a:graphicData uri="http://schemas.openxmlformats.org/drawingml/2006/table">
            <a:tbl>
              <a:tblPr firstRow="1" bandRow="1">
                <a:tableStyleId>{3B4B98B0-60AC-42C2-AFA5-B58CD77FA1E5}</a:tableStyleId>
              </a:tblPr>
              <a:tblGrid>
                <a:gridCol w="3728742">
                  <a:extLst>
                    <a:ext uri="{9D8B030D-6E8A-4147-A177-3AD203B41FA5}">
                      <a16:colId xmlns:a16="http://schemas.microsoft.com/office/drawing/2014/main" val="297937748"/>
                    </a:ext>
                  </a:extLst>
                </a:gridCol>
                <a:gridCol w="6308908">
                  <a:extLst>
                    <a:ext uri="{9D8B030D-6E8A-4147-A177-3AD203B41FA5}">
                      <a16:colId xmlns:a16="http://schemas.microsoft.com/office/drawing/2014/main" val="638536715"/>
                    </a:ext>
                  </a:extLst>
                </a:gridCol>
                <a:gridCol w="1148576">
                  <a:extLst>
                    <a:ext uri="{9D8B030D-6E8A-4147-A177-3AD203B41FA5}">
                      <a16:colId xmlns:a16="http://schemas.microsoft.com/office/drawing/2014/main" val="2292089788"/>
                    </a:ext>
                  </a:extLst>
                </a:gridCol>
              </a:tblGrid>
              <a:tr h="206457">
                <a:tc>
                  <a:txBody>
                    <a:bodyPr/>
                    <a:lstStyle/>
                    <a:p>
                      <a:pPr algn="ctr"/>
                      <a:r>
                        <a:rPr lang="es-ES" sz="1100" b="1" dirty="0">
                          <a:solidFill>
                            <a:schemeClr val="bg1"/>
                          </a:solidFill>
                          <a:effectLst/>
                          <a:latin typeface="Montserrat" pitchFamily="2" charset="77"/>
                        </a:rPr>
                        <a:t>Criterios de evaluación</a:t>
                      </a:r>
                    </a:p>
                  </a:txBody>
                  <a:tcPr anchor="ctr">
                    <a:solidFill>
                      <a:srgbClr val="005CB9"/>
                    </a:solidFill>
                  </a:tcPr>
                </a:tc>
                <a:tc>
                  <a:txBody>
                    <a:bodyPr/>
                    <a:lstStyle/>
                    <a:p>
                      <a:pPr algn="ctr"/>
                      <a:r>
                        <a:rPr lang="es-ES" sz="1100" b="1" kern="1200" dirty="0">
                          <a:solidFill>
                            <a:schemeClr val="bg1"/>
                          </a:solidFill>
                          <a:effectLst/>
                          <a:latin typeface="Montserrat" pitchFamily="2" charset="77"/>
                          <a:ea typeface="+mn-ea"/>
                          <a:cs typeface="+mn-cs"/>
                        </a:rPr>
                        <a:t>Descripción</a:t>
                      </a:r>
                    </a:p>
                  </a:txBody>
                  <a:tcPr anchor="ctr">
                    <a:solidFill>
                      <a:srgbClr val="005CB9"/>
                    </a:solidFill>
                  </a:tcPr>
                </a:tc>
                <a:tc>
                  <a:txBody>
                    <a:bodyPr/>
                    <a:lstStyle/>
                    <a:p>
                      <a:pPr algn="ctr"/>
                      <a:r>
                        <a:rPr lang="es-ES" sz="1100" b="1" kern="1200" dirty="0">
                          <a:solidFill>
                            <a:schemeClr val="bg1"/>
                          </a:solidFill>
                          <a:effectLst/>
                          <a:latin typeface="Montserrat" pitchFamily="2" charset="77"/>
                          <a:ea typeface="+mn-ea"/>
                          <a:cs typeface="+mn-cs"/>
                        </a:rPr>
                        <a:t>Puntuación</a:t>
                      </a:r>
                    </a:p>
                  </a:txBody>
                  <a:tcPr anchor="ctr">
                    <a:solidFill>
                      <a:srgbClr val="005CB9"/>
                    </a:solidFill>
                  </a:tcPr>
                </a:tc>
                <a:extLst>
                  <a:ext uri="{0D108BD9-81ED-4DB2-BD59-A6C34878D82A}">
                    <a16:rowId xmlns:a16="http://schemas.microsoft.com/office/drawing/2014/main" val="3808879342"/>
                  </a:ext>
                </a:extLst>
              </a:tr>
              <a:tr h="345961">
                <a:tc>
                  <a:txBody>
                    <a:bodyPr/>
                    <a:lstStyle/>
                    <a:p>
                      <a:pPr algn="l"/>
                      <a:r>
                        <a:rPr lang="es-ES" sz="900" b="0" dirty="0">
                          <a:effectLst/>
                        </a:rPr>
                        <a:t>Alineación de la Idea con las características y requisitos de las Ideas subvencionables previstos en el artículo 6</a:t>
                      </a:r>
                      <a:endParaRPr lang="es-ES" sz="900" b="0" dirty="0">
                        <a:effectLst/>
                        <a:latin typeface="+mj-lt"/>
                      </a:endParaRPr>
                    </a:p>
                  </a:txBody>
                  <a:tcPr anchor="ctr"/>
                </a:tc>
                <a:tc>
                  <a:txBody>
                    <a:bodyPr/>
                    <a:lstStyle/>
                    <a:p>
                      <a:pPr algn="l"/>
                      <a:r>
                        <a:rPr lang="es-ES" sz="900" dirty="0">
                          <a:effectLst/>
                        </a:rPr>
                        <a:t>Se valorará la intensidad de la contribución de la idea al desarrollo o mejora de las áreas de la actividad logística portuaria y que responda claramente a uno de los retos del ecosistema logístico-portuario subvencionables.</a:t>
                      </a:r>
                      <a:endParaRPr lang="es-ES" sz="900" dirty="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2662908651"/>
                  </a:ext>
                </a:extLst>
              </a:tr>
              <a:tr h="593563">
                <a:tc>
                  <a:txBody>
                    <a:bodyPr/>
                    <a:lstStyle/>
                    <a:p>
                      <a:pPr algn="l"/>
                      <a:r>
                        <a:rPr lang="es-ES" sz="900" b="1" dirty="0">
                          <a:solidFill>
                            <a:srgbClr val="FF0000"/>
                          </a:solidFill>
                          <a:effectLst/>
                        </a:rPr>
                        <a:t>Carácter disruptivo e innovador de la Idea</a:t>
                      </a:r>
                      <a:r>
                        <a:rPr lang="es-ES" sz="900" b="0" dirty="0">
                          <a:effectLst/>
                        </a:rPr>
                        <a:t>, su valor diferencial y la no existencia en el mercado tanto nacional como internacional su aplicación para el sector logístico-portuario, definiendo su componente innovadora</a:t>
                      </a:r>
                      <a:endParaRPr lang="es-ES" sz="900" b="0" dirty="0">
                        <a:effectLst/>
                        <a:latin typeface="+mj-lt"/>
                      </a:endParaRPr>
                    </a:p>
                  </a:txBody>
                  <a:tcPr anchor="ctr"/>
                </a:tc>
                <a:tc>
                  <a:txBody>
                    <a:bodyPr/>
                    <a:lstStyle/>
                    <a:p>
                      <a:pPr algn="l"/>
                      <a:r>
                        <a:rPr lang="es-ES" sz="900" dirty="0">
                          <a:effectLst/>
                        </a:rPr>
                        <a:t>Se valorará cualitativa y cuantitativamente que la idea contenga un componente innovador tangible, delimitado al menos en lo que a su alcance, contenidos y costes de refiere. Asimismo, se valorará la tecnología propuesta y su valor diferencial, así como el reto técnico.</a:t>
                      </a:r>
                      <a:endParaRPr lang="es-ES" sz="900" dirty="0">
                        <a:effectLst/>
                        <a:latin typeface="+mj-lt"/>
                      </a:endParaRPr>
                    </a:p>
                  </a:txBody>
                  <a:tcPr anchor="ctr"/>
                </a:tc>
                <a:tc>
                  <a:txBody>
                    <a:bodyPr/>
                    <a:lstStyle/>
                    <a:p>
                      <a:pPr algn="ctr"/>
                      <a:r>
                        <a:rPr lang="es-ES" sz="900" b="1" dirty="0">
                          <a:solidFill>
                            <a:srgbClr val="FF0000"/>
                          </a:solidFill>
                          <a:effectLst/>
                        </a:rPr>
                        <a:t>0-20 puntos</a:t>
                      </a:r>
                      <a:endParaRPr lang="es-ES" sz="900" b="1" dirty="0">
                        <a:solidFill>
                          <a:srgbClr val="FF0000"/>
                        </a:solidFill>
                        <a:effectLst/>
                        <a:latin typeface="+mj-lt"/>
                      </a:endParaRPr>
                    </a:p>
                  </a:txBody>
                  <a:tcPr anchor="ctr"/>
                </a:tc>
                <a:extLst>
                  <a:ext uri="{0D108BD9-81ED-4DB2-BD59-A6C34878D82A}">
                    <a16:rowId xmlns:a16="http://schemas.microsoft.com/office/drawing/2014/main" val="4046202521"/>
                  </a:ext>
                </a:extLst>
              </a:tr>
              <a:tr h="464528">
                <a:tc>
                  <a:txBody>
                    <a:bodyPr/>
                    <a:lstStyle/>
                    <a:p>
                      <a:pPr algn="l"/>
                      <a:r>
                        <a:rPr lang="es-ES" sz="900" b="0" dirty="0">
                          <a:effectLst/>
                        </a:rPr>
                        <a:t>Impacto de la Idea y grado de implantación práctica en el entorno logístico-portuario, en la sociedad y en la economía, así como en el medio ambiente</a:t>
                      </a:r>
                      <a:endParaRPr lang="es-ES" sz="900" b="0" dirty="0">
                        <a:effectLst/>
                        <a:latin typeface="+mj-lt"/>
                      </a:endParaRPr>
                    </a:p>
                  </a:txBody>
                  <a:tcPr anchor="ctr"/>
                </a:tc>
                <a:tc>
                  <a:txBody>
                    <a:bodyPr/>
                    <a:lstStyle/>
                    <a:p>
                      <a:pPr algn="l"/>
                      <a:r>
                        <a:rPr lang="es-ES" sz="900" dirty="0">
                          <a:effectLst/>
                        </a:rPr>
                        <a:t>Se valorará el potencial que podría tener la idea (procesos, eficiencia, nuevos servicios, reducción de costes, etc.) y su impacto social y ambiental, así como en el entorno logístico-portuario.</a:t>
                      </a:r>
                      <a:endParaRPr lang="es-ES" sz="900" dirty="0">
                        <a:effectLst/>
                        <a:latin typeface="+mj-lt"/>
                      </a:endParaRPr>
                    </a:p>
                  </a:txBody>
                  <a:tcPr anchor="ctr"/>
                </a:tc>
                <a:tc>
                  <a:txBody>
                    <a:bodyPr/>
                    <a:lstStyle/>
                    <a:p>
                      <a:pPr algn="ctr"/>
                      <a:r>
                        <a:rPr lang="es-ES" sz="900" b="1">
                          <a:effectLst/>
                        </a:rPr>
                        <a:t>0-15 puntos</a:t>
                      </a:r>
                      <a:endParaRPr lang="es-ES" sz="900" b="1">
                        <a:effectLst/>
                        <a:latin typeface="+mj-lt"/>
                      </a:endParaRPr>
                    </a:p>
                  </a:txBody>
                  <a:tcPr anchor="ctr"/>
                </a:tc>
                <a:extLst>
                  <a:ext uri="{0D108BD9-81ED-4DB2-BD59-A6C34878D82A}">
                    <a16:rowId xmlns:a16="http://schemas.microsoft.com/office/drawing/2014/main" val="3818583414"/>
                  </a:ext>
                </a:extLst>
              </a:tr>
              <a:tr h="1367776">
                <a:tc>
                  <a:txBody>
                    <a:bodyPr/>
                    <a:lstStyle/>
                    <a:p>
                      <a:pPr algn="l"/>
                      <a:r>
                        <a:rPr lang="es-ES" sz="900" b="1" dirty="0">
                          <a:solidFill>
                            <a:srgbClr val="FF0000"/>
                          </a:solidFill>
                          <a:effectLst/>
                        </a:rPr>
                        <a:t>Business Model Canvas</a:t>
                      </a:r>
                      <a:endParaRPr lang="es-ES" sz="900" b="1" dirty="0">
                        <a:solidFill>
                          <a:srgbClr val="FF0000"/>
                        </a:solidFill>
                        <a:effectLst/>
                        <a:latin typeface="+mj-lt"/>
                      </a:endParaRPr>
                    </a:p>
                  </a:txBody>
                  <a:tcPr anchor="ctr"/>
                </a:tc>
                <a:tc>
                  <a:txBody>
                    <a:bodyPr/>
                    <a:lstStyle/>
                    <a:p>
                      <a:pPr algn="l"/>
                      <a:r>
                        <a:rPr lang="es-ES" sz="900" dirty="0">
                          <a:effectLst/>
                        </a:rPr>
                        <a:t>Se valorará cada una de las hipótesis establecidas en el Canvas:</a:t>
                      </a:r>
                    </a:p>
                    <a:p>
                      <a:pPr algn="l"/>
                      <a:r>
                        <a:rPr lang="es-ES" sz="900" dirty="0">
                          <a:effectLst/>
                        </a:rPr>
                        <a:t>– Segmentación de clientes (2 puntos).</a:t>
                      </a:r>
                    </a:p>
                    <a:p>
                      <a:pPr algn="l"/>
                      <a:r>
                        <a:rPr lang="es-ES" sz="900" dirty="0">
                          <a:effectLst/>
                        </a:rPr>
                        <a:t>– Relación con los clientes (2 punto).</a:t>
                      </a:r>
                    </a:p>
                    <a:p>
                      <a:pPr algn="l"/>
                      <a:r>
                        <a:rPr lang="es-ES" sz="900" dirty="0">
                          <a:effectLst/>
                        </a:rPr>
                        <a:t>– Canales de distribución y comunicación (2 punto).</a:t>
                      </a:r>
                    </a:p>
                    <a:p>
                      <a:pPr algn="l"/>
                      <a:r>
                        <a:rPr lang="es-ES" sz="900" dirty="0">
                          <a:effectLst/>
                        </a:rPr>
                        <a:t>– Propuesta de valor (4 puntos).</a:t>
                      </a:r>
                    </a:p>
                    <a:p>
                      <a:pPr algn="l"/>
                      <a:r>
                        <a:rPr lang="es-ES" sz="900" dirty="0">
                          <a:effectLst/>
                        </a:rPr>
                        <a:t>– Actividades clave (2 puntos).</a:t>
                      </a:r>
                    </a:p>
                    <a:p>
                      <a:pPr algn="l"/>
                      <a:r>
                        <a:rPr lang="es-ES" sz="900" dirty="0">
                          <a:effectLst/>
                        </a:rPr>
                        <a:t>– Recursos clave (2 puntos).</a:t>
                      </a:r>
                    </a:p>
                    <a:p>
                      <a:pPr algn="l"/>
                      <a:r>
                        <a:rPr lang="es-ES" sz="900" dirty="0">
                          <a:effectLst/>
                        </a:rPr>
                        <a:t>– Socios (2 puntos).</a:t>
                      </a:r>
                    </a:p>
                    <a:p>
                      <a:pPr algn="l"/>
                      <a:r>
                        <a:rPr lang="es-ES" sz="900" dirty="0">
                          <a:effectLst/>
                        </a:rPr>
                        <a:t>– Estructura de costes (2 puntos).</a:t>
                      </a:r>
                    </a:p>
                    <a:p>
                      <a:pPr algn="l"/>
                      <a:r>
                        <a:rPr lang="es-ES" sz="900" dirty="0">
                          <a:effectLst/>
                        </a:rPr>
                        <a:t>– Flujo de ingresos (2 puntos).</a:t>
                      </a:r>
                      <a:endParaRPr lang="es-ES" sz="900" dirty="0">
                        <a:effectLst/>
                        <a:latin typeface="+mj-lt"/>
                      </a:endParaRPr>
                    </a:p>
                  </a:txBody>
                  <a:tcPr anchor="ctr"/>
                </a:tc>
                <a:tc>
                  <a:txBody>
                    <a:bodyPr/>
                    <a:lstStyle/>
                    <a:p>
                      <a:pPr algn="ctr"/>
                      <a:r>
                        <a:rPr lang="es-ES" sz="900" b="1" dirty="0">
                          <a:solidFill>
                            <a:srgbClr val="FF0000"/>
                          </a:solidFill>
                          <a:effectLst/>
                        </a:rPr>
                        <a:t>0-20 puntos</a:t>
                      </a:r>
                      <a:endParaRPr lang="es-ES" sz="900" b="1" dirty="0">
                        <a:solidFill>
                          <a:srgbClr val="FF0000"/>
                        </a:solidFill>
                        <a:effectLst/>
                        <a:latin typeface="+mj-lt"/>
                      </a:endParaRPr>
                    </a:p>
                  </a:txBody>
                  <a:tcPr anchor="ctr"/>
                </a:tc>
                <a:extLst>
                  <a:ext uri="{0D108BD9-81ED-4DB2-BD59-A6C34878D82A}">
                    <a16:rowId xmlns:a16="http://schemas.microsoft.com/office/drawing/2014/main" val="3059719744"/>
                  </a:ext>
                </a:extLst>
              </a:tr>
              <a:tr h="833852">
                <a:tc>
                  <a:txBody>
                    <a:bodyPr/>
                    <a:lstStyle/>
                    <a:p>
                      <a:pPr algn="l"/>
                      <a:r>
                        <a:rPr lang="es-ES" sz="900" b="0" dirty="0">
                          <a:effectLst/>
                        </a:rPr>
                        <a:t>Plan para la realización de la prueba de concepto (PoC) y, en su caso, presupuesto para la realización de la misma y financiación adicional, así como agentes facilitadores</a:t>
                      </a:r>
                      <a:endParaRPr lang="es-ES" sz="900" b="0" dirty="0">
                        <a:effectLst/>
                        <a:latin typeface="+mj-lt"/>
                      </a:endParaRPr>
                    </a:p>
                  </a:txBody>
                  <a:tcPr anchor="ctr"/>
                </a:tc>
                <a:tc>
                  <a:txBody>
                    <a:bodyPr/>
                    <a:lstStyle/>
                    <a:p>
                      <a:pPr algn="l"/>
                      <a:r>
                        <a:rPr lang="es-ES" sz="900" dirty="0">
                          <a:effectLst/>
                        </a:rPr>
                        <a:t>Se valorará la viabilidad técnica y económica de la hoja de ruta prevista, teniendo en cuenta la exposición clara de:</a:t>
                      </a:r>
                    </a:p>
                    <a:p>
                      <a:pPr algn="l"/>
                      <a:r>
                        <a:rPr lang="es-ES" sz="900" dirty="0">
                          <a:effectLst/>
                        </a:rPr>
                        <a:t>– Calendario.</a:t>
                      </a:r>
                    </a:p>
                    <a:p>
                      <a:pPr algn="l"/>
                      <a:r>
                        <a:rPr lang="es-ES" sz="900" dirty="0">
                          <a:effectLst/>
                        </a:rPr>
                        <a:t>– Recursos a disposición del PoC, incluyendo financiación adicional de agentes públicos o privados.</a:t>
                      </a:r>
                    </a:p>
                    <a:p>
                      <a:pPr algn="l"/>
                      <a:r>
                        <a:rPr lang="es-ES" sz="900" dirty="0">
                          <a:effectLst/>
                        </a:rPr>
                        <a:t>– Escalabilidad en más de dos puertos o agentes del sector logístico-portuario en menos de un año.</a:t>
                      </a:r>
                    </a:p>
                    <a:p>
                      <a:pPr algn="l"/>
                      <a:r>
                        <a:rPr lang="es-ES" sz="900" dirty="0">
                          <a:effectLst/>
                        </a:rPr>
                        <a:t>– Compromiso de los agentes facilitadores.</a:t>
                      </a:r>
                      <a:endParaRPr lang="es-ES" sz="900" dirty="0">
                        <a:effectLst/>
                        <a:latin typeface="+mj-lt"/>
                      </a:endParaRPr>
                    </a:p>
                  </a:txBody>
                  <a:tcPr anchor="ctr"/>
                </a:tc>
                <a:tc>
                  <a:txBody>
                    <a:bodyPr/>
                    <a:lstStyle/>
                    <a:p>
                      <a:pPr algn="ctr"/>
                      <a:r>
                        <a:rPr lang="es-ES" sz="900" b="1" dirty="0">
                          <a:effectLst/>
                        </a:rPr>
                        <a:t>0-15 puntos</a:t>
                      </a:r>
                      <a:endParaRPr lang="es-ES" sz="900" b="1" dirty="0">
                        <a:effectLst/>
                        <a:latin typeface="+mj-lt"/>
                      </a:endParaRPr>
                    </a:p>
                  </a:txBody>
                  <a:tcPr anchor="ctr"/>
                </a:tc>
                <a:extLst>
                  <a:ext uri="{0D108BD9-81ED-4DB2-BD59-A6C34878D82A}">
                    <a16:rowId xmlns:a16="http://schemas.microsoft.com/office/drawing/2014/main" val="1830644992"/>
                  </a:ext>
                </a:extLst>
              </a:tr>
              <a:tr h="645177">
                <a:tc>
                  <a:txBody>
                    <a:bodyPr/>
                    <a:lstStyle/>
                    <a:p>
                      <a:pPr algn="l"/>
                      <a:r>
                        <a:rPr lang="es-ES" sz="900" b="0" dirty="0">
                          <a:effectLst/>
                        </a:rPr>
                        <a:t>Medios y equipo propuesto</a:t>
                      </a:r>
                      <a:endParaRPr lang="es-ES" sz="900" b="0" dirty="0">
                        <a:effectLst/>
                        <a:latin typeface="+mj-lt"/>
                      </a:endParaRPr>
                    </a:p>
                  </a:txBody>
                  <a:tcPr anchor="ctr"/>
                </a:tc>
                <a:tc>
                  <a:txBody>
                    <a:bodyPr/>
                    <a:lstStyle/>
                    <a:p>
                      <a:pPr algn="l"/>
                      <a:r>
                        <a:rPr lang="es-ES" sz="900">
                          <a:effectLst/>
                        </a:rPr>
                        <a:t>Se valorará la cualificación técnica, experiencia profesional y formación del equipo emprendedor en relación con la candidatura propuesta y la definición del rol y responsabilidades de cada miembro del equipo dentro del desarrollo de la idea y las relaciones de los mismos con Universidades, centros tecnológicos y centros de investigación, con organismos portuarios u otras empresas y agentes de la comunidad logístico-portuaria.</a:t>
                      </a:r>
                      <a:endParaRPr lang="es-ES" sz="90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1892707814"/>
                  </a:ext>
                </a:extLst>
              </a:tr>
              <a:tr h="503238">
                <a:tc>
                  <a:txBody>
                    <a:bodyPr/>
                    <a:lstStyle/>
                    <a:p>
                      <a:pPr algn="l"/>
                      <a:r>
                        <a:rPr lang="es-ES" sz="900" b="0" dirty="0">
                          <a:effectLst/>
                        </a:rPr>
                        <a:t>Escritos o certificados de apoyo emitidos por parte de Autoridades Portuarias o de cualquier agente del sector logístico-portuario</a:t>
                      </a:r>
                      <a:endParaRPr lang="es-ES" sz="900" b="0" dirty="0">
                        <a:effectLst/>
                        <a:latin typeface="+mj-lt"/>
                      </a:endParaRPr>
                    </a:p>
                  </a:txBody>
                  <a:tcPr anchor="ctr"/>
                </a:tc>
                <a:tc>
                  <a:txBody>
                    <a:bodyPr/>
                    <a:lstStyle/>
                    <a:p>
                      <a:pPr algn="l"/>
                      <a:r>
                        <a:rPr lang="es-ES" sz="900">
                          <a:effectLst/>
                        </a:rPr>
                        <a:t>Se valorará el apoyo a la idea por parte de otras instituciones (universidades, escuelas de negocio, especialistas de remarcada trayectoria en el ámbito portuario, Autoridades Portuarias, agentes del sector logístico-portuario,...), así como en su caso las características de dicho apoyo.</a:t>
                      </a:r>
                      <a:endParaRPr lang="es-ES" sz="900">
                        <a:effectLst/>
                        <a:latin typeface="+mj-lt"/>
                      </a:endParaRPr>
                    </a:p>
                  </a:txBody>
                  <a:tcPr anchor="ctr"/>
                </a:tc>
                <a:tc>
                  <a:txBody>
                    <a:bodyPr/>
                    <a:lstStyle/>
                    <a:p>
                      <a:pPr algn="ctr"/>
                      <a:r>
                        <a:rPr lang="es-ES" sz="900" b="1" dirty="0">
                          <a:effectLst/>
                        </a:rPr>
                        <a:t>0-10 puntos</a:t>
                      </a:r>
                      <a:endParaRPr lang="es-ES" sz="900" b="1" dirty="0">
                        <a:effectLst/>
                        <a:latin typeface="+mj-lt"/>
                      </a:endParaRPr>
                    </a:p>
                  </a:txBody>
                  <a:tcPr anchor="ctr"/>
                </a:tc>
                <a:extLst>
                  <a:ext uri="{0D108BD9-81ED-4DB2-BD59-A6C34878D82A}">
                    <a16:rowId xmlns:a16="http://schemas.microsoft.com/office/drawing/2014/main" val="3579882350"/>
                  </a:ext>
                </a:extLst>
              </a:tr>
            </a:tbl>
          </a:graphicData>
        </a:graphic>
      </p:graphicFrame>
      <p:sp>
        <p:nvSpPr>
          <p:cNvPr id="2" name="Título 1">
            <a:extLst>
              <a:ext uri="{FF2B5EF4-FFF2-40B4-BE49-F238E27FC236}">
                <a16:creationId xmlns:a16="http://schemas.microsoft.com/office/drawing/2014/main" id="{E15B77B6-7737-D455-ACF8-C8008CC140DF}"/>
              </a:ext>
            </a:extLst>
          </p:cNvPr>
          <p:cNvSpPr txBox="1">
            <a:spLocks/>
          </p:cNvSpPr>
          <p:nvPr/>
        </p:nvSpPr>
        <p:spPr>
          <a:xfrm>
            <a:off x="502904" y="274320"/>
            <a:ext cx="3932237" cy="53022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lang="es-ES" dirty="0"/>
              <a:t>1</a:t>
            </a: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 Modalidad ideas</a:t>
            </a:r>
          </a:p>
        </p:txBody>
      </p:sp>
    </p:spTree>
    <p:extLst>
      <p:ext uri="{BB962C8B-B14F-4D97-AF65-F5344CB8AC3E}">
        <p14:creationId xmlns:p14="http://schemas.microsoft.com/office/powerpoint/2010/main" val="215467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D8849-7CA3-093B-84E3-515646BC704B}"/>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93D6283-3076-87F8-C799-2CC69876F15D}"/>
              </a:ext>
            </a:extLst>
          </p:cNvPr>
          <p:cNvSpPr txBox="1"/>
          <p:nvPr/>
        </p:nvSpPr>
        <p:spPr>
          <a:xfrm>
            <a:off x="555881" y="3251019"/>
            <a:ext cx="11151075" cy="338554"/>
          </a:xfrm>
          <a:prstGeom prst="rect">
            <a:avLst/>
          </a:prstGeom>
          <a:noFill/>
        </p:spPr>
        <p:txBody>
          <a:bodyPr wrap="square" rtlCol="0">
            <a:spAutoFit/>
          </a:bodyPr>
          <a:lstStyle/>
          <a:p>
            <a:pPr marL="285750" indent="-285750">
              <a:spcBef>
                <a:spcPts val="600"/>
              </a:spcBef>
              <a:spcAft>
                <a:spcPts val="600"/>
              </a:spcAft>
              <a:buClr>
                <a:srgbClr val="005CB9"/>
              </a:buClr>
              <a:buFont typeface="Arial" panose="020B0604020202020204" pitchFamily="34" charset="0"/>
              <a:buChar char="•"/>
            </a:pPr>
            <a:r>
              <a:rPr lang="es-ES" sz="1600" b="1" i="0" dirty="0">
                <a:solidFill>
                  <a:srgbClr val="3C4043"/>
                </a:solidFill>
                <a:effectLst/>
                <a:latin typeface="+mj-lt"/>
              </a:rPr>
              <a:t>FASES:</a:t>
            </a:r>
            <a:endParaRPr lang="es-ES" sz="1600" dirty="0">
              <a:solidFill>
                <a:srgbClr val="3C4043"/>
              </a:solidFill>
              <a:latin typeface="+mj-lt"/>
            </a:endParaRPr>
          </a:p>
        </p:txBody>
      </p:sp>
      <p:sp>
        <p:nvSpPr>
          <p:cNvPr id="19" name="CuadroTexto 18">
            <a:extLst>
              <a:ext uri="{FF2B5EF4-FFF2-40B4-BE49-F238E27FC236}">
                <a16:creationId xmlns:a16="http://schemas.microsoft.com/office/drawing/2014/main" id="{F53DA5FB-D37F-03FB-95CB-379CFADC52E6}"/>
              </a:ext>
            </a:extLst>
          </p:cNvPr>
          <p:cNvSpPr txBox="1"/>
          <p:nvPr/>
        </p:nvSpPr>
        <p:spPr>
          <a:xfrm>
            <a:off x="543801" y="1785255"/>
            <a:ext cx="11151076" cy="830997"/>
          </a:xfrm>
          <a:prstGeom prst="rect">
            <a:avLst/>
          </a:prstGeom>
          <a:noFill/>
          <a:ln w="19050">
            <a:solidFill>
              <a:srgbClr val="005CB9"/>
            </a:solidFill>
          </a:ln>
        </p:spPr>
        <p:txBody>
          <a:bodyPr wrap="square" rtlCol="0">
            <a:spAutoFit/>
          </a:bodyPr>
          <a:lstStyle/>
          <a:p>
            <a:pPr algn="ctr"/>
            <a:r>
              <a:rPr lang="es-ES" sz="1600" b="1" i="0" dirty="0">
                <a:solidFill>
                  <a:srgbClr val="3C4043"/>
                </a:solidFill>
                <a:effectLst/>
                <a:latin typeface="+mj-lt"/>
              </a:rPr>
              <a:t>PROYECTO COMERCIAL= </a:t>
            </a:r>
            <a:r>
              <a:rPr lang="es-ES" sz="1600" i="0" dirty="0">
                <a:solidFill>
                  <a:srgbClr val="3C4043"/>
                </a:solidFill>
                <a:effectLst/>
                <a:latin typeface="+mj-lt"/>
              </a:rPr>
              <a:t>conjunto de acciones necesarias para lograr un producto, servicio o proceso innovador aplicable a uno o más agentes de la comunidad logístico portuaria, una vez ha sido testada la demostración en un entorno relevante y su aplicabilidad en al menos un puerto o agente del sector logístico portuario, su </a:t>
            </a:r>
            <a:r>
              <a:rPr lang="es-ES" sz="1600" b="1" i="0" dirty="0">
                <a:solidFill>
                  <a:srgbClr val="3C4043"/>
                </a:solidFill>
                <a:effectLst/>
                <a:latin typeface="+mj-lt"/>
              </a:rPr>
              <a:t>grado de madurez tecnológica </a:t>
            </a:r>
            <a:r>
              <a:rPr lang="es-ES" sz="1600" b="1" dirty="0">
                <a:solidFill>
                  <a:srgbClr val="3C4043"/>
                </a:solidFill>
                <a:latin typeface="+mj-lt"/>
              </a:rPr>
              <a:t>es</a:t>
            </a:r>
            <a:r>
              <a:rPr lang="es-ES" sz="1600" i="0" dirty="0">
                <a:solidFill>
                  <a:srgbClr val="3C4043"/>
                </a:solidFill>
                <a:effectLst/>
                <a:latin typeface="+mj-lt"/>
              </a:rPr>
              <a:t> </a:t>
            </a:r>
            <a:r>
              <a:rPr lang="es-ES" sz="1600" b="1" i="0" dirty="0">
                <a:solidFill>
                  <a:srgbClr val="3C4043"/>
                </a:solidFill>
                <a:effectLst/>
                <a:latin typeface="+mj-lt"/>
              </a:rPr>
              <a:t>igual o superior a TRL7</a:t>
            </a:r>
            <a:r>
              <a:rPr lang="es-ES" sz="1600" i="0" dirty="0">
                <a:solidFill>
                  <a:srgbClr val="3C4043"/>
                </a:solidFill>
                <a:effectLst/>
                <a:latin typeface="+mj-lt"/>
              </a:rPr>
              <a:t>.</a:t>
            </a:r>
            <a:endParaRPr lang="es-ES" sz="1600" b="1" i="0" dirty="0">
              <a:solidFill>
                <a:srgbClr val="3C4043"/>
              </a:solidFill>
              <a:effectLst/>
              <a:latin typeface="+mj-lt"/>
            </a:endParaRPr>
          </a:p>
        </p:txBody>
      </p:sp>
      <p:pic>
        <p:nvPicPr>
          <p:cNvPr id="26" name="Gráfico 25" descr="Apretón de manos contorno">
            <a:extLst>
              <a:ext uri="{FF2B5EF4-FFF2-40B4-BE49-F238E27FC236}">
                <a16:creationId xmlns:a16="http://schemas.microsoft.com/office/drawing/2014/main" id="{18DE73C8-FFEA-C6DC-07AD-92607A1353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9845" y="3854133"/>
            <a:ext cx="792000" cy="792000"/>
          </a:xfrm>
          <a:prstGeom prst="rect">
            <a:avLst/>
          </a:prstGeom>
        </p:spPr>
      </p:pic>
      <p:pic>
        <p:nvPicPr>
          <p:cNvPr id="28" name="Gráfico 27" descr="Maestro contorno">
            <a:extLst>
              <a:ext uri="{FF2B5EF4-FFF2-40B4-BE49-F238E27FC236}">
                <a16:creationId xmlns:a16="http://schemas.microsoft.com/office/drawing/2014/main" id="{0EFC15C4-7CBF-C1FE-E2ED-C01E7DE5FA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9240" y="3820680"/>
            <a:ext cx="792000" cy="792000"/>
          </a:xfrm>
          <a:prstGeom prst="rect">
            <a:avLst/>
          </a:prstGeom>
        </p:spPr>
      </p:pic>
      <p:pic>
        <p:nvPicPr>
          <p:cNvPr id="29" name="Gráfico 28" descr="Insignia 1 contorno">
            <a:extLst>
              <a:ext uri="{FF2B5EF4-FFF2-40B4-BE49-F238E27FC236}">
                <a16:creationId xmlns:a16="http://schemas.microsoft.com/office/drawing/2014/main" id="{D8D42F46-D6FE-28AE-5451-E1BEE426DD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09769" y="3662124"/>
            <a:ext cx="331760" cy="331760"/>
          </a:xfrm>
          <a:prstGeom prst="rect">
            <a:avLst/>
          </a:prstGeom>
        </p:spPr>
      </p:pic>
      <p:pic>
        <p:nvPicPr>
          <p:cNvPr id="30" name="Gráfico 29" descr="Completado contorno">
            <a:extLst>
              <a:ext uri="{FF2B5EF4-FFF2-40B4-BE49-F238E27FC236}">
                <a16:creationId xmlns:a16="http://schemas.microsoft.com/office/drawing/2014/main" id="{09E5C4EC-92A0-5428-2F10-B0215C91AD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15767" y="3918712"/>
            <a:ext cx="409478" cy="409478"/>
          </a:xfrm>
          <a:prstGeom prst="rect">
            <a:avLst/>
          </a:prstGeom>
        </p:spPr>
      </p:pic>
      <p:pic>
        <p:nvPicPr>
          <p:cNvPr id="31" name="Gráfico 30" descr="Documento contorno">
            <a:extLst>
              <a:ext uri="{FF2B5EF4-FFF2-40B4-BE49-F238E27FC236}">
                <a16:creationId xmlns:a16="http://schemas.microsoft.com/office/drawing/2014/main" id="{A68AC43A-124C-93F8-BD26-06B258A56C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1847" y="3889731"/>
            <a:ext cx="689495" cy="689495"/>
          </a:xfrm>
          <a:prstGeom prst="rect">
            <a:avLst/>
          </a:prstGeom>
        </p:spPr>
      </p:pic>
      <p:pic>
        <p:nvPicPr>
          <p:cNvPr id="34" name="Gráfico 33" descr="Completado contorno">
            <a:extLst>
              <a:ext uri="{FF2B5EF4-FFF2-40B4-BE49-F238E27FC236}">
                <a16:creationId xmlns:a16="http://schemas.microsoft.com/office/drawing/2014/main" id="{9FFCCD34-0D41-CBAA-0B44-5B58295E33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3967" y="3952691"/>
            <a:ext cx="409478" cy="409478"/>
          </a:xfrm>
          <a:prstGeom prst="rect">
            <a:avLst/>
          </a:prstGeom>
        </p:spPr>
      </p:pic>
      <p:pic>
        <p:nvPicPr>
          <p:cNvPr id="36" name="Gráfico 35" descr="Insignia contorno">
            <a:extLst>
              <a:ext uri="{FF2B5EF4-FFF2-40B4-BE49-F238E27FC236}">
                <a16:creationId xmlns:a16="http://schemas.microsoft.com/office/drawing/2014/main" id="{34CB521E-F823-ECC7-E78D-EDF23951C4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07092" y="3686237"/>
            <a:ext cx="331200" cy="331200"/>
          </a:xfrm>
          <a:prstGeom prst="rect">
            <a:avLst/>
          </a:prstGeom>
        </p:spPr>
      </p:pic>
      <p:sp>
        <p:nvSpPr>
          <p:cNvPr id="7" name="Rectángulo 6">
            <a:extLst>
              <a:ext uri="{FF2B5EF4-FFF2-40B4-BE49-F238E27FC236}">
                <a16:creationId xmlns:a16="http://schemas.microsoft.com/office/drawing/2014/main" id="{51F9F4B6-AD1F-54F0-E100-3265261739F4}"/>
              </a:ext>
            </a:extLst>
          </p:cNvPr>
          <p:cNvSpPr/>
          <p:nvPr/>
        </p:nvSpPr>
        <p:spPr>
          <a:xfrm>
            <a:off x="543800" y="4578563"/>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u="none" strike="noStrike" kern="1200" cap="none" spc="0" normalizeH="0" baseline="0" noProof="0" dirty="0">
                <a:ln>
                  <a:noFill/>
                </a:ln>
                <a:solidFill>
                  <a:prstClr val="white"/>
                </a:solidFill>
                <a:effectLst/>
                <a:uLnTx/>
                <a:uFillTx/>
                <a:latin typeface="Calibri Light" panose="020F0302020204030204"/>
              </a:rPr>
              <a:t>Presentación de la Propuesta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u="none" strike="noStrike" kern="1200" cap="none" spc="0" normalizeH="0" baseline="0" noProof="0" dirty="0">
                <a:ln>
                  <a:noFill/>
                </a:ln>
                <a:solidFill>
                  <a:prstClr val="white"/>
                </a:solidFill>
                <a:effectLst/>
                <a:uLnTx/>
                <a:uFillTx/>
                <a:latin typeface="Calibri Light" panose="020F0302020204030204"/>
              </a:rPr>
              <a:t>Fecha límite: </a:t>
            </a:r>
            <a:r>
              <a:rPr lang="es-ES" sz="1100" dirty="0">
                <a:solidFill>
                  <a:prstClr val="white"/>
                </a:solidFill>
                <a:latin typeface="Calibri Light" panose="020F0302020204030204"/>
              </a:rPr>
              <a:t>31 marzo</a:t>
            </a:r>
            <a:endParaRPr kumimoji="0" lang="es-ES" sz="1100" u="none" strike="noStrike" kern="1200" cap="none" spc="0" normalizeH="0" baseline="0" noProof="0" dirty="0">
              <a:ln>
                <a:noFill/>
              </a:ln>
              <a:solidFill>
                <a:prstClr val="white"/>
              </a:solidFill>
              <a:effectLst/>
              <a:uLnTx/>
              <a:uFillTx/>
              <a:latin typeface="Calibri Light" panose="020F0302020204030204"/>
            </a:endParaRPr>
          </a:p>
        </p:txBody>
      </p:sp>
      <p:sp>
        <p:nvSpPr>
          <p:cNvPr id="8" name="Rectángulo 7">
            <a:extLst>
              <a:ext uri="{FF2B5EF4-FFF2-40B4-BE49-F238E27FC236}">
                <a16:creationId xmlns:a16="http://schemas.microsoft.com/office/drawing/2014/main" id="{0F753A38-DAFE-EF28-1D9D-E72867A4EF39}"/>
              </a:ext>
            </a:extLst>
          </p:cNvPr>
          <p:cNvSpPr/>
          <p:nvPr/>
        </p:nvSpPr>
        <p:spPr>
          <a:xfrm>
            <a:off x="2148981" y="4578563"/>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Resolución de propuestas admitidas</a:t>
            </a:r>
          </a:p>
          <a:p>
            <a:pPr algn="ctr"/>
            <a:r>
              <a:rPr lang="es-ES" sz="1100" dirty="0">
                <a:solidFill>
                  <a:schemeClr val="bg1"/>
                </a:solidFill>
                <a:latin typeface="+mj-lt"/>
              </a:rPr>
              <a:t>(Aprox. 6 meses)</a:t>
            </a:r>
          </a:p>
        </p:txBody>
      </p:sp>
      <p:sp>
        <p:nvSpPr>
          <p:cNvPr id="9" name="Rectángulo 8">
            <a:extLst>
              <a:ext uri="{FF2B5EF4-FFF2-40B4-BE49-F238E27FC236}">
                <a16:creationId xmlns:a16="http://schemas.microsoft.com/office/drawing/2014/main" id="{0F5C2129-0B88-17AD-B631-B8F2C3856097}"/>
              </a:ext>
            </a:extLst>
          </p:cNvPr>
          <p:cNvSpPr/>
          <p:nvPr/>
        </p:nvSpPr>
        <p:spPr>
          <a:xfrm>
            <a:off x="3754162" y="4567412"/>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Presentación visual del proyecto + entrevista</a:t>
            </a:r>
          </a:p>
        </p:txBody>
      </p:sp>
      <p:sp>
        <p:nvSpPr>
          <p:cNvPr id="10" name="Rectángulo 9">
            <a:extLst>
              <a:ext uri="{FF2B5EF4-FFF2-40B4-BE49-F238E27FC236}">
                <a16:creationId xmlns:a16="http://schemas.microsoft.com/office/drawing/2014/main" id="{30728AF9-7F38-88A9-0A63-82D99F61E0A5}"/>
              </a:ext>
            </a:extLst>
          </p:cNvPr>
          <p:cNvSpPr/>
          <p:nvPr/>
        </p:nvSpPr>
        <p:spPr>
          <a:xfrm>
            <a:off x="5359343" y="4556261"/>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Resolución final de la convocatoria</a:t>
            </a:r>
          </a:p>
        </p:txBody>
      </p:sp>
      <p:sp>
        <p:nvSpPr>
          <p:cNvPr id="11" name="Rectángulo 10">
            <a:extLst>
              <a:ext uri="{FF2B5EF4-FFF2-40B4-BE49-F238E27FC236}">
                <a16:creationId xmlns:a16="http://schemas.microsoft.com/office/drawing/2014/main" id="{9221406A-5EC0-A4B8-537A-76C825888616}"/>
              </a:ext>
            </a:extLst>
          </p:cNvPr>
          <p:cNvSpPr/>
          <p:nvPr/>
        </p:nvSpPr>
        <p:spPr>
          <a:xfrm>
            <a:off x="6964524" y="4567412"/>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Implantación de la propuesta</a:t>
            </a:r>
          </a:p>
          <a:p>
            <a:pPr algn="ctr"/>
            <a:r>
              <a:rPr lang="es-ES" sz="1100" dirty="0">
                <a:solidFill>
                  <a:schemeClr val="bg1"/>
                </a:solidFill>
                <a:latin typeface="+mj-lt"/>
              </a:rPr>
              <a:t>(En un máx.36 meses)</a:t>
            </a:r>
          </a:p>
        </p:txBody>
      </p:sp>
      <p:pic>
        <p:nvPicPr>
          <p:cNvPr id="12" name="Gráfico 11" descr="Documento contorno">
            <a:extLst>
              <a:ext uri="{FF2B5EF4-FFF2-40B4-BE49-F238E27FC236}">
                <a16:creationId xmlns:a16="http://schemas.microsoft.com/office/drawing/2014/main" id="{30995E9E-8BD2-9E5F-F83F-27A678F3CA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12395" y="3889731"/>
            <a:ext cx="689495" cy="689495"/>
          </a:xfrm>
          <a:prstGeom prst="rect">
            <a:avLst/>
          </a:prstGeom>
        </p:spPr>
      </p:pic>
      <p:pic>
        <p:nvPicPr>
          <p:cNvPr id="13" name="Gráfico 12" descr="Documento contorno">
            <a:extLst>
              <a:ext uri="{FF2B5EF4-FFF2-40B4-BE49-F238E27FC236}">
                <a16:creationId xmlns:a16="http://schemas.microsoft.com/office/drawing/2014/main" id="{C3A074B3-6F05-921C-7065-3E7FB315B3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87136" y="3867429"/>
            <a:ext cx="689495" cy="689495"/>
          </a:xfrm>
          <a:prstGeom prst="rect">
            <a:avLst/>
          </a:prstGeom>
        </p:spPr>
      </p:pic>
      <p:sp>
        <p:nvSpPr>
          <p:cNvPr id="16" name="Rectángulo 15">
            <a:extLst>
              <a:ext uri="{FF2B5EF4-FFF2-40B4-BE49-F238E27FC236}">
                <a16:creationId xmlns:a16="http://schemas.microsoft.com/office/drawing/2014/main" id="{3EE206A4-4AE7-5904-06AB-9C5D9EA9D5D9}"/>
              </a:ext>
            </a:extLst>
          </p:cNvPr>
          <p:cNvSpPr/>
          <p:nvPr/>
        </p:nvSpPr>
        <p:spPr>
          <a:xfrm>
            <a:off x="8569704" y="4563695"/>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Justificación</a:t>
            </a:r>
          </a:p>
        </p:txBody>
      </p:sp>
      <p:grpSp>
        <p:nvGrpSpPr>
          <p:cNvPr id="23" name="Grupo 22">
            <a:extLst>
              <a:ext uri="{FF2B5EF4-FFF2-40B4-BE49-F238E27FC236}">
                <a16:creationId xmlns:a16="http://schemas.microsoft.com/office/drawing/2014/main" id="{73E37385-1854-3300-C535-64E5656B36F3}"/>
              </a:ext>
            </a:extLst>
          </p:cNvPr>
          <p:cNvGrpSpPr/>
          <p:nvPr/>
        </p:nvGrpSpPr>
        <p:grpSpPr>
          <a:xfrm>
            <a:off x="9097612" y="3990481"/>
            <a:ext cx="469445" cy="507510"/>
            <a:chOff x="10531740" y="4438586"/>
            <a:chExt cx="688832" cy="688832"/>
          </a:xfrm>
        </p:grpSpPr>
        <p:pic>
          <p:nvPicPr>
            <p:cNvPr id="6" name="Gráfico 5" descr="Bombilla y equipo con relleno sólido">
              <a:extLst>
                <a:ext uri="{FF2B5EF4-FFF2-40B4-BE49-F238E27FC236}">
                  <a16:creationId xmlns:a16="http://schemas.microsoft.com/office/drawing/2014/main" id="{9AB70062-5FF0-A11B-1E8D-3CEB1B4C16F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31740" y="4438586"/>
              <a:ext cx="688832" cy="688832"/>
            </a:xfrm>
            <a:prstGeom prst="rect">
              <a:avLst/>
            </a:prstGeom>
          </p:spPr>
        </p:pic>
        <p:sp>
          <p:nvSpPr>
            <p:cNvPr id="22" name="Elipse 21">
              <a:extLst>
                <a:ext uri="{FF2B5EF4-FFF2-40B4-BE49-F238E27FC236}">
                  <a16:creationId xmlns:a16="http://schemas.microsoft.com/office/drawing/2014/main" id="{ACE66536-7662-0F26-66ED-FA9CEE48C466}"/>
                </a:ext>
              </a:extLst>
            </p:cNvPr>
            <p:cNvSpPr/>
            <p:nvPr/>
          </p:nvSpPr>
          <p:spPr>
            <a:xfrm>
              <a:off x="10778837" y="4665182"/>
              <a:ext cx="173896" cy="1654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5" name="Gráfico 24" descr="Euro con relleno sólido">
            <a:extLst>
              <a:ext uri="{FF2B5EF4-FFF2-40B4-BE49-F238E27FC236}">
                <a16:creationId xmlns:a16="http://schemas.microsoft.com/office/drawing/2014/main" id="{7D8A8CD3-DE97-4298-A592-57854FBAAD6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V="1">
            <a:off x="9253267" y="4157430"/>
            <a:ext cx="144000" cy="144000"/>
          </a:xfrm>
          <a:prstGeom prst="rect">
            <a:avLst/>
          </a:prstGeom>
        </p:spPr>
      </p:pic>
      <p:pic>
        <p:nvPicPr>
          <p:cNvPr id="33" name="Gráfico 32" descr="Papel contorno">
            <a:extLst>
              <a:ext uri="{FF2B5EF4-FFF2-40B4-BE49-F238E27FC236}">
                <a16:creationId xmlns:a16="http://schemas.microsoft.com/office/drawing/2014/main" id="{DE1F6013-303E-B61F-57C9-A520E2D4A0A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96878" y="3899021"/>
            <a:ext cx="670914" cy="670914"/>
          </a:xfrm>
          <a:prstGeom prst="rect">
            <a:avLst/>
          </a:prstGeom>
        </p:spPr>
      </p:pic>
      <p:sp>
        <p:nvSpPr>
          <p:cNvPr id="3" name="Rectángulo 2">
            <a:extLst>
              <a:ext uri="{FF2B5EF4-FFF2-40B4-BE49-F238E27FC236}">
                <a16:creationId xmlns:a16="http://schemas.microsoft.com/office/drawing/2014/main" id="{AA9B796D-AB0B-16BD-3E5B-9F8D7BE32032}"/>
              </a:ext>
            </a:extLst>
          </p:cNvPr>
          <p:cNvSpPr/>
          <p:nvPr/>
        </p:nvSpPr>
        <p:spPr>
          <a:xfrm>
            <a:off x="10260088" y="4529479"/>
            <a:ext cx="1434789" cy="1014760"/>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50" b="1" dirty="0">
                <a:solidFill>
                  <a:schemeClr val="bg1"/>
                </a:solidFill>
                <a:latin typeface="+mj-lt"/>
              </a:rPr>
              <a:t>Demo Day</a:t>
            </a:r>
          </a:p>
        </p:txBody>
      </p:sp>
      <p:grpSp>
        <p:nvGrpSpPr>
          <p:cNvPr id="5" name="Grupo 4">
            <a:extLst>
              <a:ext uri="{FF2B5EF4-FFF2-40B4-BE49-F238E27FC236}">
                <a16:creationId xmlns:a16="http://schemas.microsoft.com/office/drawing/2014/main" id="{56440D8F-3051-6FA4-701A-522E176753B8}"/>
              </a:ext>
            </a:extLst>
          </p:cNvPr>
          <p:cNvGrpSpPr/>
          <p:nvPr/>
        </p:nvGrpSpPr>
        <p:grpSpPr>
          <a:xfrm>
            <a:off x="10787996" y="3956265"/>
            <a:ext cx="469445" cy="507510"/>
            <a:chOff x="10531740" y="4438586"/>
            <a:chExt cx="688832" cy="688832"/>
          </a:xfrm>
        </p:grpSpPr>
        <p:pic>
          <p:nvPicPr>
            <p:cNvPr id="14" name="Gráfico 13" descr="Bombilla y equipo con relleno sólido">
              <a:extLst>
                <a:ext uri="{FF2B5EF4-FFF2-40B4-BE49-F238E27FC236}">
                  <a16:creationId xmlns:a16="http://schemas.microsoft.com/office/drawing/2014/main" id="{593C3D37-0EF6-A8BB-4D42-5C33F0DA0E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31740" y="4438586"/>
              <a:ext cx="688832" cy="688832"/>
            </a:xfrm>
            <a:prstGeom prst="rect">
              <a:avLst/>
            </a:prstGeom>
          </p:spPr>
        </p:pic>
        <p:sp>
          <p:nvSpPr>
            <p:cNvPr id="15" name="Elipse 14">
              <a:extLst>
                <a:ext uri="{FF2B5EF4-FFF2-40B4-BE49-F238E27FC236}">
                  <a16:creationId xmlns:a16="http://schemas.microsoft.com/office/drawing/2014/main" id="{E53952D6-1C85-6C7B-6F2E-0D97AFBFB242}"/>
                </a:ext>
              </a:extLst>
            </p:cNvPr>
            <p:cNvSpPr/>
            <p:nvPr/>
          </p:nvSpPr>
          <p:spPr>
            <a:xfrm>
              <a:off x="10778837" y="4665182"/>
              <a:ext cx="173896" cy="1654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Título 1">
            <a:extLst>
              <a:ext uri="{FF2B5EF4-FFF2-40B4-BE49-F238E27FC236}">
                <a16:creationId xmlns:a16="http://schemas.microsoft.com/office/drawing/2014/main" id="{2AC89609-A051-40F0-26F3-5624B7A871AF}"/>
              </a:ext>
            </a:extLst>
          </p:cNvPr>
          <p:cNvSpPr txBox="1">
            <a:spLocks/>
          </p:cNvSpPr>
          <p:nvPr/>
        </p:nvSpPr>
        <p:spPr>
          <a:xfrm>
            <a:off x="502904" y="274320"/>
            <a:ext cx="6396923" cy="5302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i="0" kern="1200">
                <a:solidFill>
                  <a:srgbClr val="025CB9"/>
                </a:solidFill>
                <a:latin typeface="Montserrat" pitchFamily="2" charset="77"/>
                <a:ea typeface="+mj-ea"/>
                <a:cs typeface="Calibri" panose="020F0502020204030204" pitchFamily="34" charset="0"/>
              </a:defRPr>
            </a:lvl1pPr>
          </a:lstStyle>
          <a:p>
            <a:pPr marL="0" marR="0" lvl="0" indent="0" fontAlgn="auto">
              <a:spcAft>
                <a:spcPts val="600"/>
              </a:spcAft>
              <a:buClrTx/>
              <a:buSzTx/>
              <a:tabLst/>
              <a:defRPr/>
            </a:pPr>
            <a:r>
              <a:rPr kumimoji="0" lang="es-ES" b="1" i="0" u="none" strike="noStrike" kern="1200" cap="none" spc="0" normalizeH="0" baseline="0" noProof="0" dirty="0">
                <a:ln>
                  <a:noFill/>
                </a:ln>
                <a:effectLst/>
                <a:uLnTx/>
                <a:uFillTx/>
                <a:latin typeface="Montserrat" pitchFamily="2" charset="77"/>
                <a:ea typeface="+mj-ea"/>
                <a:cs typeface="Calibri" panose="020F0502020204030204" pitchFamily="34" charset="0"/>
              </a:rPr>
              <a:t>2. Modalidad proyecto comercial</a:t>
            </a:r>
          </a:p>
        </p:txBody>
      </p:sp>
    </p:spTree>
    <p:extLst>
      <p:ext uri="{BB962C8B-B14F-4D97-AF65-F5344CB8AC3E}">
        <p14:creationId xmlns:p14="http://schemas.microsoft.com/office/powerpoint/2010/main" val="428349746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1BEFC3256684C418A7EA21408E2D09C" ma:contentTypeVersion="16" ma:contentTypeDescription="Crear nuevo documento." ma:contentTypeScope="" ma:versionID="74785e11a49a01ed058a39f02e088d57">
  <xsd:schema xmlns:xsd="http://www.w3.org/2001/XMLSchema" xmlns:xs="http://www.w3.org/2001/XMLSchema" xmlns:p="http://schemas.microsoft.com/office/2006/metadata/properties" xmlns:ns2="444bdeac-cf52-4012-8825-3126e35e01f0" xmlns:ns3="37834f72-4d68-41a7-a985-32b36a437f8c" targetNamespace="http://schemas.microsoft.com/office/2006/metadata/properties" ma:root="true" ma:fieldsID="654a459522f8f5ef9dab4174bec769bd" ns2:_="" ns3:_="">
    <xsd:import namespace="444bdeac-cf52-4012-8825-3126e35e01f0"/>
    <xsd:import namespace="37834f72-4d68-41a7-a985-32b36a437f8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bdeac-cf52-4012-8825-3126e35e01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82ff6a22-4fd4-45c7-bc84-7e1a4c7331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834f72-4d68-41a7-a985-32b36a437f8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e38d95-0eb1-44d7-b361-00597d55225e}" ma:internalName="TaxCatchAll" ma:showField="CatchAllData" ma:web="37834f72-4d68-41a7-a985-32b36a437f8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4bdeac-cf52-4012-8825-3126e35e01f0">
      <Terms xmlns="http://schemas.microsoft.com/office/infopath/2007/PartnerControls"/>
    </lcf76f155ced4ddcb4097134ff3c332f>
    <TaxCatchAll xmlns="37834f72-4d68-41a7-a985-32b36a437f8c" xsi:nil="true"/>
    <SharedWithUsers xmlns="37834f72-4d68-41a7-a985-32b36a437f8c">
      <UserInfo>
        <DisplayName/>
        <AccountId xsi:nil="true"/>
        <AccountType/>
      </UserInfo>
    </SharedWithUsers>
    <MediaLengthInSeconds xmlns="444bdeac-cf52-4012-8825-3126e35e01f0" xsi:nil="true"/>
  </documentManagement>
</p:properties>
</file>

<file path=customXml/itemProps1.xml><?xml version="1.0" encoding="utf-8"?>
<ds:datastoreItem xmlns:ds="http://schemas.openxmlformats.org/officeDocument/2006/customXml" ds:itemID="{27EF68FD-402A-4FB5-9277-D80FF4147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bdeac-cf52-4012-8825-3126e35e01f0"/>
    <ds:schemaRef ds:uri="37834f72-4d68-41a7-a985-32b36a437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B69527-1DF0-4724-B01A-F2CE16A285C6}">
  <ds:schemaRefs>
    <ds:schemaRef ds:uri="http://schemas.microsoft.com/sharepoint/v3/contenttype/forms"/>
  </ds:schemaRefs>
</ds:datastoreItem>
</file>

<file path=customXml/itemProps3.xml><?xml version="1.0" encoding="utf-8"?>
<ds:datastoreItem xmlns:ds="http://schemas.openxmlformats.org/officeDocument/2006/customXml" ds:itemID="{0E5E20CE-16B7-42AC-A1B5-AAA987A49B08}">
  <ds:schemaRefs>
    <ds:schemaRef ds:uri="http://schemas.openxmlformats.org/package/2006/metadata/core-properties"/>
    <ds:schemaRef ds:uri="http://schemas.microsoft.com/office/2006/metadata/properties"/>
    <ds:schemaRef ds:uri="37834f72-4d68-41a7-a985-32b36a437f8c"/>
    <ds:schemaRef ds:uri="http://schemas.microsoft.com/office/2006/documentManagement/types"/>
    <ds:schemaRef ds:uri="http://purl.org/dc/terms/"/>
    <ds:schemaRef ds:uri="http://schemas.microsoft.com/office/infopath/2007/PartnerControls"/>
    <ds:schemaRef ds:uri="444bdeac-cf52-4012-8825-3126e35e01f0"/>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2785</TotalTime>
  <Words>3023</Words>
  <Application>Microsoft Office PowerPoint</Application>
  <PresentationFormat>Panorámica</PresentationFormat>
  <Paragraphs>262</Paragraphs>
  <Slides>22</Slides>
  <Notes>20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22</vt:i4>
      </vt:variant>
    </vt:vector>
  </HeadingPairs>
  <TitlesOfParts>
    <vt:vector size="29" baseType="lpstr">
      <vt:lpstr>Arial</vt:lpstr>
      <vt:lpstr>Calibri</vt:lpstr>
      <vt:lpstr>Calibri Light</vt:lpstr>
      <vt:lpstr>Century Gothic</vt:lpstr>
      <vt:lpstr>Montserrat</vt:lpstr>
      <vt:lpstr>Diseño personalizado</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Barreda Sales</dc:creator>
  <cp:lastModifiedBy>M Jose Rubio Felip</cp:lastModifiedBy>
  <cp:revision>23</cp:revision>
  <dcterms:created xsi:type="dcterms:W3CDTF">2022-11-14T08:43:30Z</dcterms:created>
  <dcterms:modified xsi:type="dcterms:W3CDTF">2026-01-19T10:50:43Z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0x01010031BEFC3256684C418A7EA21408E2D09C</vt:lpwstr>
  </property>
  <property fmtid="{D5CDD505-2E9C-101B-9397-08002B2CF9AE}" pid="3" name="MediaServiceImageTags">
    <vt:lpwstr/>
  </property>
  <property fmtid="{D5CDD505-2E9C-101B-9397-08002B2CF9AE}" pid="4" name="Order">
    <vt:r8>474000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