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46"/>
  </p:notesMasterIdLst>
  <p:sldIdLst>
    <p:sldId id="261" r:id="rId6"/>
    <p:sldId id="3531" r:id="rId7"/>
    <p:sldId id="3532" r:id="rId8"/>
    <p:sldId id="3506" r:id="rId9"/>
    <p:sldId id="3533" r:id="rId10"/>
    <p:sldId id="3534" r:id="rId11"/>
    <p:sldId id="3535" r:id="rId12"/>
    <p:sldId id="3550" r:id="rId13"/>
    <p:sldId id="3551" r:id="rId14"/>
    <p:sldId id="3552" r:id="rId15"/>
    <p:sldId id="3541" r:id="rId16"/>
    <p:sldId id="3542" r:id="rId17"/>
    <p:sldId id="3553" r:id="rId18"/>
    <p:sldId id="3510" r:id="rId19"/>
    <p:sldId id="3548" r:id="rId20"/>
    <p:sldId id="3431" r:id="rId21"/>
    <p:sldId id="3515" r:id="rId22"/>
    <p:sldId id="3443" r:id="rId23"/>
    <p:sldId id="3549" r:id="rId24"/>
    <p:sldId id="3543" r:id="rId25"/>
    <p:sldId id="3544" r:id="rId26"/>
    <p:sldId id="3545" r:id="rId27"/>
    <p:sldId id="3523" r:id="rId28"/>
    <p:sldId id="3546" r:id="rId29"/>
    <p:sldId id="3536" r:id="rId30"/>
    <p:sldId id="3508" r:id="rId31"/>
    <p:sldId id="3504" r:id="rId32"/>
    <p:sldId id="3537" r:id="rId33"/>
    <p:sldId id="3538" r:id="rId34"/>
    <p:sldId id="3539" r:id="rId35"/>
    <p:sldId id="3516" r:id="rId36"/>
    <p:sldId id="2756" r:id="rId37"/>
    <p:sldId id="3540" r:id="rId38"/>
    <p:sldId id="3505" r:id="rId39"/>
    <p:sldId id="3425" r:id="rId40"/>
    <p:sldId id="3240" r:id="rId41"/>
    <p:sldId id="3247" r:id="rId42"/>
    <p:sldId id="3409" r:id="rId43"/>
    <p:sldId id="3472" r:id="rId44"/>
    <p:sldId id="3547" r:id="rId45"/>
  </p:sldIdLst>
  <p:sldSz cx="9144000" cy="5143500" type="screen16x9"/>
  <p:notesSz cx="6799263" cy="98758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958B4"/>
    <a:srgbClr val="0B8FC7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C1AB61-94A6-4FA5-921F-74C73F7EF0BA}" v="18" dt="2024-01-23T18:05:09.1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47" autoAdjust="0"/>
    <p:restoredTop sz="94511" autoAdjust="0"/>
  </p:normalViewPr>
  <p:slideViewPr>
    <p:cSldViewPr snapToGrid="0">
      <p:cViewPr>
        <p:scale>
          <a:sx n="84" d="100"/>
          <a:sy n="84" d="100"/>
        </p:scale>
        <p:origin x="589" y="525"/>
      </p:cViewPr>
      <p:guideLst>
        <p:guide orient="horz" pos="162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Jose Tomas Sanchez" userId="2a99433e-0237-4038-9646-1b2d681f0740" providerId="ADAL" clId="{1CC1AB61-94A6-4FA5-921F-74C73F7EF0BA}"/>
    <pc:docChg chg="undo custSel addSld delSld modSld sldOrd delMainMaster">
      <pc:chgData name="Maria Jose Tomas Sanchez" userId="2a99433e-0237-4038-9646-1b2d681f0740" providerId="ADAL" clId="{1CC1AB61-94A6-4FA5-921F-74C73F7EF0BA}" dt="2024-01-23T18:09:28.529" v="724" actId="207"/>
      <pc:docMkLst>
        <pc:docMk/>
      </pc:docMkLst>
      <pc:sldChg chg="addSp delSp modSp mod">
        <pc:chgData name="Maria Jose Tomas Sanchez" userId="2a99433e-0237-4038-9646-1b2d681f0740" providerId="ADAL" clId="{1CC1AB61-94A6-4FA5-921F-74C73F7EF0BA}" dt="2024-01-23T17:13:08.836" v="81" actId="20577"/>
        <pc:sldMkLst>
          <pc:docMk/>
          <pc:sldMk cId="3383974476" sldId="261"/>
        </pc:sldMkLst>
        <pc:spChg chg="mod">
          <ac:chgData name="Maria Jose Tomas Sanchez" userId="2a99433e-0237-4038-9646-1b2d681f0740" providerId="ADAL" clId="{1CC1AB61-94A6-4FA5-921F-74C73F7EF0BA}" dt="2024-01-23T17:12:52.996" v="78" actId="1076"/>
          <ac:spMkLst>
            <pc:docMk/>
            <pc:sldMk cId="3383974476" sldId="261"/>
            <ac:spMk id="2" creationId="{00000000-0000-0000-0000-000000000000}"/>
          </ac:spMkLst>
        </pc:spChg>
        <pc:spChg chg="mod">
          <ac:chgData name="Maria Jose Tomas Sanchez" userId="2a99433e-0237-4038-9646-1b2d681f0740" providerId="ADAL" clId="{1CC1AB61-94A6-4FA5-921F-74C73F7EF0BA}" dt="2024-01-23T17:13:08.836" v="81" actId="20577"/>
          <ac:spMkLst>
            <pc:docMk/>
            <pc:sldMk cId="3383974476" sldId="261"/>
            <ac:spMk id="3" creationId="{00000000-0000-0000-0000-000000000000}"/>
          </ac:spMkLst>
        </pc:spChg>
        <pc:spChg chg="add del">
          <ac:chgData name="Maria Jose Tomas Sanchez" userId="2a99433e-0237-4038-9646-1b2d681f0740" providerId="ADAL" clId="{1CC1AB61-94A6-4FA5-921F-74C73F7EF0BA}" dt="2024-01-23T17:11:41.315" v="14" actId="478"/>
          <ac:spMkLst>
            <pc:docMk/>
            <pc:sldMk cId="3383974476" sldId="261"/>
            <ac:spMk id="8" creationId="{46832E77-9EFE-EB5D-CCBD-0649F92527BF}"/>
          </ac:spMkLst>
        </pc:spChg>
        <pc:picChg chg="add del mod">
          <ac:chgData name="Maria Jose Tomas Sanchez" userId="2a99433e-0237-4038-9646-1b2d681f0740" providerId="ADAL" clId="{1CC1AB61-94A6-4FA5-921F-74C73F7EF0BA}" dt="2024-01-23T17:11:37.824" v="13" actId="478"/>
          <ac:picMkLst>
            <pc:docMk/>
            <pc:sldMk cId="3383974476" sldId="261"/>
            <ac:picMk id="5" creationId="{A6B91519-2319-E139-00EF-5B62D7F40EE4}"/>
          </ac:picMkLst>
        </pc:picChg>
        <pc:picChg chg="del">
          <ac:chgData name="Maria Jose Tomas Sanchez" userId="2a99433e-0237-4038-9646-1b2d681f0740" providerId="ADAL" clId="{1CC1AB61-94A6-4FA5-921F-74C73F7EF0BA}" dt="2024-01-23T17:06:36.825" v="0" actId="478"/>
          <ac:picMkLst>
            <pc:docMk/>
            <pc:sldMk cId="3383974476" sldId="261"/>
            <ac:picMk id="10" creationId="{F1972F7A-EAC0-C99A-179F-B2B154CA316C}"/>
          </ac:picMkLst>
        </pc:picChg>
        <pc:picChg chg="add mod">
          <ac:chgData name="Maria Jose Tomas Sanchez" userId="2a99433e-0237-4038-9646-1b2d681f0740" providerId="ADAL" clId="{1CC1AB61-94A6-4FA5-921F-74C73F7EF0BA}" dt="2024-01-23T17:11:54.167" v="18" actId="1076"/>
          <ac:picMkLst>
            <pc:docMk/>
            <pc:sldMk cId="3383974476" sldId="261"/>
            <ac:picMk id="11" creationId="{9CE4A20A-7A33-8958-AA0B-B0EFEF50A944}"/>
          </ac:picMkLst>
        </pc:picChg>
      </pc:sldChg>
      <pc:sldChg chg="addSp modSp del mod">
        <pc:chgData name="Maria Jose Tomas Sanchez" userId="2a99433e-0237-4038-9646-1b2d681f0740" providerId="ADAL" clId="{1CC1AB61-94A6-4FA5-921F-74C73F7EF0BA}" dt="2024-01-23T18:00:25.257" v="664" actId="2696"/>
        <pc:sldMkLst>
          <pc:docMk/>
          <pc:sldMk cId="1618820174" sldId="3431"/>
        </pc:sldMkLst>
        <pc:spChg chg="add mod">
          <ac:chgData name="Maria Jose Tomas Sanchez" userId="2a99433e-0237-4038-9646-1b2d681f0740" providerId="ADAL" clId="{1CC1AB61-94A6-4FA5-921F-74C73F7EF0BA}" dt="2024-01-23T17:33:12.690" v="113" actId="20577"/>
          <ac:spMkLst>
            <pc:docMk/>
            <pc:sldMk cId="1618820174" sldId="3431"/>
            <ac:spMk id="2" creationId="{A4904E36-59AC-FC2B-C2F2-B16A002FCE35}"/>
          </ac:spMkLst>
        </pc:spChg>
        <pc:spChg chg="mod">
          <ac:chgData name="Maria Jose Tomas Sanchez" userId="2a99433e-0237-4038-9646-1b2d681f0740" providerId="ADAL" clId="{1CC1AB61-94A6-4FA5-921F-74C73F7EF0BA}" dt="2024-01-23T17:32:25.047" v="86" actId="1076"/>
          <ac:spMkLst>
            <pc:docMk/>
            <pc:sldMk cId="1618820174" sldId="3431"/>
            <ac:spMk id="14" creationId="{07998A4D-1C5C-9096-AEE5-E00F2077A75D}"/>
          </ac:spMkLst>
        </pc:spChg>
      </pc:sldChg>
      <pc:sldChg chg="add">
        <pc:chgData name="Maria Jose Tomas Sanchez" userId="2a99433e-0237-4038-9646-1b2d681f0740" providerId="ADAL" clId="{1CC1AB61-94A6-4FA5-921F-74C73F7EF0BA}" dt="2024-01-23T18:00:40.981" v="665"/>
        <pc:sldMkLst>
          <pc:docMk/>
          <pc:sldMk cId="1844960403" sldId="3431"/>
        </pc:sldMkLst>
      </pc:sldChg>
      <pc:sldChg chg="del">
        <pc:chgData name="Maria Jose Tomas Sanchez" userId="2a99433e-0237-4038-9646-1b2d681f0740" providerId="ADAL" clId="{1CC1AB61-94A6-4FA5-921F-74C73F7EF0BA}" dt="2024-01-23T18:00:25.257" v="664" actId="2696"/>
        <pc:sldMkLst>
          <pc:docMk/>
          <pc:sldMk cId="3104667700" sldId="3443"/>
        </pc:sldMkLst>
      </pc:sldChg>
      <pc:sldChg chg="add">
        <pc:chgData name="Maria Jose Tomas Sanchez" userId="2a99433e-0237-4038-9646-1b2d681f0740" providerId="ADAL" clId="{1CC1AB61-94A6-4FA5-921F-74C73F7EF0BA}" dt="2024-01-23T18:00:40.981" v="665"/>
        <pc:sldMkLst>
          <pc:docMk/>
          <pc:sldMk cId="3766659951" sldId="3443"/>
        </pc:sldMkLst>
      </pc:sldChg>
      <pc:sldChg chg="del">
        <pc:chgData name="Maria Jose Tomas Sanchez" userId="2a99433e-0237-4038-9646-1b2d681f0740" providerId="ADAL" clId="{1CC1AB61-94A6-4FA5-921F-74C73F7EF0BA}" dt="2024-01-23T17:06:52.316" v="1" actId="47"/>
        <pc:sldMkLst>
          <pc:docMk/>
          <pc:sldMk cId="2426324780" sldId="3469"/>
        </pc:sldMkLst>
      </pc:sldChg>
      <pc:sldChg chg="mod modShow">
        <pc:chgData name="Maria Jose Tomas Sanchez" userId="2a99433e-0237-4038-9646-1b2d681f0740" providerId="ADAL" clId="{1CC1AB61-94A6-4FA5-921F-74C73F7EF0BA}" dt="2024-01-23T18:03:05.503" v="670" actId="729"/>
        <pc:sldMkLst>
          <pc:docMk/>
          <pc:sldMk cId="1845414996" sldId="3472"/>
        </pc:sldMkLst>
      </pc:sldChg>
      <pc:sldChg chg="del">
        <pc:chgData name="Maria Jose Tomas Sanchez" userId="2a99433e-0237-4038-9646-1b2d681f0740" providerId="ADAL" clId="{1CC1AB61-94A6-4FA5-921F-74C73F7EF0BA}" dt="2024-01-23T18:00:25.257" v="664" actId="2696"/>
        <pc:sldMkLst>
          <pc:docMk/>
          <pc:sldMk cId="791483642" sldId="3510"/>
        </pc:sldMkLst>
      </pc:sldChg>
      <pc:sldChg chg="addSp delSp modSp add mod">
        <pc:chgData name="Maria Jose Tomas Sanchez" userId="2a99433e-0237-4038-9646-1b2d681f0740" providerId="ADAL" clId="{1CC1AB61-94A6-4FA5-921F-74C73F7EF0BA}" dt="2024-01-23T18:05:41.287" v="680" actId="478"/>
        <pc:sldMkLst>
          <pc:docMk/>
          <pc:sldMk cId="3289675930" sldId="3510"/>
        </pc:sldMkLst>
        <pc:spChg chg="add mod">
          <ac:chgData name="Maria Jose Tomas Sanchez" userId="2a99433e-0237-4038-9646-1b2d681f0740" providerId="ADAL" clId="{1CC1AB61-94A6-4FA5-921F-74C73F7EF0BA}" dt="2024-01-23T18:05:20.285" v="678" actId="1076"/>
          <ac:spMkLst>
            <pc:docMk/>
            <pc:sldMk cId="3289675930" sldId="3510"/>
            <ac:spMk id="4" creationId="{2150EDF0-F0B4-29B2-C8D6-AFE1C8F89462}"/>
          </ac:spMkLst>
        </pc:spChg>
        <pc:spChg chg="del">
          <ac:chgData name="Maria Jose Tomas Sanchez" userId="2a99433e-0237-4038-9646-1b2d681f0740" providerId="ADAL" clId="{1CC1AB61-94A6-4FA5-921F-74C73F7EF0BA}" dt="2024-01-23T18:05:41.287" v="680" actId="478"/>
          <ac:spMkLst>
            <pc:docMk/>
            <pc:sldMk cId="3289675930" sldId="3510"/>
            <ac:spMk id="10" creationId="{64C1DAD0-E72D-35DB-CBC8-86A39EB6BF99}"/>
          </ac:spMkLst>
        </pc:spChg>
      </pc:sldChg>
      <pc:sldChg chg="add">
        <pc:chgData name="Maria Jose Tomas Sanchez" userId="2a99433e-0237-4038-9646-1b2d681f0740" providerId="ADAL" clId="{1CC1AB61-94A6-4FA5-921F-74C73F7EF0BA}" dt="2024-01-23T18:00:40.981" v="665"/>
        <pc:sldMkLst>
          <pc:docMk/>
          <pc:sldMk cId="54518706" sldId="3515"/>
        </pc:sldMkLst>
      </pc:sldChg>
      <pc:sldChg chg="del">
        <pc:chgData name="Maria Jose Tomas Sanchez" userId="2a99433e-0237-4038-9646-1b2d681f0740" providerId="ADAL" clId="{1CC1AB61-94A6-4FA5-921F-74C73F7EF0BA}" dt="2024-01-23T18:00:25.257" v="664" actId="2696"/>
        <pc:sldMkLst>
          <pc:docMk/>
          <pc:sldMk cId="2221818306" sldId="3515"/>
        </pc:sldMkLst>
      </pc:sldChg>
      <pc:sldChg chg="del">
        <pc:chgData name="Maria Jose Tomas Sanchez" userId="2a99433e-0237-4038-9646-1b2d681f0740" providerId="ADAL" clId="{1CC1AB61-94A6-4FA5-921F-74C73F7EF0BA}" dt="2024-01-23T18:00:25.257" v="664" actId="2696"/>
        <pc:sldMkLst>
          <pc:docMk/>
          <pc:sldMk cId="2440398095" sldId="3523"/>
        </pc:sldMkLst>
      </pc:sldChg>
      <pc:sldChg chg="add">
        <pc:chgData name="Maria Jose Tomas Sanchez" userId="2a99433e-0237-4038-9646-1b2d681f0740" providerId="ADAL" clId="{1CC1AB61-94A6-4FA5-921F-74C73F7EF0BA}" dt="2024-01-23T18:00:40.981" v="665"/>
        <pc:sldMkLst>
          <pc:docMk/>
          <pc:sldMk cId="4224652432" sldId="3523"/>
        </pc:sldMkLst>
      </pc:sldChg>
      <pc:sldChg chg="mod modShow">
        <pc:chgData name="Maria Jose Tomas Sanchez" userId="2a99433e-0237-4038-9646-1b2d681f0740" providerId="ADAL" clId="{1CC1AB61-94A6-4FA5-921F-74C73F7EF0BA}" dt="2024-01-23T17:29:53.676" v="82" actId="729"/>
        <pc:sldMkLst>
          <pc:docMk/>
          <pc:sldMk cId="1651585131" sldId="3531"/>
        </pc:sldMkLst>
      </pc:sldChg>
      <pc:sldChg chg="mod modShow">
        <pc:chgData name="Maria Jose Tomas Sanchez" userId="2a99433e-0237-4038-9646-1b2d681f0740" providerId="ADAL" clId="{1CC1AB61-94A6-4FA5-921F-74C73F7EF0BA}" dt="2024-01-23T17:30:03.603" v="83" actId="729"/>
        <pc:sldMkLst>
          <pc:docMk/>
          <pc:sldMk cId="3930439163" sldId="3532"/>
        </pc:sldMkLst>
      </pc:sldChg>
      <pc:sldChg chg="ord">
        <pc:chgData name="Maria Jose Tomas Sanchez" userId="2a99433e-0237-4038-9646-1b2d681f0740" providerId="ADAL" clId="{1CC1AB61-94A6-4FA5-921F-74C73F7EF0BA}" dt="2024-01-23T17:30:06.113" v="85"/>
        <pc:sldMkLst>
          <pc:docMk/>
          <pc:sldMk cId="1295160635" sldId="3533"/>
        </pc:sldMkLst>
      </pc:sldChg>
      <pc:sldChg chg="add">
        <pc:chgData name="Maria Jose Tomas Sanchez" userId="2a99433e-0237-4038-9646-1b2d681f0740" providerId="ADAL" clId="{1CC1AB61-94A6-4FA5-921F-74C73F7EF0BA}" dt="2024-01-23T18:00:40.981" v="665"/>
        <pc:sldMkLst>
          <pc:docMk/>
          <pc:sldMk cId="1292146340" sldId="3541"/>
        </pc:sldMkLst>
      </pc:sldChg>
      <pc:sldChg chg="del">
        <pc:chgData name="Maria Jose Tomas Sanchez" userId="2a99433e-0237-4038-9646-1b2d681f0740" providerId="ADAL" clId="{1CC1AB61-94A6-4FA5-921F-74C73F7EF0BA}" dt="2024-01-23T18:00:25.257" v="664" actId="2696"/>
        <pc:sldMkLst>
          <pc:docMk/>
          <pc:sldMk cId="4211718499" sldId="3541"/>
        </pc:sldMkLst>
      </pc:sldChg>
      <pc:sldChg chg="add">
        <pc:chgData name="Maria Jose Tomas Sanchez" userId="2a99433e-0237-4038-9646-1b2d681f0740" providerId="ADAL" clId="{1CC1AB61-94A6-4FA5-921F-74C73F7EF0BA}" dt="2024-01-23T18:00:40.981" v="665"/>
        <pc:sldMkLst>
          <pc:docMk/>
          <pc:sldMk cId="1357784056" sldId="3542"/>
        </pc:sldMkLst>
      </pc:sldChg>
      <pc:sldChg chg="del ord">
        <pc:chgData name="Maria Jose Tomas Sanchez" userId="2a99433e-0237-4038-9646-1b2d681f0740" providerId="ADAL" clId="{1CC1AB61-94A6-4FA5-921F-74C73F7EF0BA}" dt="2024-01-23T18:00:25.257" v="664" actId="2696"/>
        <pc:sldMkLst>
          <pc:docMk/>
          <pc:sldMk cId="1594510288" sldId="3542"/>
        </pc:sldMkLst>
      </pc:sldChg>
      <pc:sldChg chg="add">
        <pc:chgData name="Maria Jose Tomas Sanchez" userId="2a99433e-0237-4038-9646-1b2d681f0740" providerId="ADAL" clId="{1CC1AB61-94A6-4FA5-921F-74C73F7EF0BA}" dt="2024-01-23T18:00:40.981" v="665"/>
        <pc:sldMkLst>
          <pc:docMk/>
          <pc:sldMk cId="1885063184" sldId="3543"/>
        </pc:sldMkLst>
      </pc:sldChg>
      <pc:sldChg chg="del">
        <pc:chgData name="Maria Jose Tomas Sanchez" userId="2a99433e-0237-4038-9646-1b2d681f0740" providerId="ADAL" clId="{1CC1AB61-94A6-4FA5-921F-74C73F7EF0BA}" dt="2024-01-23T18:00:25.257" v="664" actId="2696"/>
        <pc:sldMkLst>
          <pc:docMk/>
          <pc:sldMk cId="2026794546" sldId="3543"/>
        </pc:sldMkLst>
      </pc:sldChg>
      <pc:sldChg chg="del">
        <pc:chgData name="Maria Jose Tomas Sanchez" userId="2a99433e-0237-4038-9646-1b2d681f0740" providerId="ADAL" clId="{1CC1AB61-94A6-4FA5-921F-74C73F7EF0BA}" dt="2024-01-23T18:00:25.257" v="664" actId="2696"/>
        <pc:sldMkLst>
          <pc:docMk/>
          <pc:sldMk cId="2589071290" sldId="3544"/>
        </pc:sldMkLst>
      </pc:sldChg>
      <pc:sldChg chg="add">
        <pc:chgData name="Maria Jose Tomas Sanchez" userId="2a99433e-0237-4038-9646-1b2d681f0740" providerId="ADAL" clId="{1CC1AB61-94A6-4FA5-921F-74C73F7EF0BA}" dt="2024-01-23T18:00:40.981" v="665"/>
        <pc:sldMkLst>
          <pc:docMk/>
          <pc:sldMk cId="3216392513" sldId="3544"/>
        </pc:sldMkLst>
      </pc:sldChg>
      <pc:sldChg chg="add">
        <pc:chgData name="Maria Jose Tomas Sanchez" userId="2a99433e-0237-4038-9646-1b2d681f0740" providerId="ADAL" clId="{1CC1AB61-94A6-4FA5-921F-74C73F7EF0BA}" dt="2024-01-23T18:00:40.981" v="665"/>
        <pc:sldMkLst>
          <pc:docMk/>
          <pc:sldMk cId="729395735" sldId="3545"/>
        </pc:sldMkLst>
      </pc:sldChg>
      <pc:sldChg chg="del">
        <pc:chgData name="Maria Jose Tomas Sanchez" userId="2a99433e-0237-4038-9646-1b2d681f0740" providerId="ADAL" clId="{1CC1AB61-94A6-4FA5-921F-74C73F7EF0BA}" dt="2024-01-23T18:00:25.257" v="664" actId="2696"/>
        <pc:sldMkLst>
          <pc:docMk/>
          <pc:sldMk cId="2990719864" sldId="3545"/>
        </pc:sldMkLst>
      </pc:sldChg>
      <pc:sldChg chg="add">
        <pc:chgData name="Maria Jose Tomas Sanchez" userId="2a99433e-0237-4038-9646-1b2d681f0740" providerId="ADAL" clId="{1CC1AB61-94A6-4FA5-921F-74C73F7EF0BA}" dt="2024-01-23T18:00:40.981" v="665"/>
        <pc:sldMkLst>
          <pc:docMk/>
          <pc:sldMk cId="591188248" sldId="3546"/>
        </pc:sldMkLst>
      </pc:sldChg>
      <pc:sldChg chg="del">
        <pc:chgData name="Maria Jose Tomas Sanchez" userId="2a99433e-0237-4038-9646-1b2d681f0740" providerId="ADAL" clId="{1CC1AB61-94A6-4FA5-921F-74C73F7EF0BA}" dt="2024-01-23T18:00:25.257" v="664" actId="2696"/>
        <pc:sldMkLst>
          <pc:docMk/>
          <pc:sldMk cId="3012756034" sldId="3546"/>
        </pc:sldMkLst>
      </pc:sldChg>
      <pc:sldChg chg="del">
        <pc:chgData name="Maria Jose Tomas Sanchez" userId="2a99433e-0237-4038-9646-1b2d681f0740" providerId="ADAL" clId="{1CC1AB61-94A6-4FA5-921F-74C73F7EF0BA}" dt="2024-01-23T18:00:25.257" v="664" actId="2696"/>
        <pc:sldMkLst>
          <pc:docMk/>
          <pc:sldMk cId="3183069388" sldId="3548"/>
        </pc:sldMkLst>
      </pc:sldChg>
      <pc:sldChg chg="delSp add mod">
        <pc:chgData name="Maria Jose Tomas Sanchez" userId="2a99433e-0237-4038-9646-1b2d681f0740" providerId="ADAL" clId="{1CC1AB61-94A6-4FA5-921F-74C73F7EF0BA}" dt="2024-01-23T18:05:37.482" v="679" actId="478"/>
        <pc:sldMkLst>
          <pc:docMk/>
          <pc:sldMk cId="4014231590" sldId="3548"/>
        </pc:sldMkLst>
        <pc:spChg chg="del">
          <ac:chgData name="Maria Jose Tomas Sanchez" userId="2a99433e-0237-4038-9646-1b2d681f0740" providerId="ADAL" clId="{1CC1AB61-94A6-4FA5-921F-74C73F7EF0BA}" dt="2024-01-23T18:05:37.482" v="679" actId="478"/>
          <ac:spMkLst>
            <pc:docMk/>
            <pc:sldMk cId="4014231590" sldId="3548"/>
            <ac:spMk id="10" creationId="{64C1DAD0-E72D-35DB-CBC8-86A39EB6BF99}"/>
          </ac:spMkLst>
        </pc:spChg>
      </pc:sldChg>
      <pc:sldChg chg="modSp add mod">
        <pc:chgData name="Maria Jose Tomas Sanchez" userId="2a99433e-0237-4038-9646-1b2d681f0740" providerId="ADAL" clId="{1CC1AB61-94A6-4FA5-921F-74C73F7EF0BA}" dt="2024-01-23T18:09:28.529" v="724" actId="207"/>
        <pc:sldMkLst>
          <pc:docMk/>
          <pc:sldMk cId="192829107" sldId="3549"/>
        </pc:sldMkLst>
        <pc:spChg chg="mod">
          <ac:chgData name="Maria Jose Tomas Sanchez" userId="2a99433e-0237-4038-9646-1b2d681f0740" providerId="ADAL" clId="{1CC1AB61-94A6-4FA5-921F-74C73F7EF0BA}" dt="2024-01-23T18:09:28.529" v="724" actId="207"/>
          <ac:spMkLst>
            <pc:docMk/>
            <pc:sldMk cId="192829107" sldId="3549"/>
            <ac:spMk id="12" creationId="{3429DC48-93EA-08ED-DBDF-B4504829DB05}"/>
          </ac:spMkLst>
        </pc:spChg>
        <pc:spChg chg="mod">
          <ac:chgData name="Maria Jose Tomas Sanchez" userId="2a99433e-0237-4038-9646-1b2d681f0740" providerId="ADAL" clId="{1CC1AB61-94A6-4FA5-921F-74C73F7EF0BA}" dt="2024-01-23T18:07:21.574" v="681" actId="113"/>
          <ac:spMkLst>
            <pc:docMk/>
            <pc:sldMk cId="192829107" sldId="3549"/>
            <ac:spMk id="13" creationId="{7FA52D09-7A96-4E6B-BBA3-A34A0B54E0BD}"/>
          </ac:spMkLst>
        </pc:spChg>
        <pc:picChg chg="mod">
          <ac:chgData name="Maria Jose Tomas Sanchez" userId="2a99433e-0237-4038-9646-1b2d681f0740" providerId="ADAL" clId="{1CC1AB61-94A6-4FA5-921F-74C73F7EF0BA}" dt="2024-01-23T18:07:33.672" v="684" actId="1076"/>
          <ac:picMkLst>
            <pc:docMk/>
            <pc:sldMk cId="192829107" sldId="3549"/>
            <ac:picMk id="7" creationId="{07572299-40D6-1061-5B0A-FA21B7760794}"/>
          </ac:picMkLst>
        </pc:picChg>
      </pc:sldChg>
      <pc:sldChg chg="addSp delSp modSp add del mod">
        <pc:chgData name="Maria Jose Tomas Sanchez" userId="2a99433e-0237-4038-9646-1b2d681f0740" providerId="ADAL" clId="{1CC1AB61-94A6-4FA5-921F-74C73F7EF0BA}" dt="2024-01-23T18:00:25.257" v="664" actId="2696"/>
        <pc:sldMkLst>
          <pc:docMk/>
          <pc:sldMk cId="2862634836" sldId="3549"/>
        </pc:sldMkLst>
        <pc:spChg chg="del mod">
          <ac:chgData name="Maria Jose Tomas Sanchez" userId="2a99433e-0237-4038-9646-1b2d681f0740" providerId="ADAL" clId="{1CC1AB61-94A6-4FA5-921F-74C73F7EF0BA}" dt="2024-01-23T17:46:34.855" v="438" actId="478"/>
          <ac:spMkLst>
            <pc:docMk/>
            <pc:sldMk cId="2862634836" sldId="3549"/>
            <ac:spMk id="4" creationId="{9E9F9593-A314-6373-C9E7-8D007E5EC420}"/>
          </ac:spMkLst>
        </pc:spChg>
        <pc:spChg chg="add mod">
          <ac:chgData name="Maria Jose Tomas Sanchez" userId="2a99433e-0237-4038-9646-1b2d681f0740" providerId="ADAL" clId="{1CC1AB61-94A6-4FA5-921F-74C73F7EF0BA}" dt="2024-01-23T17:49:35.920" v="624" actId="1076"/>
          <ac:spMkLst>
            <pc:docMk/>
            <pc:sldMk cId="2862634836" sldId="3549"/>
            <ac:spMk id="9" creationId="{4A50048C-2D8B-0F68-8B1B-BE5F28D4C7EE}"/>
          </ac:spMkLst>
        </pc:spChg>
        <pc:spChg chg="add del mod">
          <ac:chgData name="Maria Jose Tomas Sanchez" userId="2a99433e-0237-4038-9646-1b2d681f0740" providerId="ADAL" clId="{1CC1AB61-94A6-4FA5-921F-74C73F7EF0BA}" dt="2024-01-23T17:42:41.564" v="420"/>
          <ac:spMkLst>
            <pc:docMk/>
            <pc:sldMk cId="2862634836" sldId="3549"/>
            <ac:spMk id="10" creationId="{3144B3C3-9579-A33F-CDDB-F8D50F638333}"/>
          </ac:spMkLst>
        </pc:spChg>
        <pc:spChg chg="add mod">
          <ac:chgData name="Maria Jose Tomas Sanchez" userId="2a99433e-0237-4038-9646-1b2d681f0740" providerId="ADAL" clId="{1CC1AB61-94A6-4FA5-921F-74C73F7EF0BA}" dt="2024-01-23T17:51:38.384" v="654" actId="1076"/>
          <ac:spMkLst>
            <pc:docMk/>
            <pc:sldMk cId="2862634836" sldId="3549"/>
            <ac:spMk id="12" creationId="{3429DC48-93EA-08ED-DBDF-B4504829DB05}"/>
          </ac:spMkLst>
        </pc:spChg>
        <pc:spChg chg="add mod">
          <ac:chgData name="Maria Jose Tomas Sanchez" userId="2a99433e-0237-4038-9646-1b2d681f0740" providerId="ADAL" clId="{1CC1AB61-94A6-4FA5-921F-74C73F7EF0BA}" dt="2024-01-23T17:51:35.348" v="653" actId="1076"/>
          <ac:spMkLst>
            <pc:docMk/>
            <pc:sldMk cId="2862634836" sldId="3549"/>
            <ac:spMk id="13" creationId="{7FA52D09-7A96-4E6B-BBA3-A34A0B54E0BD}"/>
          </ac:spMkLst>
        </pc:spChg>
        <pc:picChg chg="del">
          <ac:chgData name="Maria Jose Tomas Sanchez" userId="2a99433e-0237-4038-9646-1b2d681f0740" providerId="ADAL" clId="{1CC1AB61-94A6-4FA5-921F-74C73F7EF0BA}" dt="2024-01-23T17:33:58.210" v="117" actId="478"/>
          <ac:picMkLst>
            <pc:docMk/>
            <pc:sldMk cId="2862634836" sldId="3549"/>
            <ac:picMk id="2" creationId="{437FF8B9-69B4-6CCE-1A55-C45879E8064B}"/>
          </ac:picMkLst>
        </pc:picChg>
        <pc:picChg chg="add mod ord">
          <ac:chgData name="Maria Jose Tomas Sanchez" userId="2a99433e-0237-4038-9646-1b2d681f0740" providerId="ADAL" clId="{1CC1AB61-94A6-4FA5-921F-74C73F7EF0BA}" dt="2024-01-23T17:51:32.039" v="652" actId="1076"/>
          <ac:picMkLst>
            <pc:docMk/>
            <pc:sldMk cId="2862634836" sldId="3549"/>
            <ac:picMk id="7" creationId="{07572299-40D6-1061-5B0A-FA21B7760794}"/>
          </ac:picMkLst>
        </pc:picChg>
      </pc:sldChg>
      <pc:sldChg chg="modSp add mod">
        <pc:chgData name="Maria Jose Tomas Sanchez" userId="2a99433e-0237-4038-9646-1b2d681f0740" providerId="ADAL" clId="{1CC1AB61-94A6-4FA5-921F-74C73F7EF0BA}" dt="2024-01-23T18:01:29.487" v="669" actId="20577"/>
        <pc:sldMkLst>
          <pc:docMk/>
          <pc:sldMk cId="1016559799" sldId="3550"/>
        </pc:sldMkLst>
        <pc:spChg chg="mod">
          <ac:chgData name="Maria Jose Tomas Sanchez" userId="2a99433e-0237-4038-9646-1b2d681f0740" providerId="ADAL" clId="{1CC1AB61-94A6-4FA5-921F-74C73F7EF0BA}" dt="2024-01-23T18:01:29.487" v="669" actId="20577"/>
          <ac:spMkLst>
            <pc:docMk/>
            <pc:sldMk cId="1016559799" sldId="3550"/>
            <ac:spMk id="4" creationId="{993F2106-122B-B15B-34FD-58E1D69459C8}"/>
          </ac:spMkLst>
        </pc:spChg>
        <pc:spChg chg="mod">
          <ac:chgData name="Maria Jose Tomas Sanchez" userId="2a99433e-0237-4038-9646-1b2d681f0740" providerId="ADAL" clId="{1CC1AB61-94A6-4FA5-921F-74C73F7EF0BA}" dt="2024-01-23T17:53:17.383" v="658" actId="14100"/>
          <ac:spMkLst>
            <pc:docMk/>
            <pc:sldMk cId="1016559799" sldId="3550"/>
            <ac:spMk id="6" creationId="{7133C6BA-9115-154F-D5CE-63752EC71D2D}"/>
          </ac:spMkLst>
        </pc:spChg>
      </pc:sldChg>
      <pc:sldChg chg="delSp modSp add del mod">
        <pc:chgData name="Maria Jose Tomas Sanchez" userId="2a99433e-0237-4038-9646-1b2d681f0740" providerId="ADAL" clId="{1CC1AB61-94A6-4FA5-921F-74C73F7EF0BA}" dt="2024-01-23T17:52:30.079" v="655" actId="47"/>
        <pc:sldMkLst>
          <pc:docMk/>
          <pc:sldMk cId="1813095614" sldId="3550"/>
        </pc:sldMkLst>
        <pc:spChg chg="del">
          <ac:chgData name="Maria Jose Tomas Sanchez" userId="2a99433e-0237-4038-9646-1b2d681f0740" providerId="ADAL" clId="{1CC1AB61-94A6-4FA5-921F-74C73F7EF0BA}" dt="2024-01-23T17:42:50.450" v="422" actId="478"/>
          <ac:spMkLst>
            <pc:docMk/>
            <pc:sldMk cId="1813095614" sldId="3550"/>
            <ac:spMk id="9" creationId="{4A50048C-2D8B-0F68-8B1B-BE5F28D4C7EE}"/>
          </ac:spMkLst>
        </pc:spChg>
        <pc:picChg chg="mod">
          <ac:chgData name="Maria Jose Tomas Sanchez" userId="2a99433e-0237-4038-9646-1b2d681f0740" providerId="ADAL" clId="{1CC1AB61-94A6-4FA5-921F-74C73F7EF0BA}" dt="2024-01-23T17:42:58.226" v="424" actId="1076"/>
          <ac:picMkLst>
            <pc:docMk/>
            <pc:sldMk cId="1813095614" sldId="3550"/>
            <ac:picMk id="7" creationId="{07572299-40D6-1061-5B0A-FA21B7760794}"/>
          </ac:picMkLst>
        </pc:picChg>
      </pc:sldChg>
      <pc:sldChg chg="modSp add mod">
        <pc:chgData name="Maria Jose Tomas Sanchez" userId="2a99433e-0237-4038-9646-1b2d681f0740" providerId="ADAL" clId="{1CC1AB61-94A6-4FA5-921F-74C73F7EF0BA}" dt="2024-01-23T18:01:23.816" v="667" actId="20577"/>
        <pc:sldMkLst>
          <pc:docMk/>
          <pc:sldMk cId="2334466721" sldId="3551"/>
        </pc:sldMkLst>
        <pc:spChg chg="mod">
          <ac:chgData name="Maria Jose Tomas Sanchez" userId="2a99433e-0237-4038-9646-1b2d681f0740" providerId="ADAL" clId="{1CC1AB61-94A6-4FA5-921F-74C73F7EF0BA}" dt="2024-01-23T18:01:23.816" v="667" actId="20577"/>
          <ac:spMkLst>
            <pc:docMk/>
            <pc:sldMk cId="2334466721" sldId="3551"/>
            <ac:spMk id="4" creationId="{993F2106-122B-B15B-34FD-58E1D69459C8}"/>
          </ac:spMkLst>
        </pc:spChg>
        <pc:spChg chg="mod">
          <ac:chgData name="Maria Jose Tomas Sanchez" userId="2a99433e-0237-4038-9646-1b2d681f0740" providerId="ADAL" clId="{1CC1AB61-94A6-4FA5-921F-74C73F7EF0BA}" dt="2024-01-23T17:53:28.807" v="660" actId="1076"/>
          <ac:spMkLst>
            <pc:docMk/>
            <pc:sldMk cId="2334466721" sldId="3551"/>
            <ac:spMk id="6" creationId="{7133C6BA-9115-154F-D5CE-63752EC71D2D}"/>
          </ac:spMkLst>
        </pc:spChg>
      </pc:sldChg>
      <pc:sldChg chg="modSp add mod">
        <pc:chgData name="Maria Jose Tomas Sanchez" userId="2a99433e-0237-4038-9646-1b2d681f0740" providerId="ADAL" clId="{1CC1AB61-94A6-4FA5-921F-74C73F7EF0BA}" dt="2024-01-23T17:53:42.419" v="662" actId="1076"/>
        <pc:sldMkLst>
          <pc:docMk/>
          <pc:sldMk cId="777793232" sldId="3552"/>
        </pc:sldMkLst>
        <pc:spChg chg="mod">
          <ac:chgData name="Maria Jose Tomas Sanchez" userId="2a99433e-0237-4038-9646-1b2d681f0740" providerId="ADAL" clId="{1CC1AB61-94A6-4FA5-921F-74C73F7EF0BA}" dt="2024-01-23T17:53:42.419" v="662" actId="1076"/>
          <ac:spMkLst>
            <pc:docMk/>
            <pc:sldMk cId="777793232" sldId="3552"/>
            <ac:spMk id="6" creationId="{7133C6BA-9115-154F-D5CE-63752EC71D2D}"/>
          </ac:spMkLst>
        </pc:spChg>
      </pc:sldChg>
      <pc:sldChg chg="add">
        <pc:chgData name="Maria Jose Tomas Sanchez" userId="2a99433e-0237-4038-9646-1b2d681f0740" providerId="ADAL" clId="{1CC1AB61-94A6-4FA5-921F-74C73F7EF0BA}" dt="2024-01-23T18:00:40.981" v="665"/>
        <pc:sldMkLst>
          <pc:docMk/>
          <pc:sldMk cId="2401166581" sldId="3553"/>
        </pc:sldMkLst>
      </pc:sldChg>
      <pc:sldChg chg="add del">
        <pc:chgData name="Maria Jose Tomas Sanchez" userId="2a99433e-0237-4038-9646-1b2d681f0740" providerId="ADAL" clId="{1CC1AB61-94A6-4FA5-921F-74C73F7EF0BA}" dt="2024-01-23T18:00:25.257" v="664" actId="2696"/>
        <pc:sldMkLst>
          <pc:docMk/>
          <pc:sldMk cId="3687653634" sldId="3553"/>
        </pc:sldMkLst>
      </pc:sldChg>
      <pc:sldChg chg="add del">
        <pc:chgData name="Maria Jose Tomas Sanchez" userId="2a99433e-0237-4038-9646-1b2d681f0740" providerId="ADAL" clId="{1CC1AB61-94A6-4FA5-921F-74C73F7EF0BA}" dt="2024-01-23T18:04:35.982" v="672"/>
        <pc:sldMkLst>
          <pc:docMk/>
          <pc:sldMk cId="2595644388" sldId="3554"/>
        </pc:sldMkLst>
      </pc:sldChg>
      <pc:sldChg chg="add del">
        <pc:chgData name="Maria Jose Tomas Sanchez" userId="2a99433e-0237-4038-9646-1b2d681f0740" providerId="ADAL" clId="{1CC1AB61-94A6-4FA5-921F-74C73F7EF0BA}" dt="2024-01-23T18:04:48.340" v="674"/>
        <pc:sldMkLst>
          <pc:docMk/>
          <pc:sldMk cId="3847513152" sldId="3554"/>
        </pc:sldMkLst>
      </pc:sldChg>
      <pc:sldChg chg="add del">
        <pc:chgData name="Maria Jose Tomas Sanchez" userId="2a99433e-0237-4038-9646-1b2d681f0740" providerId="ADAL" clId="{1CC1AB61-94A6-4FA5-921F-74C73F7EF0BA}" dt="2024-01-23T18:04:35.982" v="672"/>
        <pc:sldMkLst>
          <pc:docMk/>
          <pc:sldMk cId="736858412" sldId="3555"/>
        </pc:sldMkLst>
      </pc:sldChg>
      <pc:sldChg chg="add del">
        <pc:chgData name="Maria Jose Tomas Sanchez" userId="2a99433e-0237-4038-9646-1b2d681f0740" providerId="ADAL" clId="{1CC1AB61-94A6-4FA5-921F-74C73F7EF0BA}" dt="2024-01-23T18:04:48.340" v="674"/>
        <pc:sldMkLst>
          <pc:docMk/>
          <pc:sldMk cId="3152166868" sldId="3555"/>
        </pc:sldMkLst>
      </pc:sldChg>
      <pc:sldChg chg="add del">
        <pc:chgData name="Maria Jose Tomas Sanchez" userId="2a99433e-0237-4038-9646-1b2d681f0740" providerId="ADAL" clId="{1CC1AB61-94A6-4FA5-921F-74C73F7EF0BA}" dt="2024-01-23T18:04:35.982" v="672"/>
        <pc:sldMkLst>
          <pc:docMk/>
          <pc:sldMk cId="1255757378" sldId="3556"/>
        </pc:sldMkLst>
      </pc:sldChg>
      <pc:sldChg chg="add del">
        <pc:chgData name="Maria Jose Tomas Sanchez" userId="2a99433e-0237-4038-9646-1b2d681f0740" providerId="ADAL" clId="{1CC1AB61-94A6-4FA5-921F-74C73F7EF0BA}" dt="2024-01-23T18:04:48.340" v="674"/>
        <pc:sldMkLst>
          <pc:docMk/>
          <pc:sldMk cId="3755671402" sldId="3556"/>
        </pc:sldMkLst>
      </pc:sldChg>
      <pc:sldChg chg="add del">
        <pc:chgData name="Maria Jose Tomas Sanchez" userId="2a99433e-0237-4038-9646-1b2d681f0740" providerId="ADAL" clId="{1CC1AB61-94A6-4FA5-921F-74C73F7EF0BA}" dt="2024-01-23T18:04:35.982" v="672"/>
        <pc:sldMkLst>
          <pc:docMk/>
          <pc:sldMk cId="1324687046" sldId="3557"/>
        </pc:sldMkLst>
      </pc:sldChg>
      <pc:sldChg chg="add del">
        <pc:chgData name="Maria Jose Tomas Sanchez" userId="2a99433e-0237-4038-9646-1b2d681f0740" providerId="ADAL" clId="{1CC1AB61-94A6-4FA5-921F-74C73F7EF0BA}" dt="2024-01-23T18:04:48.340" v="674"/>
        <pc:sldMkLst>
          <pc:docMk/>
          <pc:sldMk cId="2189114236" sldId="3557"/>
        </pc:sldMkLst>
      </pc:sldChg>
      <pc:sldChg chg="add del">
        <pc:chgData name="Maria Jose Tomas Sanchez" userId="2a99433e-0237-4038-9646-1b2d681f0740" providerId="ADAL" clId="{1CC1AB61-94A6-4FA5-921F-74C73F7EF0BA}" dt="2024-01-23T18:04:35.982" v="672"/>
        <pc:sldMkLst>
          <pc:docMk/>
          <pc:sldMk cId="1615167252" sldId="3558"/>
        </pc:sldMkLst>
      </pc:sldChg>
      <pc:sldChg chg="add del">
        <pc:chgData name="Maria Jose Tomas Sanchez" userId="2a99433e-0237-4038-9646-1b2d681f0740" providerId="ADAL" clId="{1CC1AB61-94A6-4FA5-921F-74C73F7EF0BA}" dt="2024-01-23T18:04:48.340" v="674"/>
        <pc:sldMkLst>
          <pc:docMk/>
          <pc:sldMk cId="2197246796" sldId="3558"/>
        </pc:sldMkLst>
      </pc:sldChg>
      <pc:sldChg chg="add del">
        <pc:chgData name="Maria Jose Tomas Sanchez" userId="2a99433e-0237-4038-9646-1b2d681f0740" providerId="ADAL" clId="{1CC1AB61-94A6-4FA5-921F-74C73F7EF0BA}" dt="2024-01-23T18:04:35.982" v="672"/>
        <pc:sldMkLst>
          <pc:docMk/>
          <pc:sldMk cId="34072171" sldId="3559"/>
        </pc:sldMkLst>
      </pc:sldChg>
      <pc:sldChg chg="add del">
        <pc:chgData name="Maria Jose Tomas Sanchez" userId="2a99433e-0237-4038-9646-1b2d681f0740" providerId="ADAL" clId="{1CC1AB61-94A6-4FA5-921F-74C73F7EF0BA}" dt="2024-01-23T18:04:48.340" v="674"/>
        <pc:sldMkLst>
          <pc:docMk/>
          <pc:sldMk cId="3580947485" sldId="3559"/>
        </pc:sldMkLst>
      </pc:sldChg>
      <pc:sldChg chg="add del">
        <pc:chgData name="Maria Jose Tomas Sanchez" userId="2a99433e-0237-4038-9646-1b2d681f0740" providerId="ADAL" clId="{1CC1AB61-94A6-4FA5-921F-74C73F7EF0BA}" dt="2024-01-23T18:04:48.340" v="674"/>
        <pc:sldMkLst>
          <pc:docMk/>
          <pc:sldMk cId="2980740798" sldId="3560"/>
        </pc:sldMkLst>
      </pc:sldChg>
      <pc:sldChg chg="add del">
        <pc:chgData name="Maria Jose Tomas Sanchez" userId="2a99433e-0237-4038-9646-1b2d681f0740" providerId="ADAL" clId="{1CC1AB61-94A6-4FA5-921F-74C73F7EF0BA}" dt="2024-01-23T18:04:35.982" v="672"/>
        <pc:sldMkLst>
          <pc:docMk/>
          <pc:sldMk cId="3634907313" sldId="3560"/>
        </pc:sldMkLst>
      </pc:sldChg>
      <pc:sldChg chg="add del">
        <pc:chgData name="Maria Jose Tomas Sanchez" userId="2a99433e-0237-4038-9646-1b2d681f0740" providerId="ADAL" clId="{1CC1AB61-94A6-4FA5-921F-74C73F7EF0BA}" dt="2024-01-23T18:04:48.340" v="674"/>
        <pc:sldMkLst>
          <pc:docMk/>
          <pc:sldMk cId="2559027532" sldId="3561"/>
        </pc:sldMkLst>
      </pc:sldChg>
      <pc:sldChg chg="add del">
        <pc:chgData name="Maria Jose Tomas Sanchez" userId="2a99433e-0237-4038-9646-1b2d681f0740" providerId="ADAL" clId="{1CC1AB61-94A6-4FA5-921F-74C73F7EF0BA}" dt="2024-01-23T18:04:35.982" v="672"/>
        <pc:sldMkLst>
          <pc:docMk/>
          <pc:sldMk cId="4281612223" sldId="3561"/>
        </pc:sldMkLst>
      </pc:sldChg>
      <pc:sldChg chg="add del">
        <pc:chgData name="Maria Jose Tomas Sanchez" userId="2a99433e-0237-4038-9646-1b2d681f0740" providerId="ADAL" clId="{1CC1AB61-94A6-4FA5-921F-74C73F7EF0BA}" dt="2024-01-23T18:04:48.340" v="674"/>
        <pc:sldMkLst>
          <pc:docMk/>
          <pc:sldMk cId="442939095" sldId="3562"/>
        </pc:sldMkLst>
      </pc:sldChg>
      <pc:sldChg chg="add del">
        <pc:chgData name="Maria Jose Tomas Sanchez" userId="2a99433e-0237-4038-9646-1b2d681f0740" providerId="ADAL" clId="{1CC1AB61-94A6-4FA5-921F-74C73F7EF0BA}" dt="2024-01-23T18:04:35.982" v="672"/>
        <pc:sldMkLst>
          <pc:docMk/>
          <pc:sldMk cId="608837294" sldId="3562"/>
        </pc:sldMkLst>
      </pc:sldChg>
      <pc:sldChg chg="add del">
        <pc:chgData name="Maria Jose Tomas Sanchez" userId="2a99433e-0237-4038-9646-1b2d681f0740" providerId="ADAL" clId="{1CC1AB61-94A6-4FA5-921F-74C73F7EF0BA}" dt="2024-01-23T18:04:48.340" v="674"/>
        <pc:sldMkLst>
          <pc:docMk/>
          <pc:sldMk cId="887545317" sldId="3563"/>
        </pc:sldMkLst>
      </pc:sldChg>
      <pc:sldChg chg="add del">
        <pc:chgData name="Maria Jose Tomas Sanchez" userId="2a99433e-0237-4038-9646-1b2d681f0740" providerId="ADAL" clId="{1CC1AB61-94A6-4FA5-921F-74C73F7EF0BA}" dt="2024-01-23T18:04:35.982" v="672"/>
        <pc:sldMkLst>
          <pc:docMk/>
          <pc:sldMk cId="1594007628" sldId="3563"/>
        </pc:sldMkLst>
      </pc:sldChg>
      <pc:sldChg chg="add del">
        <pc:chgData name="Maria Jose Tomas Sanchez" userId="2a99433e-0237-4038-9646-1b2d681f0740" providerId="ADAL" clId="{1CC1AB61-94A6-4FA5-921F-74C73F7EF0BA}" dt="2024-01-23T18:04:48.340" v="674"/>
        <pc:sldMkLst>
          <pc:docMk/>
          <pc:sldMk cId="726059354" sldId="3564"/>
        </pc:sldMkLst>
      </pc:sldChg>
      <pc:sldChg chg="add del">
        <pc:chgData name="Maria Jose Tomas Sanchez" userId="2a99433e-0237-4038-9646-1b2d681f0740" providerId="ADAL" clId="{1CC1AB61-94A6-4FA5-921F-74C73F7EF0BA}" dt="2024-01-23T18:04:35.982" v="672"/>
        <pc:sldMkLst>
          <pc:docMk/>
          <pc:sldMk cId="3989579073" sldId="3564"/>
        </pc:sldMkLst>
      </pc:sldChg>
      <pc:sldChg chg="add del">
        <pc:chgData name="Maria Jose Tomas Sanchez" userId="2a99433e-0237-4038-9646-1b2d681f0740" providerId="ADAL" clId="{1CC1AB61-94A6-4FA5-921F-74C73F7EF0BA}" dt="2024-01-23T18:04:35.982" v="672"/>
        <pc:sldMkLst>
          <pc:docMk/>
          <pc:sldMk cId="2769758987" sldId="3565"/>
        </pc:sldMkLst>
      </pc:sldChg>
      <pc:sldChg chg="add del">
        <pc:chgData name="Maria Jose Tomas Sanchez" userId="2a99433e-0237-4038-9646-1b2d681f0740" providerId="ADAL" clId="{1CC1AB61-94A6-4FA5-921F-74C73F7EF0BA}" dt="2024-01-23T18:04:48.340" v="674"/>
        <pc:sldMkLst>
          <pc:docMk/>
          <pc:sldMk cId="3986537542" sldId="3565"/>
        </pc:sldMkLst>
      </pc:sldChg>
      <pc:sldChg chg="add del">
        <pc:chgData name="Maria Jose Tomas Sanchez" userId="2a99433e-0237-4038-9646-1b2d681f0740" providerId="ADAL" clId="{1CC1AB61-94A6-4FA5-921F-74C73F7EF0BA}" dt="2024-01-23T18:04:48.340" v="674"/>
        <pc:sldMkLst>
          <pc:docMk/>
          <pc:sldMk cId="775054917" sldId="3566"/>
        </pc:sldMkLst>
      </pc:sldChg>
      <pc:sldChg chg="add del">
        <pc:chgData name="Maria Jose Tomas Sanchez" userId="2a99433e-0237-4038-9646-1b2d681f0740" providerId="ADAL" clId="{1CC1AB61-94A6-4FA5-921F-74C73F7EF0BA}" dt="2024-01-23T18:04:35.982" v="672"/>
        <pc:sldMkLst>
          <pc:docMk/>
          <pc:sldMk cId="2616945939" sldId="3566"/>
        </pc:sldMkLst>
      </pc:sldChg>
      <pc:sldChg chg="add del">
        <pc:chgData name="Maria Jose Tomas Sanchez" userId="2a99433e-0237-4038-9646-1b2d681f0740" providerId="ADAL" clId="{1CC1AB61-94A6-4FA5-921F-74C73F7EF0BA}" dt="2024-01-23T18:04:35.982" v="672"/>
        <pc:sldMkLst>
          <pc:docMk/>
          <pc:sldMk cId="1834840089" sldId="3567"/>
        </pc:sldMkLst>
      </pc:sldChg>
      <pc:sldChg chg="add del">
        <pc:chgData name="Maria Jose Tomas Sanchez" userId="2a99433e-0237-4038-9646-1b2d681f0740" providerId="ADAL" clId="{1CC1AB61-94A6-4FA5-921F-74C73F7EF0BA}" dt="2024-01-23T18:04:48.340" v="674"/>
        <pc:sldMkLst>
          <pc:docMk/>
          <pc:sldMk cId="3434979384" sldId="3567"/>
        </pc:sldMkLst>
      </pc:sldChg>
      <pc:sldMasterChg chg="del delSldLayout">
        <pc:chgData name="Maria Jose Tomas Sanchez" userId="2a99433e-0237-4038-9646-1b2d681f0740" providerId="ADAL" clId="{1CC1AB61-94A6-4FA5-921F-74C73F7EF0BA}" dt="2024-01-23T17:06:52.316" v="1" actId="47"/>
        <pc:sldMasterMkLst>
          <pc:docMk/>
          <pc:sldMasterMk cId="4142821829" sldId="2147483683"/>
        </pc:sldMasterMkLst>
        <pc:sldLayoutChg chg="del">
          <pc:chgData name="Maria Jose Tomas Sanchez" userId="2a99433e-0237-4038-9646-1b2d681f0740" providerId="ADAL" clId="{1CC1AB61-94A6-4FA5-921F-74C73F7EF0BA}" dt="2024-01-23T17:06:52.316" v="1" actId="47"/>
          <pc:sldLayoutMkLst>
            <pc:docMk/>
            <pc:sldMasterMk cId="4142821829" sldId="2147483683"/>
            <pc:sldLayoutMk cId="1485370636" sldId="2147483684"/>
          </pc:sldLayoutMkLst>
        </pc:sldLayoutChg>
        <pc:sldLayoutChg chg="del">
          <pc:chgData name="Maria Jose Tomas Sanchez" userId="2a99433e-0237-4038-9646-1b2d681f0740" providerId="ADAL" clId="{1CC1AB61-94A6-4FA5-921F-74C73F7EF0BA}" dt="2024-01-23T17:06:52.316" v="1" actId="47"/>
          <pc:sldLayoutMkLst>
            <pc:docMk/>
            <pc:sldMasterMk cId="4142821829" sldId="2147483683"/>
            <pc:sldLayoutMk cId="2469761274" sldId="2147483685"/>
          </pc:sldLayoutMkLst>
        </pc:sldLayoutChg>
        <pc:sldLayoutChg chg="del">
          <pc:chgData name="Maria Jose Tomas Sanchez" userId="2a99433e-0237-4038-9646-1b2d681f0740" providerId="ADAL" clId="{1CC1AB61-94A6-4FA5-921F-74C73F7EF0BA}" dt="2024-01-23T17:06:52.316" v="1" actId="47"/>
          <pc:sldLayoutMkLst>
            <pc:docMk/>
            <pc:sldMasterMk cId="4142821829" sldId="2147483683"/>
            <pc:sldLayoutMk cId="2442626059" sldId="2147483686"/>
          </pc:sldLayoutMkLst>
        </pc:sldLayoutChg>
        <pc:sldLayoutChg chg="del">
          <pc:chgData name="Maria Jose Tomas Sanchez" userId="2a99433e-0237-4038-9646-1b2d681f0740" providerId="ADAL" clId="{1CC1AB61-94A6-4FA5-921F-74C73F7EF0BA}" dt="2024-01-23T17:06:52.316" v="1" actId="47"/>
          <pc:sldLayoutMkLst>
            <pc:docMk/>
            <pc:sldMasterMk cId="4142821829" sldId="2147483683"/>
            <pc:sldLayoutMk cId="3138371815" sldId="2147483687"/>
          </pc:sldLayoutMkLst>
        </pc:sldLayoutChg>
        <pc:sldLayoutChg chg="del">
          <pc:chgData name="Maria Jose Tomas Sanchez" userId="2a99433e-0237-4038-9646-1b2d681f0740" providerId="ADAL" clId="{1CC1AB61-94A6-4FA5-921F-74C73F7EF0BA}" dt="2024-01-23T17:06:52.316" v="1" actId="47"/>
          <pc:sldLayoutMkLst>
            <pc:docMk/>
            <pc:sldMasterMk cId="4142821829" sldId="2147483683"/>
            <pc:sldLayoutMk cId="2845194129" sldId="2147483688"/>
          </pc:sldLayoutMkLst>
        </pc:sldLayoutChg>
        <pc:sldLayoutChg chg="del">
          <pc:chgData name="Maria Jose Tomas Sanchez" userId="2a99433e-0237-4038-9646-1b2d681f0740" providerId="ADAL" clId="{1CC1AB61-94A6-4FA5-921F-74C73F7EF0BA}" dt="2024-01-23T17:06:52.316" v="1" actId="47"/>
          <pc:sldLayoutMkLst>
            <pc:docMk/>
            <pc:sldMasterMk cId="4142821829" sldId="2147483683"/>
            <pc:sldLayoutMk cId="1956427272" sldId="2147483689"/>
          </pc:sldLayoutMkLst>
        </pc:sldLayoutChg>
        <pc:sldLayoutChg chg="del">
          <pc:chgData name="Maria Jose Tomas Sanchez" userId="2a99433e-0237-4038-9646-1b2d681f0740" providerId="ADAL" clId="{1CC1AB61-94A6-4FA5-921F-74C73F7EF0BA}" dt="2024-01-23T17:06:52.316" v="1" actId="47"/>
          <pc:sldLayoutMkLst>
            <pc:docMk/>
            <pc:sldMasterMk cId="4142821829" sldId="2147483683"/>
            <pc:sldLayoutMk cId="4267683962" sldId="2147483690"/>
          </pc:sldLayoutMkLst>
        </pc:sldLayoutChg>
        <pc:sldLayoutChg chg="del">
          <pc:chgData name="Maria Jose Tomas Sanchez" userId="2a99433e-0237-4038-9646-1b2d681f0740" providerId="ADAL" clId="{1CC1AB61-94A6-4FA5-921F-74C73F7EF0BA}" dt="2024-01-23T17:06:52.316" v="1" actId="47"/>
          <pc:sldLayoutMkLst>
            <pc:docMk/>
            <pc:sldMasterMk cId="4142821829" sldId="2147483683"/>
            <pc:sldLayoutMk cId="1693271124" sldId="214748369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79EC0-1652-453A-9F69-DEC9140785D1}" type="datetimeFigureOut">
              <a:rPr lang="es-ES_tradnl" smtClean="0"/>
              <a:t>23/01/2024</a:t>
            </a:fld>
            <a:endParaRPr lang="es-ES_tradn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8018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927" y="4691023"/>
            <a:ext cx="5439410" cy="444412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380332"/>
            <a:ext cx="2946347" cy="4937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1342" y="9380332"/>
            <a:ext cx="2946347" cy="4937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A84B3-B7DB-4158-B1BF-901C8762B31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8073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A84B3-B7DB-4158-B1BF-901C8762B314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1107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Gastos personal</a:t>
            </a:r>
          </a:p>
          <a:p>
            <a:r>
              <a:rPr lang="es-ES" dirty="0"/>
              <a:t>Material fungible</a:t>
            </a:r>
          </a:p>
          <a:p>
            <a:r>
              <a:rPr lang="es-ES" dirty="0"/>
              <a:t>Amortización activos</a:t>
            </a:r>
          </a:p>
          <a:p>
            <a:r>
              <a:rPr lang="es-ES" dirty="0"/>
              <a:t>Material fungible</a:t>
            </a:r>
          </a:p>
          <a:p>
            <a:r>
              <a:rPr lang="es-ES" dirty="0"/>
              <a:t>Colaboraciones externas I+D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Gastos generales</a:t>
            </a:r>
          </a:p>
          <a:p>
            <a:r>
              <a:rPr lang="es-ES" dirty="0"/>
              <a:t>Colaboraciones no técnicas</a:t>
            </a:r>
          </a:p>
          <a:p>
            <a:r>
              <a:rPr lang="es-ES" dirty="0"/>
              <a:t>	Auditoria cuentas 2000 euros por hito</a:t>
            </a:r>
          </a:p>
          <a:p>
            <a:r>
              <a:rPr lang="es-ES" dirty="0"/>
              <a:t>	Coordinación-justificación 6000€/hito por beneficiario e hito y 8000€ para PCTI</a:t>
            </a:r>
          </a:p>
          <a:p>
            <a:r>
              <a:rPr lang="es-ES" dirty="0"/>
              <a:t>	DNSH 2000€ por proyecto y 3000 para cooperación y solo para el líder</a:t>
            </a:r>
          </a:p>
          <a:p>
            <a:endParaRPr lang="es-ES" dirty="0"/>
          </a:p>
          <a:p>
            <a:r>
              <a:rPr lang="es-ES" dirty="0"/>
              <a:t>uno o varios hitos técnicos, cuya duración deberá ser de 9 a 18 meses</a:t>
            </a:r>
          </a:p>
          <a:p>
            <a:endParaRPr lang="es-ES" dirty="0"/>
          </a:p>
          <a:p>
            <a:r>
              <a:rPr lang="es-ES" dirty="0"/>
              <a:t>Fondos Europeos y PCTI, CIEN y  interés al TR</a:t>
            </a:r>
          </a:p>
          <a:p>
            <a:r>
              <a:rPr lang="es-ES" dirty="0"/>
              <a:t>Fondos CDTI y proyecto individual o cooperación nacional  interés al  importe total de  la ayuda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A84B3-B7DB-4158-B1BF-901C8762B314}" type="slidenum">
              <a:rPr lang="es-ES_tradnl" smtClean="0"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95194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dirty="0"/>
          </a:p>
        </p:txBody>
      </p:sp>
      <p:sp>
        <p:nvSpPr>
          <p:cNvPr id="757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6A8A05-979F-4D35-A291-C3241C657B64}" type="slidenum">
              <a:rPr kumimoji="0" lang="es-ES_tradnl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ES_tradnl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501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Gastos personal</a:t>
            </a:r>
          </a:p>
          <a:p>
            <a:r>
              <a:rPr lang="es-ES" dirty="0"/>
              <a:t>Material fungible</a:t>
            </a:r>
          </a:p>
          <a:p>
            <a:r>
              <a:rPr lang="es-ES" dirty="0"/>
              <a:t>Amortización activos</a:t>
            </a:r>
          </a:p>
          <a:p>
            <a:r>
              <a:rPr lang="es-ES" dirty="0"/>
              <a:t>Material fungible</a:t>
            </a:r>
          </a:p>
          <a:p>
            <a:r>
              <a:rPr lang="es-ES" dirty="0"/>
              <a:t>Colaboraciones externas I+D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Gastos generales</a:t>
            </a:r>
          </a:p>
          <a:p>
            <a:r>
              <a:rPr lang="es-ES" dirty="0"/>
              <a:t>Colaboraciones no técnicas</a:t>
            </a:r>
          </a:p>
          <a:p>
            <a:r>
              <a:rPr lang="es-ES" dirty="0"/>
              <a:t>	Auditoria cuentas 2000 euros por hito</a:t>
            </a:r>
          </a:p>
          <a:p>
            <a:r>
              <a:rPr lang="es-ES" dirty="0"/>
              <a:t>	Coordinación-justificación 6000€/hito por beneficiario e hito y 8000€ para PCTI</a:t>
            </a:r>
          </a:p>
          <a:p>
            <a:r>
              <a:rPr lang="es-ES" dirty="0"/>
              <a:t>	DNSH 2000€ por proyecto y 3000 para cooperación y solo para el líder</a:t>
            </a:r>
          </a:p>
          <a:p>
            <a:endParaRPr lang="es-ES" dirty="0"/>
          </a:p>
          <a:p>
            <a:r>
              <a:rPr lang="es-ES" dirty="0"/>
              <a:t>uno o varios hitos técnicos, cuya duración deberá ser de 9 a 18 meses</a:t>
            </a:r>
          </a:p>
          <a:p>
            <a:endParaRPr lang="es-ES" dirty="0"/>
          </a:p>
          <a:p>
            <a:r>
              <a:rPr lang="es-ES" dirty="0"/>
              <a:t>Fondos Europeos y PCTI, CIEN y  interés al TR</a:t>
            </a:r>
          </a:p>
          <a:p>
            <a:r>
              <a:rPr lang="es-ES" dirty="0"/>
              <a:t>Fondos CDTI y proyecto individual o cooperación nacional  interés al  importe total de  la ayuda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A84B3-B7DB-4158-B1BF-901C8762B314}" type="slidenum">
              <a:rPr lang="es-ES_tradnl" smtClean="0"/>
              <a:t>30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32182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dirty="0"/>
          </a:p>
        </p:txBody>
      </p:sp>
      <p:sp>
        <p:nvSpPr>
          <p:cNvPr id="757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6A8A05-979F-4D35-A291-C3241C657B64}" type="slidenum">
              <a:rPr lang="es-ES_tradnl" altLang="es-E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s-ES_tradnl" alt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17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dirty="0"/>
              <a:t>+`p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C6FF6-F22B-4A2C-B6CF-07B9527EFB6C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37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altLang="es-ES" dirty="0"/>
              <a:t>LIC: regla minimis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" dirty="0"/>
              <a:t>LICA: sectores excluidos; regionalizado (incentivos regionales); pyme o grande (confirmar en cada región que es elegible)</a:t>
            </a:r>
          </a:p>
        </p:txBody>
      </p:sp>
      <p:sp>
        <p:nvSpPr>
          <p:cNvPr id="788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C83F1A-4C2D-42F7-8934-267AAE68C24C}" type="slidenum">
              <a:rPr kumimoji="0" lang="es-ES_tradnl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s-ES_tradnl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387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1 Marcador de imagen de diapositiva">
            <a:extLst>
              <a:ext uri="{FF2B5EF4-FFF2-40B4-BE49-F238E27FC236}">
                <a16:creationId xmlns:a16="http://schemas.microsoft.com/office/drawing/2014/main" id="{D1017B23-4E7B-4A1E-AFE2-F09E54F472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>
            <a:extLst>
              <a:ext uri="{FF2B5EF4-FFF2-40B4-BE49-F238E27FC236}">
                <a16:creationId xmlns:a16="http://schemas.microsoft.com/office/drawing/2014/main" id="{B12DEB99-A5E5-45D0-9DCA-81EC6526C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2" defTabSz="672704" eaLnBrk="1" hangingPunct="1">
              <a:spcBef>
                <a:spcPct val="0"/>
              </a:spcBef>
              <a:spcAft>
                <a:spcPts val="225"/>
              </a:spcAft>
              <a:buFont typeface="Wingdings" pitchFamily="2" charset="2"/>
              <a:buNone/>
              <a:defRPr/>
            </a:pPr>
            <a:r>
              <a:rPr lang="es-ES_tradnl" sz="1000" dirty="0">
                <a:solidFill>
                  <a:sysClr val="windowText" lastClr="000000"/>
                </a:solidFill>
              </a:rPr>
              <a:t>INVERSIONES Y GASTOS ELEGIBLES</a:t>
            </a:r>
          </a:p>
          <a:p>
            <a:pPr marL="64294" lvl="2" indent="-64294" defTabSz="672704" eaLnBrk="1" hangingPunct="1">
              <a:spcBef>
                <a:spcPct val="0"/>
              </a:spcBef>
              <a:spcAft>
                <a:spcPts val="225"/>
              </a:spcAft>
              <a:buFont typeface="Wingdings" pitchFamily="2" charset="2"/>
              <a:buChar char="§"/>
              <a:defRPr/>
            </a:pPr>
            <a:r>
              <a:rPr lang="es-ES" sz="1000" kern="0" dirty="0">
                <a:solidFill>
                  <a:srgbClr val="FFF39D">
                    <a:lumMod val="25000"/>
                  </a:srgbClr>
                </a:solidFill>
              </a:rPr>
              <a:t>Ser utilizados exclusivamente en el establecimiento beneficiario de la ayuda</a:t>
            </a:r>
          </a:p>
          <a:p>
            <a:pPr marL="64294" lvl="2" indent="-64294" defTabSz="672704" eaLnBrk="1" hangingPunct="1">
              <a:spcBef>
                <a:spcPct val="0"/>
              </a:spcBef>
              <a:spcAft>
                <a:spcPts val="225"/>
              </a:spcAft>
              <a:buFont typeface="Wingdings" pitchFamily="2" charset="2"/>
              <a:buChar char="§"/>
              <a:defRPr/>
            </a:pPr>
            <a:r>
              <a:rPr lang="es-ES" sz="1000" kern="0" dirty="0">
                <a:solidFill>
                  <a:srgbClr val="FFF39D">
                    <a:lumMod val="25000"/>
                  </a:srgbClr>
                </a:solidFill>
              </a:rPr>
              <a:t>Ser amortizables</a:t>
            </a:r>
          </a:p>
          <a:p>
            <a:pPr marL="64294" lvl="2" indent="-64294" defTabSz="672704" eaLnBrk="1" hangingPunct="1">
              <a:spcBef>
                <a:spcPct val="0"/>
              </a:spcBef>
              <a:spcAft>
                <a:spcPts val="225"/>
              </a:spcAft>
              <a:buFont typeface="Wingdings" pitchFamily="2" charset="2"/>
              <a:buChar char="§"/>
              <a:defRPr/>
            </a:pPr>
            <a:r>
              <a:rPr lang="es-ES" sz="1000" kern="0" dirty="0">
                <a:solidFill>
                  <a:srgbClr val="FFF39D">
                    <a:lumMod val="25000"/>
                  </a:srgbClr>
                </a:solidFill>
              </a:rPr>
              <a:t>Sean adquiridos  en condiciones de mercado a terceros no relacionados con el comprador</a:t>
            </a:r>
          </a:p>
          <a:p>
            <a:pPr marL="64294" lvl="2" indent="-64294" defTabSz="672704" eaLnBrk="1" hangingPunct="1">
              <a:spcBef>
                <a:spcPct val="0"/>
              </a:spcBef>
              <a:spcAft>
                <a:spcPts val="225"/>
              </a:spcAft>
              <a:buFont typeface="Wingdings" pitchFamily="2" charset="2"/>
              <a:buChar char="§"/>
              <a:defRPr/>
            </a:pPr>
            <a:r>
              <a:rPr lang="es-ES" sz="1000" kern="0" dirty="0">
                <a:solidFill>
                  <a:srgbClr val="FFF39D">
                    <a:lumMod val="25000"/>
                  </a:srgbClr>
                </a:solidFill>
              </a:rPr>
              <a:t>Se incluyan en los Activos de la empresa beneficiaria y permanezcan asociados con el proyecto al que se destina la ayuda durante al menos 5 años, o 3 años en el caso de PYMES</a:t>
            </a:r>
          </a:p>
          <a:p>
            <a:pPr marL="64294" lvl="2" indent="-64294" defTabSz="672704" eaLnBrk="1" hangingPunct="1">
              <a:spcBef>
                <a:spcPct val="0"/>
              </a:spcBef>
              <a:spcAft>
                <a:spcPts val="450"/>
              </a:spcAft>
              <a:buFont typeface="Wingdings" pitchFamily="2" charset="2"/>
              <a:buChar char="§"/>
              <a:defRPr/>
            </a:pPr>
            <a:r>
              <a:rPr lang="es-ES" sz="1000" kern="0" dirty="0">
                <a:solidFill>
                  <a:srgbClr val="FFF39D">
                    <a:lumMod val="25000"/>
                  </a:srgbClr>
                </a:solidFill>
              </a:rPr>
              <a:t>Grandes Empresas: los costes de los Activos Inmateriales hasta un límite del 50% del total de los Costes de Inversión Elegibles del proyecto para la Inversión Inicial</a:t>
            </a:r>
            <a:endParaRPr lang="es-ES" sz="1000" b="1" kern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66564" name="3 Marcador de número de diapositiva">
            <a:extLst>
              <a:ext uri="{FF2B5EF4-FFF2-40B4-BE49-F238E27FC236}">
                <a16:creationId xmlns:a16="http://schemas.microsoft.com/office/drawing/2014/main" id="{BAD0177C-E34C-4A30-8165-9D26350824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352BD4A-9B65-469B-B31C-320B5515F1E5}" type="slidenum">
              <a:rPr lang="es-ES_tradnl" altLang="es-ES"/>
              <a:pPr eaLnBrk="1" hangingPunct="1"/>
              <a:t>37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3784467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01613" y="804863"/>
            <a:ext cx="7143751" cy="40195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E6EC0A-D4B4-4577-90A4-1C3203DD2BF5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537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dirty="0"/>
          </a:p>
        </p:txBody>
      </p:sp>
      <p:sp>
        <p:nvSpPr>
          <p:cNvPr id="757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6A8A05-979F-4D35-A291-C3241C657B64}" type="slidenum">
              <a:rPr kumimoji="0" lang="es-ES_tradnl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_tradnl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04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dirty="0"/>
          </a:p>
        </p:txBody>
      </p:sp>
      <p:sp>
        <p:nvSpPr>
          <p:cNvPr id="757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6A8A05-979F-4D35-A291-C3241C657B64}" type="slidenum">
              <a:rPr kumimoji="0" lang="es-ES_tradnl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_tradnl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0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dirty="0"/>
          </a:p>
        </p:txBody>
      </p:sp>
      <p:sp>
        <p:nvSpPr>
          <p:cNvPr id="757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6A8A05-979F-4D35-A291-C3241C657B64}" type="slidenum">
              <a:rPr kumimoji="0" lang="es-ES_tradnl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_tradnl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18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dirty="0"/>
          </a:p>
        </p:txBody>
      </p:sp>
      <p:sp>
        <p:nvSpPr>
          <p:cNvPr id="757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6A8A05-979F-4D35-A291-C3241C657B64}" type="slidenum">
              <a:rPr kumimoji="0" lang="es-ES_tradnl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_tradnl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571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dirty="0"/>
          </a:p>
        </p:txBody>
      </p:sp>
      <p:sp>
        <p:nvSpPr>
          <p:cNvPr id="757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6A8A05-979F-4D35-A291-C3241C657B64}" type="slidenum">
              <a:rPr kumimoji="0" lang="es-ES_tradnl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_tradnl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559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dirty="0"/>
          </a:p>
        </p:txBody>
      </p:sp>
      <p:sp>
        <p:nvSpPr>
          <p:cNvPr id="757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6A8A05-979F-4D35-A291-C3241C657B64}" type="slidenum">
              <a:rPr kumimoji="0" lang="es-ES_tradnl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_tradnl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649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A84B3-B7DB-4158-B1BF-901C8762B314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55422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A84B3-B7DB-4158-B1BF-901C8762B314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5735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5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88" y="1306645"/>
            <a:ext cx="4727270" cy="2930381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4571999" y="3000129"/>
            <a:ext cx="4176465" cy="10670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2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Ponente</a:t>
            </a:r>
          </a:p>
          <a:p>
            <a:r>
              <a:rPr lang="es-ES" dirty="0"/>
              <a:t>Ponente</a:t>
            </a:r>
          </a:p>
        </p:txBody>
      </p:sp>
      <p:sp>
        <p:nvSpPr>
          <p:cNvPr id="2" name="1 Título"/>
          <p:cNvSpPr>
            <a:spLocks noGrp="1"/>
          </p:cNvSpPr>
          <p:nvPr>
            <p:ph type="ctrTitle" hasCustomPrompt="1"/>
          </p:nvPr>
        </p:nvSpPr>
        <p:spPr>
          <a:xfrm>
            <a:off x="678426" y="1524379"/>
            <a:ext cx="8082116" cy="1102519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200" baseline="0"/>
            </a:lvl1pPr>
          </a:lstStyle>
          <a:p>
            <a:r>
              <a:rPr lang="es-ES" dirty="0"/>
              <a:t>Título de la ponencia</a:t>
            </a:r>
            <a:br>
              <a:rPr lang="es-ES" dirty="0"/>
            </a:br>
            <a:r>
              <a:rPr lang="es-ES" dirty="0"/>
              <a:t>Título de la ponencia</a:t>
            </a:r>
          </a:p>
        </p:txBody>
      </p:sp>
      <p:sp>
        <p:nvSpPr>
          <p:cNvPr id="17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7324044" y="4771343"/>
            <a:ext cx="1435036" cy="273844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endParaRPr lang="es-ES" dirty="0"/>
          </a:p>
        </p:txBody>
      </p:sp>
      <p:pic>
        <p:nvPicPr>
          <p:cNvPr id="19" name="18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6" y="178900"/>
            <a:ext cx="2272745" cy="97348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2837C54-880C-4738-A521-345C39F1454A}"/>
              </a:ext>
            </a:extLst>
          </p:cNvPr>
          <p:cNvPicPr/>
          <p:nvPr userDrawn="1"/>
        </p:nvPicPr>
        <p:blipFill>
          <a:blip r:embed="rId4"/>
          <a:srcRect/>
          <a:stretch/>
        </p:blipFill>
        <p:spPr bwMode="auto">
          <a:xfrm>
            <a:off x="5587267" y="386001"/>
            <a:ext cx="2978785" cy="55927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2 Subtítulo">
            <a:extLst>
              <a:ext uri="{FF2B5EF4-FFF2-40B4-BE49-F238E27FC236}">
                <a16:creationId xmlns:a16="http://schemas.microsoft.com/office/drawing/2014/main" id="{D1053218-4A61-3D92-0252-2D75B6ED440F}"/>
              </a:ext>
            </a:extLst>
          </p:cNvPr>
          <p:cNvSpPr txBox="1">
            <a:spLocks/>
          </p:cNvSpPr>
          <p:nvPr userDrawn="1"/>
        </p:nvSpPr>
        <p:spPr>
          <a:xfrm>
            <a:off x="3865097" y="4771343"/>
            <a:ext cx="4176465" cy="10670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200" i="1" dirty="0">
                <a:solidFill>
                  <a:srgbClr val="0070C0"/>
                </a:solidFill>
              </a:rPr>
              <a:t>Centro para el Desarrollo Tecnológico y la Innovación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arcador de texto"/>
          <p:cNvSpPr>
            <a:spLocks noGrp="1"/>
          </p:cNvSpPr>
          <p:nvPr>
            <p:ph type="body" sz="quarter" idx="10"/>
          </p:nvPr>
        </p:nvSpPr>
        <p:spPr>
          <a:xfrm>
            <a:off x="454250" y="1268361"/>
            <a:ext cx="8235499" cy="29734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 dirty="0"/>
          </a:p>
        </p:txBody>
      </p:sp>
      <p:sp>
        <p:nvSpPr>
          <p:cNvPr id="13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12428" y="4776892"/>
            <a:ext cx="519144" cy="273844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sp>
        <p:nvSpPr>
          <p:cNvPr id="16" name="15 Título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0981910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12428" y="4869656"/>
            <a:ext cx="519144" cy="273844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8 Marcador de gráfico"/>
          <p:cNvSpPr>
            <a:spLocks noGrp="1"/>
          </p:cNvSpPr>
          <p:nvPr>
            <p:ph type="chart" sz="quarter" idx="13"/>
          </p:nvPr>
        </p:nvSpPr>
        <p:spPr>
          <a:xfrm>
            <a:off x="572420" y="1256563"/>
            <a:ext cx="7993063" cy="2967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en el icono para agregar un gráfico</a:t>
            </a:r>
            <a:endParaRPr lang="es-ES_tradnl" dirty="0"/>
          </a:p>
        </p:txBody>
      </p:sp>
      <p:sp>
        <p:nvSpPr>
          <p:cNvPr id="10" name="9 Título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12428" y="4869656"/>
            <a:ext cx="519144" cy="273844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10" name="9 Marcador de tabla"/>
          <p:cNvSpPr>
            <a:spLocks noGrp="1"/>
          </p:cNvSpPr>
          <p:nvPr>
            <p:ph type="tbl" sz="quarter" idx="13"/>
          </p:nvPr>
        </p:nvSpPr>
        <p:spPr>
          <a:xfrm>
            <a:off x="460826" y="1168400"/>
            <a:ext cx="8223250" cy="31496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en el icono para agregar una tabla</a:t>
            </a:r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044077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 dirty="0"/>
          </a:p>
        </p:txBody>
      </p:sp>
      <p:sp>
        <p:nvSpPr>
          <p:cNvPr id="4" name="2 Subtítulo"/>
          <p:cNvSpPr>
            <a:spLocks noGrp="1"/>
          </p:cNvSpPr>
          <p:nvPr>
            <p:ph type="subTitle" idx="4294967295"/>
          </p:nvPr>
        </p:nvSpPr>
        <p:spPr>
          <a:xfrm>
            <a:off x="1371600" y="2578390"/>
            <a:ext cx="6400800" cy="131445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subtítulo del patrón</a:t>
            </a:r>
            <a:endParaRPr lang="es-ES_tradnl" dirty="0"/>
          </a:p>
        </p:txBody>
      </p:sp>
      <p:sp>
        <p:nvSpPr>
          <p:cNvPr id="5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12428" y="4869656"/>
            <a:ext cx="519144" cy="273844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189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71076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12428" y="4869656"/>
            <a:ext cx="519144" cy="273844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sp>
        <p:nvSpPr>
          <p:cNvPr id="12" name="11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4654550" y="1155700"/>
            <a:ext cx="4035425" cy="3192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en el icono para agregar una imagen</a:t>
            </a:r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o a dos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11321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233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4312428" y="4864162"/>
            <a:ext cx="501446" cy="274637"/>
          </a:xfrm>
        </p:spPr>
        <p:txBody>
          <a:bodyPr/>
          <a:lstStyle/>
          <a:p>
            <a:fld id="{A25B21AD-DA25-445A-818A-EA0ED6DB1DE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ltima dia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13" y="871437"/>
            <a:ext cx="5748528" cy="1146048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59594" y="2337817"/>
            <a:ext cx="1634960" cy="72812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C2CA16A-07E1-437F-9C4A-019051BA89EF}"/>
              </a:ext>
            </a:extLst>
          </p:cNvPr>
          <p:cNvSpPr txBox="1"/>
          <p:nvPr userDrawn="1"/>
        </p:nvSpPr>
        <p:spPr>
          <a:xfrm>
            <a:off x="3474187" y="3206093"/>
            <a:ext cx="3389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0070C0"/>
                </a:solidFill>
              </a:rPr>
              <a:t>@CDTI_innovacion</a:t>
            </a:r>
          </a:p>
        </p:txBody>
      </p:sp>
    </p:spTree>
    <p:extLst>
      <p:ext uri="{BB962C8B-B14F-4D97-AF65-F5344CB8AC3E}">
        <p14:creationId xmlns:p14="http://schemas.microsoft.com/office/powerpoint/2010/main" val="404038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662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305802" y="4788998"/>
            <a:ext cx="50144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B21AD-DA25-445A-818A-EA0ED6DB1DE6}" type="slidenum">
              <a:rPr lang="es-ES_tradnl" smtClean="0"/>
              <a:pPr/>
              <a:t>‹Nº›</a:t>
            </a:fld>
            <a:endParaRPr lang="es-ES_tradn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CD0B5CF-293B-45C4-8A3F-A1289D7BA704}"/>
              </a:ext>
            </a:extLst>
          </p:cNvPr>
          <p:cNvPicPr/>
          <p:nvPr userDrawn="1"/>
        </p:nvPicPr>
        <p:blipFill>
          <a:blip r:embed="rId11"/>
          <a:srcRect/>
          <a:stretch/>
        </p:blipFill>
        <p:spPr bwMode="auto">
          <a:xfrm>
            <a:off x="6033054" y="4408224"/>
            <a:ext cx="2731783" cy="51290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62" r:id="rId5"/>
    <p:sldLayoutId id="2147483653" r:id="rId6"/>
    <p:sldLayoutId id="2147483656" r:id="rId7"/>
    <p:sldLayoutId id="2147483663" r:id="rId8"/>
    <p:sldLayoutId id="2147483692" r:id="rId9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horizonteeuropa.es/listado-ncp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hyperlink" Target="http://www.cdti.es/index.asp?MP=8&amp;MS=155&amp;MN=2" TargetMode="External"/><Relationship Id="rId7" Type="http://schemas.openxmlformats.org/officeDocument/2006/relationships/hyperlink" Target="https://www.cdti.es/index.asp?MP=8&amp;MS=777&amp;MN=2&amp;r=1920*1200" TargetMode="External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hyperlink" Target="http://perspectivacdti.es/" TargetMode="External"/><Relationship Id="rId5" Type="http://schemas.openxmlformats.org/officeDocument/2006/relationships/hyperlink" Target="https://www.cdti.es/index.asp?MP=103&amp;MS=0&amp;MN=1&amp;r=1366*768" TargetMode="External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hyperlink" Target="http://www.horizonteeuropa.es/" TargetMode="External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ubtítulo"/>
          <p:cNvSpPr>
            <a:spLocks noGrp="1"/>
          </p:cNvSpPr>
          <p:nvPr>
            <p:ph type="subTitle" idx="1"/>
          </p:nvPr>
        </p:nvSpPr>
        <p:spPr>
          <a:xfrm>
            <a:off x="6109321" y="2066928"/>
            <a:ext cx="1926798" cy="345438"/>
          </a:xfrm>
        </p:spPr>
        <p:txBody>
          <a:bodyPr>
            <a:normAutofit fontScale="92500"/>
          </a:bodyPr>
          <a:lstStyle/>
          <a:p>
            <a:pPr algn="ctr"/>
            <a:r>
              <a:rPr lang="es-ES_tradnl" sz="1400" b="1" dirty="0">
                <a:latin typeface="Barlow" panose="00000500000000000000" pitchFamily="2" charset="0"/>
              </a:rPr>
              <a:t>María José Tomás, CDTI</a:t>
            </a:r>
          </a:p>
        </p:txBody>
      </p:sp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5069974" y="1356925"/>
            <a:ext cx="3789997" cy="598875"/>
          </a:xfrm>
        </p:spPr>
        <p:txBody>
          <a:bodyPr/>
          <a:lstStyle/>
          <a:p>
            <a:pPr algn="ctr"/>
            <a:r>
              <a:rPr lang="en-US" sz="1800" b="1" dirty="0" err="1">
                <a:solidFill>
                  <a:srgbClr val="1958B4"/>
                </a:solidFill>
                <a:latin typeface="Barlow" panose="00000500000000000000" pitchFamily="2" charset="0"/>
                <a:ea typeface="+mn-ea"/>
                <a:cs typeface="+mn-cs"/>
              </a:rPr>
              <a:t>Instrumentos</a:t>
            </a:r>
            <a:r>
              <a:rPr lang="en-US" sz="1800" b="1" dirty="0">
                <a:solidFill>
                  <a:srgbClr val="1958B4"/>
                </a:solidFill>
                <a:latin typeface="Barlow" panose="00000500000000000000" pitchFamily="2" charset="0"/>
                <a:ea typeface="+mn-ea"/>
                <a:cs typeface="+mn-cs"/>
              </a:rPr>
              <a:t> de </a:t>
            </a:r>
            <a:r>
              <a:rPr lang="en-US" sz="1800" b="1" dirty="0" err="1">
                <a:solidFill>
                  <a:srgbClr val="1958B4"/>
                </a:solidFill>
                <a:latin typeface="Barlow" panose="00000500000000000000" pitchFamily="2" charset="0"/>
                <a:ea typeface="+mn-ea"/>
                <a:cs typeface="+mn-cs"/>
              </a:rPr>
              <a:t>Financiación</a:t>
            </a:r>
            <a:r>
              <a:rPr lang="en-US" sz="1800" b="1" dirty="0">
                <a:solidFill>
                  <a:srgbClr val="1958B4"/>
                </a:solidFill>
                <a:latin typeface="Barlow" panose="00000500000000000000" pitchFamily="2" charset="0"/>
                <a:ea typeface="+mn-ea"/>
                <a:cs typeface="+mn-cs"/>
              </a:rPr>
              <a:t> </a:t>
            </a:r>
            <a:r>
              <a:rPr lang="en-US" sz="1800" b="1" dirty="0" err="1">
                <a:solidFill>
                  <a:srgbClr val="1958B4"/>
                </a:solidFill>
                <a:latin typeface="Barlow" panose="00000500000000000000" pitchFamily="2" charset="0"/>
                <a:ea typeface="+mn-ea"/>
                <a:cs typeface="+mn-cs"/>
              </a:rPr>
              <a:t>Pública</a:t>
            </a:r>
            <a:r>
              <a:rPr lang="en-US" sz="1800" b="1" dirty="0">
                <a:solidFill>
                  <a:srgbClr val="1958B4"/>
                </a:solidFill>
                <a:latin typeface="Barlow" panose="00000500000000000000" pitchFamily="2" charset="0"/>
                <a:ea typeface="+mn-ea"/>
                <a:cs typeface="+mn-cs"/>
              </a:rPr>
              <a:t> CDTI</a:t>
            </a:r>
            <a:endParaRPr lang="es-ES_tradnl" sz="1800" b="1" dirty="0">
              <a:solidFill>
                <a:srgbClr val="1958B4"/>
              </a:solidFill>
              <a:latin typeface="Barlow" panose="00000500000000000000" pitchFamily="2" charset="0"/>
              <a:ea typeface="+mn-ea"/>
              <a:cs typeface="+mn-cs"/>
            </a:endParaRPr>
          </a:p>
        </p:txBody>
      </p:sp>
      <p:pic>
        <p:nvPicPr>
          <p:cNvPr id="11" name="Imagen 10" descr="Pantalla de un celular con la imagen de una persona&#10;&#10;Descripción generada automáticamente con confianza media">
            <a:extLst>
              <a:ext uri="{FF2B5EF4-FFF2-40B4-BE49-F238E27FC236}">
                <a16:creationId xmlns:a16="http://schemas.microsoft.com/office/drawing/2014/main" id="{9CE4A20A-7A33-8958-AA0B-B0EFEF50A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897" y="2731134"/>
            <a:ext cx="3540359" cy="199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74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286000" y="1782763"/>
            <a:ext cx="2466975" cy="3762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1" indent="0" algn="l" defTabSz="3667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25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</a:p>
        </p:txBody>
      </p:sp>
      <p:sp>
        <p:nvSpPr>
          <p:cNvPr id="3" name="6 Marcador de número de diapositiva">
            <a:extLst>
              <a:ext uri="{FF2B5EF4-FFF2-40B4-BE49-F238E27FC236}">
                <a16:creationId xmlns:a16="http://schemas.microsoft.com/office/drawing/2014/main" id="{708FEE85-4A55-4A35-BFED-35E63B78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2428" y="4776892"/>
            <a:ext cx="51914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ayudas concedidas">
            <a:extLst>
              <a:ext uri="{FF2B5EF4-FFF2-40B4-BE49-F238E27FC236}">
                <a16:creationId xmlns:a16="http://schemas.microsoft.com/office/drawing/2014/main" id="{DA08BD73-A27F-D3BC-10BF-230D19066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474" y="1595354"/>
            <a:ext cx="1960687" cy="189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9F40C1A-80AC-F91E-B37F-45610B9E3475}"/>
              </a:ext>
            </a:extLst>
          </p:cNvPr>
          <p:cNvSpPr txBox="1"/>
          <p:nvPr/>
        </p:nvSpPr>
        <p:spPr>
          <a:xfrm>
            <a:off x="2443628" y="169647"/>
            <a:ext cx="3548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600" dirty="0" err="1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Ayudas</a:t>
            </a:r>
            <a:r>
              <a:rPr lang="it-IT" sz="360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 a la </a:t>
            </a:r>
            <a:r>
              <a:rPr lang="it-IT" sz="36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I+D+I</a:t>
            </a:r>
            <a:endParaRPr lang="it-IT" sz="36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93F2106-122B-B15B-34FD-58E1D69459C8}"/>
              </a:ext>
            </a:extLst>
          </p:cNvPr>
          <p:cNvSpPr txBox="1"/>
          <p:nvPr/>
        </p:nvSpPr>
        <p:spPr>
          <a:xfrm>
            <a:off x="415874" y="961713"/>
            <a:ext cx="6013801" cy="3987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b="1" dirty="0">
                <a:latin typeface="Barlow" panose="00000500000000000000" pitchFamily="2" charset="0"/>
              </a:rPr>
              <a:t>Préstamos (Ayudas Parcialmente Reembolsables-</a:t>
            </a:r>
            <a:r>
              <a:rPr lang="es-ES" sz="1600" b="1" dirty="0" err="1">
                <a:latin typeface="Barlow" panose="00000500000000000000" pitchFamily="2" charset="0"/>
              </a:rPr>
              <a:t>APRs</a:t>
            </a:r>
            <a:r>
              <a:rPr lang="es-ES" sz="1600" b="1" dirty="0">
                <a:latin typeface="Barlow" panose="00000500000000000000" pitchFamily="2" charset="0"/>
              </a:rPr>
              <a:t>))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Préstamos a largo plazo a tipo de interés por debajo del mercado y con una parta que no hay que devolver</a:t>
            </a:r>
          </a:p>
          <a:p>
            <a:pPr>
              <a:lnSpc>
                <a:spcPct val="150000"/>
              </a:lnSpc>
            </a:pPr>
            <a:endParaRPr lang="es-ES" sz="900" dirty="0">
              <a:latin typeface="Barlow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1600" b="1" dirty="0">
                <a:latin typeface="Barlow" panose="00000500000000000000" pitchFamily="2" charset="0"/>
              </a:rPr>
              <a:t>Subvenciones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Ayudas a fondo perdido</a:t>
            </a:r>
          </a:p>
          <a:p>
            <a:pPr>
              <a:lnSpc>
                <a:spcPct val="150000"/>
              </a:lnSpc>
            </a:pPr>
            <a:endParaRPr lang="es-ES" sz="900" dirty="0">
              <a:latin typeface="Barlow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1600" b="1" dirty="0" err="1">
                <a:latin typeface="Barlow" panose="00000500000000000000" pitchFamily="2" charset="0"/>
              </a:rPr>
              <a:t>Innversiones</a:t>
            </a:r>
            <a:r>
              <a:rPr lang="es-ES" sz="1600" b="1" dirty="0">
                <a:latin typeface="Barlow" panose="00000500000000000000" pitchFamily="2" charset="0"/>
              </a:rPr>
              <a:t> en Capital Riesgo (INNVIERTE)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Inversiones en </a:t>
            </a:r>
            <a:r>
              <a:rPr lang="es-ES" sz="900" dirty="0" err="1">
                <a:latin typeface="Barlow" panose="00000500000000000000" pitchFamily="2" charset="0"/>
              </a:rPr>
              <a:t>capitalziación</a:t>
            </a:r>
            <a:r>
              <a:rPr lang="es-ES" sz="900" dirty="0">
                <a:latin typeface="Barlow" panose="00000500000000000000" pitchFamily="2" charset="0"/>
              </a:rPr>
              <a:t> de la empresa para fomentar su crecimiento</a:t>
            </a:r>
          </a:p>
          <a:p>
            <a:pPr>
              <a:lnSpc>
                <a:spcPct val="150000"/>
              </a:lnSpc>
            </a:pPr>
            <a:endParaRPr lang="es-ES" sz="900" dirty="0">
              <a:latin typeface="Barlow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1600" b="1" dirty="0">
                <a:latin typeface="Barlow" panose="00000500000000000000" pitchFamily="2" charset="0"/>
              </a:rPr>
              <a:t>Compra Pública de Innovación (CPI)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Herramienta para fomentar la innovación desde el sector público a través de la adquisición de soluciones innovadoras o en fase de desarrollo</a:t>
            </a:r>
          </a:p>
          <a:p>
            <a:pPr>
              <a:lnSpc>
                <a:spcPct val="150000"/>
              </a:lnSpc>
            </a:pPr>
            <a:endParaRPr lang="es-ES" sz="900" dirty="0">
              <a:latin typeface="Barlow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1600" b="1" dirty="0">
                <a:latin typeface="Barlow" panose="00000500000000000000" pitchFamily="2" charset="0"/>
              </a:rPr>
              <a:t>Fiscalidad; Informes Motivados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CDTI órgano competente para emitir informes motivados vinculantes de los proyectos que financie de I+D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133C6BA-9115-154F-D5CE-63752EC71D2D}"/>
              </a:ext>
            </a:extLst>
          </p:cNvPr>
          <p:cNvSpPr/>
          <p:nvPr/>
        </p:nvSpPr>
        <p:spPr>
          <a:xfrm>
            <a:off x="467859" y="2452967"/>
            <a:ext cx="5909830" cy="832671"/>
          </a:xfrm>
          <a:prstGeom prst="rect">
            <a:avLst/>
          </a:prstGeom>
          <a:noFill/>
          <a:ln>
            <a:solidFill>
              <a:srgbClr val="1958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793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286000" y="1782763"/>
            <a:ext cx="2466975" cy="3762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1" indent="0" algn="l" defTabSz="3667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25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</a:p>
        </p:txBody>
      </p:sp>
      <p:sp>
        <p:nvSpPr>
          <p:cNvPr id="3" name="6 Marcador de número de diapositiva">
            <a:extLst>
              <a:ext uri="{FF2B5EF4-FFF2-40B4-BE49-F238E27FC236}">
                <a16:creationId xmlns:a16="http://schemas.microsoft.com/office/drawing/2014/main" id="{708FEE85-4A55-4A35-BFED-35E63B78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2428" y="4776892"/>
            <a:ext cx="51914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ayudas concedidas">
            <a:extLst>
              <a:ext uri="{FF2B5EF4-FFF2-40B4-BE49-F238E27FC236}">
                <a16:creationId xmlns:a16="http://schemas.microsoft.com/office/drawing/2014/main" id="{DA08BD73-A27F-D3BC-10BF-230D19066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474" y="1595354"/>
            <a:ext cx="1960687" cy="189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9F40C1A-80AC-F91E-B37F-45610B9E3475}"/>
              </a:ext>
            </a:extLst>
          </p:cNvPr>
          <p:cNvSpPr txBox="1"/>
          <p:nvPr/>
        </p:nvSpPr>
        <p:spPr>
          <a:xfrm>
            <a:off x="2443628" y="169647"/>
            <a:ext cx="3548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600" dirty="0" err="1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Ayudas</a:t>
            </a:r>
            <a:r>
              <a:rPr lang="it-IT" sz="360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 a la </a:t>
            </a:r>
            <a:r>
              <a:rPr lang="it-IT" sz="36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I+D+I</a:t>
            </a:r>
            <a:endParaRPr lang="it-IT" sz="36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93F2106-122B-B15B-34FD-58E1D69459C8}"/>
              </a:ext>
            </a:extLst>
          </p:cNvPr>
          <p:cNvSpPr txBox="1"/>
          <p:nvPr/>
        </p:nvSpPr>
        <p:spPr>
          <a:xfrm>
            <a:off x="415874" y="961713"/>
            <a:ext cx="6013801" cy="3987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b="1" dirty="0">
                <a:latin typeface="Barlow" panose="00000500000000000000" pitchFamily="2" charset="0"/>
              </a:rPr>
              <a:t>Préstamos (Ayudas Parcialmente Reembolsables-</a:t>
            </a:r>
            <a:r>
              <a:rPr lang="es-ES" sz="1600" b="1" dirty="0" err="1">
                <a:latin typeface="Barlow" panose="00000500000000000000" pitchFamily="2" charset="0"/>
              </a:rPr>
              <a:t>APRs</a:t>
            </a:r>
            <a:r>
              <a:rPr lang="es-ES" sz="1600" b="1" dirty="0">
                <a:latin typeface="Barlow" panose="00000500000000000000" pitchFamily="2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Préstamos a largo plazo a tipo de interés por debajo del mercado y con una parta que no hay que devolver</a:t>
            </a:r>
          </a:p>
          <a:p>
            <a:pPr>
              <a:lnSpc>
                <a:spcPct val="150000"/>
              </a:lnSpc>
            </a:pPr>
            <a:endParaRPr lang="es-ES" sz="900" dirty="0">
              <a:latin typeface="Barlow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1600" b="1" dirty="0">
                <a:latin typeface="Barlow" panose="00000500000000000000" pitchFamily="2" charset="0"/>
              </a:rPr>
              <a:t>Subvenciones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Ayudas a fondo perdido</a:t>
            </a:r>
          </a:p>
          <a:p>
            <a:pPr>
              <a:lnSpc>
                <a:spcPct val="150000"/>
              </a:lnSpc>
            </a:pPr>
            <a:endParaRPr lang="es-ES" sz="900" dirty="0">
              <a:latin typeface="Barlow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1600" b="1" dirty="0" err="1">
                <a:latin typeface="Barlow" panose="00000500000000000000" pitchFamily="2" charset="0"/>
              </a:rPr>
              <a:t>Innversiones</a:t>
            </a:r>
            <a:r>
              <a:rPr lang="es-ES" sz="1600" b="1" dirty="0">
                <a:latin typeface="Barlow" panose="00000500000000000000" pitchFamily="2" charset="0"/>
              </a:rPr>
              <a:t> en Capital Riesgo (INNVIERTE)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Inversiones en capitalización de la empresa para fomentar su crecimiento</a:t>
            </a:r>
          </a:p>
          <a:p>
            <a:pPr>
              <a:lnSpc>
                <a:spcPct val="150000"/>
              </a:lnSpc>
            </a:pPr>
            <a:endParaRPr lang="es-ES" sz="900" dirty="0">
              <a:latin typeface="Barlow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1600" b="1" dirty="0">
                <a:latin typeface="Barlow" panose="00000500000000000000" pitchFamily="2" charset="0"/>
              </a:rPr>
              <a:t>Compra Pública de Innovación (CPI)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Herramienta para fomentar la innovación desde el sector público a través de la adquisición de soluciones innovadoras o en fase de desarrollo</a:t>
            </a:r>
          </a:p>
          <a:p>
            <a:pPr>
              <a:lnSpc>
                <a:spcPct val="150000"/>
              </a:lnSpc>
            </a:pPr>
            <a:endParaRPr lang="es-ES" sz="900" dirty="0">
              <a:latin typeface="Barlow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1600" b="1" dirty="0">
                <a:latin typeface="Barlow" panose="00000500000000000000" pitchFamily="2" charset="0"/>
              </a:rPr>
              <a:t>Fiscalidad: Informes Motivados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CDTI órgano competente para emitir informes motivados vinculantes de los proyectos que financie de I+D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133C6BA-9115-154F-D5CE-63752EC71D2D}"/>
              </a:ext>
            </a:extLst>
          </p:cNvPr>
          <p:cNvSpPr/>
          <p:nvPr/>
        </p:nvSpPr>
        <p:spPr>
          <a:xfrm>
            <a:off x="350560" y="1706202"/>
            <a:ext cx="5909830" cy="832671"/>
          </a:xfrm>
          <a:prstGeom prst="rect">
            <a:avLst/>
          </a:prstGeom>
          <a:noFill/>
          <a:ln>
            <a:solidFill>
              <a:srgbClr val="1958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146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C1B69CF-6663-E6C3-8A02-0BFB8FC44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E5782FD-5BEC-A8B6-D8C1-86612BD3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12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64266AB-EBBD-BF61-DCFB-8D0ADD469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910" y="407460"/>
            <a:ext cx="4559241" cy="72815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86BB284-BE6E-6913-3B04-C26F38998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37698"/>
            <a:ext cx="9144000" cy="226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84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E5782FD-5BEC-A8B6-D8C1-86612BD3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13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64266AB-EBBD-BF61-DCFB-8D0ADD469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710" y="182689"/>
            <a:ext cx="4559241" cy="728155"/>
          </a:xfrm>
          <a:prstGeom prst="rect">
            <a:avLst/>
          </a:prstGeom>
        </p:spPr>
      </p:pic>
      <p:sp>
        <p:nvSpPr>
          <p:cNvPr id="4" name="21 CuadroTexto">
            <a:extLst>
              <a:ext uri="{FF2B5EF4-FFF2-40B4-BE49-F238E27FC236}">
                <a16:creationId xmlns:a16="http://schemas.microsoft.com/office/drawing/2014/main" id="{74DDB8B5-E06B-A91D-DF89-4E276C284DDB}"/>
              </a:ext>
            </a:extLst>
          </p:cNvPr>
          <p:cNvSpPr txBox="1"/>
          <p:nvPr/>
        </p:nvSpPr>
        <p:spPr>
          <a:xfrm>
            <a:off x="663808" y="1936626"/>
            <a:ext cx="3061169" cy="132343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cap="all" dirty="0">
                <a:solidFill>
                  <a:srgbClr val="1958B4"/>
                </a:solidFill>
                <a:latin typeface="Barlow" panose="00000500000000000000" pitchFamily="2" charset="0"/>
              </a:rPr>
              <a:t>*Misiones Chips </a:t>
            </a:r>
            <a:r>
              <a:rPr lang="es-ES" sz="1200" dirty="0">
                <a:latin typeface="Barlow" panose="00000500000000000000" pitchFamily="2" charset="0"/>
              </a:rPr>
              <a:t>cerrada</a:t>
            </a:r>
          </a:p>
          <a:p>
            <a:pPr algn="ctr">
              <a:defRPr/>
            </a:pPr>
            <a:r>
              <a:rPr lang="es-ES" b="1" cap="all" dirty="0">
                <a:solidFill>
                  <a:srgbClr val="1958B4"/>
                </a:solidFill>
                <a:latin typeface="Barlow" panose="00000500000000000000" pitchFamily="2" charset="0"/>
              </a:rPr>
              <a:t>*Transmisiones</a:t>
            </a:r>
            <a:r>
              <a:rPr lang="es-ES" sz="2400" b="1" dirty="0">
                <a:solidFill>
                  <a:srgbClr val="00B0F0"/>
                </a:solidFill>
                <a:latin typeface="Barlow" panose="00000500000000000000" pitchFamily="2" charset="0"/>
              </a:rPr>
              <a:t> </a:t>
            </a:r>
            <a:r>
              <a:rPr lang="es-ES" sz="1200" dirty="0">
                <a:latin typeface="Barlow" panose="00000500000000000000" pitchFamily="2" charset="0"/>
              </a:rPr>
              <a:t>cerrada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cap="all" dirty="0">
                <a:solidFill>
                  <a:srgbClr val="1958B4"/>
                </a:solidFill>
                <a:latin typeface="Barlow" panose="00000500000000000000" pitchFamily="2" charset="0"/>
              </a:rPr>
              <a:t>*Plan </a:t>
            </a:r>
            <a:r>
              <a:rPr lang="es-ES" b="1" cap="all" dirty="0" err="1">
                <a:solidFill>
                  <a:srgbClr val="1958B4"/>
                </a:solidFill>
                <a:latin typeface="Barlow" panose="00000500000000000000" pitchFamily="2" charset="0"/>
              </a:rPr>
              <a:t>Aeronaútico</a:t>
            </a:r>
            <a:r>
              <a:rPr lang="es-ES" b="1" cap="all" dirty="0">
                <a:solidFill>
                  <a:srgbClr val="1958B4"/>
                </a:solidFill>
                <a:latin typeface="Barlow" panose="00000500000000000000" pitchFamily="2" charset="0"/>
              </a:rPr>
              <a:t> </a:t>
            </a:r>
            <a:r>
              <a:rPr lang="es-ES" sz="1200" dirty="0">
                <a:latin typeface="Barlow" panose="00000500000000000000" pitchFamily="2" charset="0"/>
              </a:rPr>
              <a:t>cerrada</a:t>
            </a:r>
          </a:p>
          <a:p>
            <a:pPr algn="ctr">
              <a:defRPr/>
            </a:pPr>
            <a:r>
              <a:rPr lang="es-ES" b="1" cap="all" dirty="0">
                <a:solidFill>
                  <a:srgbClr val="1958B4"/>
                </a:solidFill>
                <a:latin typeface="Barlow" panose="00000500000000000000" pitchFamily="2" charset="0"/>
              </a:rPr>
              <a:t>Eurostars</a:t>
            </a:r>
            <a:r>
              <a:rPr lang="es-ES" sz="2000" b="1" dirty="0">
                <a:solidFill>
                  <a:srgbClr val="00B0F0"/>
                </a:solidFill>
                <a:latin typeface="Barlow" panose="00000500000000000000" pitchFamily="2" charset="0"/>
              </a:rPr>
              <a:t> </a:t>
            </a:r>
            <a:r>
              <a:rPr lang="es-ES" sz="1200" dirty="0">
                <a:latin typeface="Barlow" panose="00000500000000000000" pitchFamily="2" charset="0"/>
              </a:rPr>
              <a:t>cerrada</a:t>
            </a:r>
            <a:endParaRPr lang="es-ES" sz="1400" b="1" dirty="0">
              <a:solidFill>
                <a:srgbClr val="00B050"/>
              </a:solidFill>
              <a:latin typeface="Barlow" panose="00000500000000000000" pitchFamily="2" charset="0"/>
            </a:endParaRPr>
          </a:p>
        </p:txBody>
      </p:sp>
      <p:sp>
        <p:nvSpPr>
          <p:cNvPr id="5" name="21 CuadroTexto">
            <a:extLst>
              <a:ext uri="{FF2B5EF4-FFF2-40B4-BE49-F238E27FC236}">
                <a16:creationId xmlns:a16="http://schemas.microsoft.com/office/drawing/2014/main" id="{CCEF4942-8410-F9CC-374F-B616CB16C292}"/>
              </a:ext>
            </a:extLst>
          </p:cNvPr>
          <p:cNvSpPr txBox="1"/>
          <p:nvPr/>
        </p:nvSpPr>
        <p:spPr>
          <a:xfrm>
            <a:off x="698407" y="3422991"/>
            <a:ext cx="3071054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b="1" cap="all" dirty="0">
                <a:solidFill>
                  <a:srgbClr val="1958B4"/>
                </a:solidFill>
                <a:latin typeface="Barlow" panose="00000500000000000000" pitchFamily="2" charset="0"/>
              </a:rPr>
              <a:t>*Cervera Redes </a:t>
            </a:r>
            <a:r>
              <a:rPr lang="es-ES" sz="1200" dirty="0">
                <a:latin typeface="Barlow" panose="00000500000000000000" pitchFamily="2" charset="0"/>
              </a:rPr>
              <a:t>cerrada</a:t>
            </a:r>
            <a:endParaRPr lang="es-ES" sz="1600" dirty="0">
              <a:latin typeface="Barlow" panose="00000500000000000000" pitchFamily="2" charset="0"/>
            </a:endParaRPr>
          </a:p>
        </p:txBody>
      </p:sp>
      <p:sp>
        <p:nvSpPr>
          <p:cNvPr id="7" name="21 CuadroTexto">
            <a:extLst>
              <a:ext uri="{FF2B5EF4-FFF2-40B4-BE49-F238E27FC236}">
                <a16:creationId xmlns:a16="http://schemas.microsoft.com/office/drawing/2014/main" id="{4240C810-0D98-9F52-9CEB-041118ECD487}"/>
              </a:ext>
            </a:extLst>
          </p:cNvPr>
          <p:cNvSpPr txBox="1"/>
          <p:nvPr/>
        </p:nvSpPr>
        <p:spPr>
          <a:xfrm>
            <a:off x="712758" y="1312035"/>
            <a:ext cx="2352893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b="1" cap="all" dirty="0">
                <a:solidFill>
                  <a:srgbClr val="1958B4"/>
                </a:solidFill>
                <a:latin typeface="Barlow" panose="00000500000000000000" pitchFamily="2" charset="0"/>
              </a:rPr>
              <a:t>Neotec</a:t>
            </a:r>
            <a:r>
              <a:rPr lang="es-ES" sz="2400" b="1" dirty="0">
                <a:solidFill>
                  <a:srgbClr val="00B0F0"/>
                </a:solidFill>
                <a:latin typeface="Barlow" panose="00000500000000000000" pitchFamily="2" charset="0"/>
              </a:rPr>
              <a:t> </a:t>
            </a:r>
            <a:r>
              <a:rPr lang="es-ES" sz="1400" dirty="0">
                <a:latin typeface="Barlow" panose="00000500000000000000" pitchFamily="2" charset="0"/>
              </a:rPr>
              <a:t>cerrada</a:t>
            </a:r>
            <a:endParaRPr lang="es-ES" sz="1600" dirty="0">
              <a:latin typeface="Barlow" panose="00000500000000000000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00EBC0-1B4E-8A3D-7886-DECBBBFFB257}"/>
              </a:ext>
            </a:extLst>
          </p:cNvPr>
          <p:cNvSpPr txBox="1"/>
          <p:nvPr/>
        </p:nvSpPr>
        <p:spPr>
          <a:xfrm>
            <a:off x="4412796" y="1197962"/>
            <a:ext cx="318407" cy="2062103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Barlow" panose="00000500000000000000" pitchFamily="2" charset="0"/>
              </a:rPr>
              <a:t>Empresas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3E0576B-FDE7-F4CD-1A16-B4F07A0318B5}"/>
              </a:ext>
            </a:extLst>
          </p:cNvPr>
          <p:cNvSpPr txBox="1"/>
          <p:nvPr/>
        </p:nvSpPr>
        <p:spPr>
          <a:xfrm>
            <a:off x="4391864" y="3476852"/>
            <a:ext cx="365760" cy="261610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000" b="1">
                <a:solidFill>
                  <a:srgbClr val="0070C0"/>
                </a:solidFill>
                <a:latin typeface="Barlow" panose="00000500000000000000" pitchFamily="2" charset="0"/>
              </a:defRPr>
            </a:lvl1pPr>
          </a:lstStyle>
          <a:p>
            <a:r>
              <a:rPr lang="es-ES" sz="1100" b="0" dirty="0">
                <a:solidFill>
                  <a:schemeClr val="tx1"/>
                </a:solidFill>
              </a:rPr>
              <a:t>CT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4C1DAD0-E72D-35DB-CBC8-86A39EB6BF99}"/>
              </a:ext>
            </a:extLst>
          </p:cNvPr>
          <p:cNvSpPr txBox="1"/>
          <p:nvPr/>
        </p:nvSpPr>
        <p:spPr>
          <a:xfrm>
            <a:off x="140360" y="4765587"/>
            <a:ext cx="2737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*áreas temáticas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0FC8D6A-660B-976E-953F-EA6712A36A21}"/>
              </a:ext>
            </a:extLst>
          </p:cNvPr>
          <p:cNvSpPr txBox="1"/>
          <p:nvPr/>
        </p:nvSpPr>
        <p:spPr>
          <a:xfrm>
            <a:off x="698407" y="861240"/>
            <a:ext cx="2367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376092"/>
                </a:solidFill>
              </a:rPr>
              <a:t>…en 2023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BB0B070-C1CF-63DC-84E1-CAEBB997950D}"/>
              </a:ext>
            </a:extLst>
          </p:cNvPr>
          <p:cNvSpPr txBox="1"/>
          <p:nvPr/>
        </p:nvSpPr>
        <p:spPr>
          <a:xfrm>
            <a:off x="4594247" y="1869953"/>
            <a:ext cx="4158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/>
              <a:t>Cerradas</a:t>
            </a:r>
          </a:p>
        </p:txBody>
      </p:sp>
    </p:spTree>
    <p:extLst>
      <p:ext uri="{BB962C8B-B14F-4D97-AF65-F5344CB8AC3E}">
        <p14:creationId xmlns:p14="http://schemas.microsoft.com/office/powerpoint/2010/main" val="2401166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E5782FD-5BEC-A8B6-D8C1-86612BD3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14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64266AB-EBBD-BF61-DCFB-8D0ADD469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710" y="182689"/>
            <a:ext cx="4559241" cy="728155"/>
          </a:xfrm>
          <a:prstGeom prst="rect">
            <a:avLst/>
          </a:prstGeom>
        </p:spPr>
      </p:pic>
      <p:sp>
        <p:nvSpPr>
          <p:cNvPr id="7" name="21 CuadroTexto">
            <a:extLst>
              <a:ext uri="{FF2B5EF4-FFF2-40B4-BE49-F238E27FC236}">
                <a16:creationId xmlns:a16="http://schemas.microsoft.com/office/drawing/2014/main" id="{4240C810-0D98-9F52-9CEB-041118ECD487}"/>
              </a:ext>
            </a:extLst>
          </p:cNvPr>
          <p:cNvSpPr txBox="1"/>
          <p:nvPr/>
        </p:nvSpPr>
        <p:spPr>
          <a:xfrm>
            <a:off x="712758" y="1312035"/>
            <a:ext cx="2352893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b="1" cap="all" dirty="0">
                <a:solidFill>
                  <a:srgbClr val="1958B4"/>
                </a:solidFill>
                <a:latin typeface="Barlow" panose="00000500000000000000" pitchFamily="2" charset="0"/>
              </a:rPr>
              <a:t>Neotec</a:t>
            </a:r>
            <a:r>
              <a:rPr lang="es-ES" sz="2400" b="1" dirty="0">
                <a:solidFill>
                  <a:srgbClr val="00B0F0"/>
                </a:solidFill>
                <a:latin typeface="Barlow" panose="00000500000000000000" pitchFamily="2" charset="0"/>
              </a:rPr>
              <a:t> </a:t>
            </a:r>
            <a:r>
              <a:rPr lang="es-ES" sz="1400" dirty="0">
                <a:latin typeface="Barlow" panose="00000500000000000000" pitchFamily="2" charset="0"/>
              </a:rPr>
              <a:t>cerrada</a:t>
            </a:r>
            <a:endParaRPr lang="es-ES" sz="1600" dirty="0">
              <a:latin typeface="Barlow" panose="00000500000000000000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00EBC0-1B4E-8A3D-7886-DECBBBFFB257}"/>
              </a:ext>
            </a:extLst>
          </p:cNvPr>
          <p:cNvSpPr txBox="1"/>
          <p:nvPr/>
        </p:nvSpPr>
        <p:spPr>
          <a:xfrm>
            <a:off x="3367217" y="1230572"/>
            <a:ext cx="318407" cy="2062103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Barlow" panose="00000500000000000000" pitchFamily="2" charset="0"/>
              </a:rPr>
              <a:t>Empresa</a:t>
            </a:r>
          </a:p>
          <a:p>
            <a:pPr algn="ctr"/>
            <a:endParaRPr lang="es-ES" sz="1600" dirty="0">
              <a:latin typeface="Barlow" panose="00000500000000000000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0FC8D6A-660B-976E-953F-EA6712A36A21}"/>
              </a:ext>
            </a:extLst>
          </p:cNvPr>
          <p:cNvSpPr txBox="1"/>
          <p:nvPr/>
        </p:nvSpPr>
        <p:spPr>
          <a:xfrm>
            <a:off x="698407" y="861240"/>
            <a:ext cx="2367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376092"/>
                </a:solidFill>
              </a:rPr>
              <a:t>…en 2023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BB0B070-C1CF-63DC-84E1-CAEBB997950D}"/>
              </a:ext>
            </a:extLst>
          </p:cNvPr>
          <p:cNvSpPr txBox="1"/>
          <p:nvPr/>
        </p:nvSpPr>
        <p:spPr>
          <a:xfrm>
            <a:off x="-89889" y="2064796"/>
            <a:ext cx="4158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/>
              <a:t>Cerrada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990E043-6E20-8C46-38B2-EDF3DD6EA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463" y="1230572"/>
            <a:ext cx="5204975" cy="2927798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2AFA711C-1CF9-7960-6201-46A74E1FD3FF}"/>
              </a:ext>
            </a:extLst>
          </p:cNvPr>
          <p:cNvSpPr/>
          <p:nvPr/>
        </p:nvSpPr>
        <p:spPr>
          <a:xfrm>
            <a:off x="7163544" y="3430380"/>
            <a:ext cx="1716779" cy="331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12AE9D3-ABA2-2EC6-7110-97F81D7546ED}"/>
              </a:ext>
            </a:extLst>
          </p:cNvPr>
          <p:cNvSpPr/>
          <p:nvPr/>
        </p:nvSpPr>
        <p:spPr>
          <a:xfrm>
            <a:off x="7163543" y="3762188"/>
            <a:ext cx="1716779" cy="331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150EDF0-F0B4-29B2-C8D6-AFE1C8F89462}"/>
              </a:ext>
            </a:extLst>
          </p:cNvPr>
          <p:cNvSpPr/>
          <p:nvPr/>
        </p:nvSpPr>
        <p:spPr>
          <a:xfrm>
            <a:off x="4014371" y="3710952"/>
            <a:ext cx="1716779" cy="331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675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E5782FD-5BEC-A8B6-D8C1-86612BD3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15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64266AB-EBBD-BF61-DCFB-8D0ADD469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710" y="182689"/>
            <a:ext cx="4559241" cy="728155"/>
          </a:xfrm>
          <a:prstGeom prst="rect">
            <a:avLst/>
          </a:prstGeom>
        </p:spPr>
      </p:pic>
      <p:sp>
        <p:nvSpPr>
          <p:cNvPr id="7" name="21 CuadroTexto">
            <a:extLst>
              <a:ext uri="{FF2B5EF4-FFF2-40B4-BE49-F238E27FC236}">
                <a16:creationId xmlns:a16="http://schemas.microsoft.com/office/drawing/2014/main" id="{4240C810-0D98-9F52-9CEB-041118ECD487}"/>
              </a:ext>
            </a:extLst>
          </p:cNvPr>
          <p:cNvSpPr txBox="1"/>
          <p:nvPr/>
        </p:nvSpPr>
        <p:spPr>
          <a:xfrm>
            <a:off x="712758" y="1312035"/>
            <a:ext cx="2352893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b="1" cap="all" dirty="0">
                <a:solidFill>
                  <a:srgbClr val="1958B4"/>
                </a:solidFill>
                <a:latin typeface="Barlow" panose="00000500000000000000" pitchFamily="2" charset="0"/>
              </a:rPr>
              <a:t>Neotec</a:t>
            </a:r>
            <a:r>
              <a:rPr lang="es-ES" sz="2400" b="1" dirty="0">
                <a:solidFill>
                  <a:srgbClr val="00B0F0"/>
                </a:solidFill>
                <a:latin typeface="Barlow" panose="00000500000000000000" pitchFamily="2" charset="0"/>
              </a:rPr>
              <a:t> </a:t>
            </a:r>
            <a:r>
              <a:rPr lang="es-ES" sz="1400" dirty="0">
                <a:latin typeface="Barlow" panose="00000500000000000000" pitchFamily="2" charset="0"/>
              </a:rPr>
              <a:t>cerrada</a:t>
            </a:r>
            <a:endParaRPr lang="es-ES" sz="1600" dirty="0">
              <a:latin typeface="Barlow" panose="00000500000000000000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00EBC0-1B4E-8A3D-7886-DECBBBFFB257}"/>
              </a:ext>
            </a:extLst>
          </p:cNvPr>
          <p:cNvSpPr txBox="1"/>
          <p:nvPr/>
        </p:nvSpPr>
        <p:spPr>
          <a:xfrm>
            <a:off x="3367217" y="1230572"/>
            <a:ext cx="318407" cy="1815882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Barlow" panose="00000500000000000000" pitchFamily="2" charset="0"/>
              </a:rPr>
              <a:t>Empresa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0FC8D6A-660B-976E-953F-EA6712A36A21}"/>
              </a:ext>
            </a:extLst>
          </p:cNvPr>
          <p:cNvSpPr txBox="1"/>
          <p:nvPr/>
        </p:nvSpPr>
        <p:spPr>
          <a:xfrm>
            <a:off x="698407" y="861240"/>
            <a:ext cx="2367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376092"/>
                </a:solidFill>
              </a:rPr>
              <a:t>…en 2023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BB0B070-C1CF-63DC-84E1-CAEBB997950D}"/>
              </a:ext>
            </a:extLst>
          </p:cNvPr>
          <p:cNvSpPr txBox="1"/>
          <p:nvPr/>
        </p:nvSpPr>
        <p:spPr>
          <a:xfrm>
            <a:off x="391220" y="1945122"/>
            <a:ext cx="289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/>
              <a:t>Cerrada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823D2CB-C5C2-5B33-8773-927AF11B6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59" y="1262613"/>
            <a:ext cx="5375783" cy="302387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93265E9-B90E-FEAD-EF7E-FABA34926487}"/>
              </a:ext>
            </a:extLst>
          </p:cNvPr>
          <p:cNvSpPr/>
          <p:nvPr/>
        </p:nvSpPr>
        <p:spPr>
          <a:xfrm>
            <a:off x="7230451" y="3827363"/>
            <a:ext cx="1716779" cy="331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231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E5782FD-5BEC-A8B6-D8C1-86612BD3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16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64266AB-EBBD-BF61-DCFB-8D0ADD469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710" y="182689"/>
            <a:ext cx="4559241" cy="72815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100EBC0-1B4E-8A3D-7886-DECBBBFFB257}"/>
              </a:ext>
            </a:extLst>
          </p:cNvPr>
          <p:cNvSpPr txBox="1"/>
          <p:nvPr/>
        </p:nvSpPr>
        <p:spPr>
          <a:xfrm>
            <a:off x="4412796" y="1197962"/>
            <a:ext cx="318407" cy="2062103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Barlow" panose="00000500000000000000" pitchFamily="2" charset="0"/>
              </a:rPr>
              <a:t>Empresas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58A61C8-FB20-DC3F-8026-434F09DB16A4}"/>
              </a:ext>
            </a:extLst>
          </p:cNvPr>
          <p:cNvSpPr txBox="1"/>
          <p:nvPr/>
        </p:nvSpPr>
        <p:spPr>
          <a:xfrm>
            <a:off x="401268" y="1751959"/>
            <a:ext cx="38546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376092"/>
                </a:solidFill>
              </a:rPr>
              <a:t>…en 2024 convocatorias abiertas</a:t>
            </a:r>
          </a:p>
        </p:txBody>
      </p:sp>
      <p:sp>
        <p:nvSpPr>
          <p:cNvPr id="14" name="21 CuadroTexto">
            <a:extLst>
              <a:ext uri="{FF2B5EF4-FFF2-40B4-BE49-F238E27FC236}">
                <a16:creationId xmlns:a16="http://schemas.microsoft.com/office/drawing/2014/main" id="{07998A4D-1C5C-9096-AEE5-E00F2077A75D}"/>
              </a:ext>
            </a:extLst>
          </p:cNvPr>
          <p:cNvSpPr txBox="1"/>
          <p:nvPr/>
        </p:nvSpPr>
        <p:spPr>
          <a:xfrm>
            <a:off x="5120004" y="1332821"/>
            <a:ext cx="3061169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b="1" cap="all" dirty="0">
                <a:solidFill>
                  <a:srgbClr val="1958B4"/>
                </a:solidFill>
                <a:latin typeface="Barlow" panose="00000500000000000000" pitchFamily="2" charset="0"/>
              </a:rPr>
              <a:t>Eurostars</a:t>
            </a:r>
            <a:endParaRPr lang="es-ES" sz="1400" b="1" dirty="0">
              <a:solidFill>
                <a:srgbClr val="00B050"/>
              </a:solidFill>
              <a:latin typeface="Barlow" panose="00000500000000000000" pitchFamily="2" charset="0"/>
            </a:endParaRPr>
          </a:p>
        </p:txBody>
      </p:sp>
      <p:sp>
        <p:nvSpPr>
          <p:cNvPr id="17" name="21 CuadroTexto">
            <a:extLst>
              <a:ext uri="{FF2B5EF4-FFF2-40B4-BE49-F238E27FC236}">
                <a16:creationId xmlns:a16="http://schemas.microsoft.com/office/drawing/2014/main" id="{407C26F1-9422-93DF-C5B1-80879195E833}"/>
              </a:ext>
            </a:extLst>
          </p:cNvPr>
          <p:cNvSpPr txBox="1"/>
          <p:nvPr/>
        </p:nvSpPr>
        <p:spPr>
          <a:xfrm>
            <a:off x="5191307" y="3893082"/>
            <a:ext cx="3071054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b="1" cap="all" dirty="0">
                <a:solidFill>
                  <a:srgbClr val="1958B4"/>
                </a:solidFill>
                <a:latin typeface="Barlow" panose="00000500000000000000" pitchFamily="2" charset="0"/>
              </a:rPr>
              <a:t>ECOSISTEMAS INNOVACIÓN</a:t>
            </a:r>
            <a:endParaRPr lang="es-ES" sz="1600" dirty="0">
              <a:solidFill>
                <a:srgbClr val="FFFFFF"/>
              </a:solidFill>
              <a:latin typeface="Barlow" panose="00000500000000000000" pitchFamily="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9AF5BD7-BA97-4B1E-C49B-4925AB7D8DA5}"/>
              </a:ext>
            </a:extLst>
          </p:cNvPr>
          <p:cNvSpPr txBox="1"/>
          <p:nvPr/>
        </p:nvSpPr>
        <p:spPr>
          <a:xfrm rot="10800000" flipV="1">
            <a:off x="4215971" y="3970026"/>
            <a:ext cx="712056" cy="261610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000" b="1">
                <a:solidFill>
                  <a:srgbClr val="0070C0"/>
                </a:solidFill>
                <a:latin typeface="Barlow" panose="00000500000000000000" pitchFamily="2" charset="0"/>
              </a:defRPr>
            </a:lvl1pPr>
          </a:lstStyle>
          <a:p>
            <a:r>
              <a:rPr lang="es-ES" sz="1100" b="0" dirty="0">
                <a:solidFill>
                  <a:schemeClr val="tx1"/>
                </a:solidFill>
              </a:rPr>
              <a:t>TODOS</a:t>
            </a:r>
          </a:p>
        </p:txBody>
      </p:sp>
      <p:sp>
        <p:nvSpPr>
          <p:cNvPr id="2" name="21 CuadroTexto">
            <a:extLst>
              <a:ext uri="{FF2B5EF4-FFF2-40B4-BE49-F238E27FC236}">
                <a16:creationId xmlns:a16="http://schemas.microsoft.com/office/drawing/2014/main" id="{A4904E36-59AC-FC2B-C2F2-B16A002FCE35}"/>
              </a:ext>
            </a:extLst>
          </p:cNvPr>
          <p:cNvSpPr txBox="1"/>
          <p:nvPr/>
        </p:nvSpPr>
        <p:spPr>
          <a:xfrm>
            <a:off x="5120004" y="2387084"/>
            <a:ext cx="3061169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b="1" cap="all" dirty="0">
                <a:solidFill>
                  <a:srgbClr val="1958B4"/>
                </a:solidFill>
                <a:latin typeface="Barlow" panose="00000500000000000000" pitchFamily="2" charset="0"/>
              </a:rPr>
              <a:t>SUSTAINABLE BLUE  ECONOMY</a:t>
            </a:r>
            <a:endParaRPr lang="es-ES" sz="1400" b="1" dirty="0">
              <a:solidFill>
                <a:srgbClr val="00B050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960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E5782FD-5BEC-A8B6-D8C1-86612BD3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17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64266AB-EBBD-BF61-DCFB-8D0ADD469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344" y="182689"/>
            <a:ext cx="4559241" cy="728155"/>
          </a:xfrm>
          <a:prstGeom prst="rect">
            <a:avLst/>
          </a:prstGeom>
        </p:spPr>
      </p:pic>
      <p:pic>
        <p:nvPicPr>
          <p:cNvPr id="2" name="Picture 2" descr="blue eurostars logo">
            <a:extLst>
              <a:ext uri="{FF2B5EF4-FFF2-40B4-BE49-F238E27FC236}">
                <a16:creationId xmlns:a16="http://schemas.microsoft.com/office/drawing/2014/main" id="{437FF8B9-69B4-6CCE-1A55-C45879E80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918" y="1148622"/>
            <a:ext cx="2655019" cy="217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E9F9593-A314-6373-C9E7-8D007E5EC420}"/>
              </a:ext>
            </a:extLst>
          </p:cNvPr>
          <p:cNvSpPr txBox="1"/>
          <p:nvPr/>
        </p:nvSpPr>
        <p:spPr>
          <a:xfrm>
            <a:off x="385460" y="3497316"/>
            <a:ext cx="7853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dirty="0">
                <a:solidFill>
                  <a:srgbClr val="1958B4"/>
                </a:solidFill>
                <a:latin typeface="Barlow" panose="00000500000000000000" pitchFamily="2" charset="0"/>
              </a:rPr>
              <a:t>Es España financiado por el programa </a:t>
            </a:r>
            <a:r>
              <a:rPr lang="es-ES" b="1" dirty="0" err="1">
                <a:solidFill>
                  <a:srgbClr val="1958B4"/>
                </a:solidFill>
                <a:latin typeface="Barlow" panose="00000500000000000000" pitchFamily="2" charset="0"/>
              </a:rPr>
              <a:t>Interempresas</a:t>
            </a:r>
            <a:r>
              <a:rPr lang="es-ES" b="1" dirty="0">
                <a:solidFill>
                  <a:srgbClr val="1958B4"/>
                </a:solidFill>
                <a:latin typeface="Barlow" panose="00000500000000000000" pitchFamily="2" charset="0"/>
              </a:rPr>
              <a:t> Internacional</a:t>
            </a:r>
          </a:p>
        </p:txBody>
      </p:sp>
    </p:spTree>
    <p:extLst>
      <p:ext uri="{BB962C8B-B14F-4D97-AF65-F5344CB8AC3E}">
        <p14:creationId xmlns:p14="http://schemas.microsoft.com/office/powerpoint/2010/main" val="54518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E5782FD-5BEC-A8B6-D8C1-86612BD3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18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64266AB-EBBD-BF61-DCFB-8D0ADD469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910" y="407460"/>
            <a:ext cx="4559241" cy="728155"/>
          </a:xfrm>
          <a:prstGeom prst="rect">
            <a:avLst/>
          </a:prstGeom>
        </p:spPr>
      </p:pic>
      <p:pic>
        <p:nvPicPr>
          <p:cNvPr id="9" name="Picture 2" descr="blue eurostars logo">
            <a:extLst>
              <a:ext uri="{FF2B5EF4-FFF2-40B4-BE49-F238E27FC236}">
                <a16:creationId xmlns:a16="http://schemas.microsoft.com/office/drawing/2014/main" id="{02846282-C771-099E-BE7D-1AA126A22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55" y="1135615"/>
            <a:ext cx="1463826" cy="12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A546149-802A-2110-3F75-0A6DC1388379}"/>
              </a:ext>
            </a:extLst>
          </p:cNvPr>
          <p:cNvSpPr txBox="1"/>
          <p:nvPr/>
        </p:nvSpPr>
        <p:spPr>
          <a:xfrm>
            <a:off x="4937910" y="3169910"/>
            <a:ext cx="34845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b="1" dirty="0">
                <a:solidFill>
                  <a:srgbClr val="002060"/>
                </a:solidFill>
                <a:latin typeface="Georgia" panose="02040502050405020303" pitchFamily="18" charset="0"/>
              </a:rPr>
              <a:t>Próxima fecha de corte en 14 marzo 2024</a:t>
            </a:r>
          </a:p>
        </p:txBody>
      </p:sp>
      <p:sp>
        <p:nvSpPr>
          <p:cNvPr id="11" name="2 CuadroTexto">
            <a:extLst>
              <a:ext uri="{FF2B5EF4-FFF2-40B4-BE49-F238E27FC236}">
                <a16:creationId xmlns:a16="http://schemas.microsoft.com/office/drawing/2014/main" id="{CF38C249-499B-2515-9A4D-4CB5625AC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102" y="1531042"/>
            <a:ext cx="3484569" cy="358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s-ES" altLang="es-ES" sz="1700" dirty="0">
                <a:solidFill>
                  <a:srgbClr val="0070C0"/>
                </a:solidFill>
              </a:rPr>
              <a:t>Pymes Innovadoras</a:t>
            </a:r>
          </a:p>
          <a:p>
            <a:pPr algn="ctr" eaLnBrk="1" hangingPunct="1">
              <a:lnSpc>
                <a:spcPct val="150000"/>
              </a:lnSpc>
            </a:pPr>
            <a:r>
              <a:rPr lang="es-ES" altLang="es-ES" sz="1700" dirty="0">
                <a:solidFill>
                  <a:srgbClr val="0070C0"/>
                </a:solidFill>
              </a:rPr>
              <a:t>Consorcio Internacional: </a:t>
            </a:r>
            <a:r>
              <a:rPr lang="es-ES" altLang="es-ES" sz="1700" b="1" dirty="0">
                <a:solidFill>
                  <a:srgbClr val="FF0000"/>
                </a:solidFill>
              </a:rPr>
              <a:t>37 Países</a:t>
            </a:r>
          </a:p>
          <a:p>
            <a:pPr algn="ctr" eaLnBrk="1" hangingPunct="1">
              <a:lnSpc>
                <a:spcPct val="150000"/>
              </a:lnSpc>
            </a:pPr>
            <a:r>
              <a:rPr lang="es-ES" altLang="es-ES" sz="1700" dirty="0">
                <a:solidFill>
                  <a:srgbClr val="0070C0"/>
                </a:solidFill>
              </a:rPr>
              <a:t>Evaluación </a:t>
            </a:r>
            <a:r>
              <a:rPr lang="es-ES" altLang="es-ES" sz="1700" u="sng" dirty="0">
                <a:solidFill>
                  <a:srgbClr val="0070C0"/>
                </a:solidFill>
              </a:rPr>
              <a:t>Centralizada</a:t>
            </a:r>
          </a:p>
          <a:p>
            <a:pPr algn="ctr" eaLnBrk="1" hangingPunct="1">
              <a:lnSpc>
                <a:spcPct val="150000"/>
              </a:lnSpc>
            </a:pPr>
            <a:r>
              <a:rPr lang="es-ES" altLang="es-ES" sz="1700" dirty="0">
                <a:solidFill>
                  <a:srgbClr val="0070C0"/>
                </a:solidFill>
              </a:rPr>
              <a:t>Financiación </a:t>
            </a:r>
            <a:r>
              <a:rPr lang="es-ES" altLang="es-ES" sz="1700" u="sng" dirty="0">
                <a:solidFill>
                  <a:srgbClr val="0070C0"/>
                </a:solidFill>
              </a:rPr>
              <a:t>Descentralizada</a:t>
            </a:r>
          </a:p>
          <a:p>
            <a:pPr algn="ctr" eaLnBrk="1" hangingPunct="1">
              <a:lnSpc>
                <a:spcPct val="150000"/>
              </a:lnSpc>
            </a:pPr>
            <a:endParaRPr lang="es-ES" altLang="es-ES" sz="1700" dirty="0">
              <a:solidFill>
                <a:srgbClr val="0070C0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s-ES" altLang="es-ES" sz="1700" dirty="0">
                <a:solidFill>
                  <a:srgbClr val="0070C0"/>
                </a:solidFill>
              </a:rPr>
              <a:t>Hasta </a:t>
            </a:r>
            <a:r>
              <a:rPr lang="es-ES" altLang="es-ES" sz="1700" b="1" dirty="0">
                <a:solidFill>
                  <a:srgbClr val="FF0000"/>
                </a:solidFill>
              </a:rPr>
              <a:t>70% de subvención</a:t>
            </a:r>
            <a:r>
              <a:rPr lang="es-ES" altLang="es-ES" sz="1700" dirty="0">
                <a:solidFill>
                  <a:srgbClr val="0070C0"/>
                </a:solidFill>
              </a:rPr>
              <a:t>, con límite de </a:t>
            </a:r>
            <a:r>
              <a:rPr lang="es-ES" altLang="es-ES" sz="1700" dirty="0">
                <a:solidFill>
                  <a:srgbClr val="FF0000"/>
                </a:solidFill>
              </a:rPr>
              <a:t>400.000 €</a:t>
            </a:r>
            <a:r>
              <a:rPr lang="es-ES" altLang="es-ES" sz="1700" dirty="0">
                <a:solidFill>
                  <a:srgbClr val="0070C0"/>
                </a:solidFill>
              </a:rPr>
              <a:t> por beneficiario</a:t>
            </a:r>
          </a:p>
          <a:p>
            <a:pPr algn="ctr" eaLnBrk="1" hangingPunct="1">
              <a:lnSpc>
                <a:spcPct val="150000"/>
              </a:lnSpc>
            </a:pPr>
            <a:r>
              <a:rPr lang="es-ES" altLang="es-ES" sz="1700" u="sng" dirty="0">
                <a:solidFill>
                  <a:srgbClr val="0070C0"/>
                </a:solidFill>
              </a:rPr>
              <a:t>Convocatoria </a:t>
            </a:r>
            <a:r>
              <a:rPr lang="es-ES" altLang="es-ES" sz="1700" u="sng" dirty="0" err="1">
                <a:solidFill>
                  <a:srgbClr val="0070C0"/>
                </a:solidFill>
              </a:rPr>
              <a:t>Interempresas</a:t>
            </a:r>
            <a:r>
              <a:rPr lang="es-ES" altLang="es-ES" sz="1700" u="sng" dirty="0">
                <a:solidFill>
                  <a:srgbClr val="0070C0"/>
                </a:solidFill>
              </a:rPr>
              <a:t> Internacional</a:t>
            </a:r>
            <a:endParaRPr lang="es-ES" sz="1700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659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572299-40D6-1061-5B0A-FA21B7760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89" y="653592"/>
            <a:ext cx="7073223" cy="1476985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E5782FD-5BEC-A8B6-D8C1-86612BD3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19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64266AB-EBBD-BF61-DCFB-8D0ADD469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344" y="182689"/>
            <a:ext cx="4559241" cy="72815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A50048C-2D8B-0F68-8B1B-BE5F28D4C7EE}"/>
              </a:ext>
            </a:extLst>
          </p:cNvPr>
          <p:cNvSpPr txBox="1"/>
          <p:nvPr/>
        </p:nvSpPr>
        <p:spPr>
          <a:xfrm>
            <a:off x="75036" y="3808280"/>
            <a:ext cx="2543482" cy="1242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100" b="1" i="1" dirty="0" err="1">
                <a:latin typeface="Barlow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Fechas</a:t>
            </a:r>
            <a:r>
              <a:rPr lang="en-GB" sz="1100" b="1" i="1" dirty="0">
                <a:latin typeface="Barlow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100" b="1" i="1" dirty="0" err="1">
                <a:latin typeface="Barlow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provisioneles</a:t>
            </a:r>
            <a:endParaRPr lang="en-GB" sz="1100" b="1" i="1" dirty="0">
              <a:latin typeface="Barlow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100" b="1" i="1" dirty="0" err="1">
                <a:latin typeface="Barlow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Publicación</a:t>
            </a:r>
            <a:r>
              <a:rPr lang="en-GB" sz="1100" b="1" i="1" dirty="0">
                <a:latin typeface="Barlow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: 01/02/2024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100" b="1" i="1" dirty="0">
                <a:latin typeface="Barlow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GB" sz="1100" b="1" i="1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re-</a:t>
            </a:r>
            <a:r>
              <a:rPr lang="en-GB" sz="1100" b="1" i="1" dirty="0" err="1">
                <a:effectLst/>
                <a:latin typeface="Barlow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pro</a:t>
            </a:r>
            <a:r>
              <a:rPr lang="en-GB" sz="1100" b="1" i="1" dirty="0" err="1">
                <a:latin typeface="Barlow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puesta</a:t>
            </a:r>
            <a:r>
              <a:rPr lang="en-GB" sz="1100" b="1" i="1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hasta 10/04/2024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100" b="1" i="1" dirty="0" err="1">
                <a:latin typeface="Barlow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GB" sz="1100" b="1" i="1" dirty="0" err="1">
                <a:effectLst/>
                <a:latin typeface="Barlow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ropuesta</a:t>
            </a:r>
            <a:r>
              <a:rPr lang="en-GB" sz="1100" b="1" i="1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100" b="1" i="1" dirty="0" err="1">
                <a:effectLst/>
                <a:latin typeface="Barlow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completa</a:t>
            </a:r>
            <a:r>
              <a:rPr lang="en-GB" sz="1100" b="1" i="1" dirty="0">
                <a:latin typeface="Barlow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100" b="1" i="1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hasta </a:t>
            </a:r>
            <a:r>
              <a:rPr lang="en-GB" sz="1100" b="1" i="1" dirty="0">
                <a:latin typeface="Barlow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06/11/2024</a:t>
            </a:r>
            <a:endParaRPr lang="es-ES" sz="1400" dirty="0">
              <a:effectLst/>
              <a:latin typeface="Barlow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429DC48-93EA-08ED-DBDF-B4504829DB05}"/>
              </a:ext>
            </a:extLst>
          </p:cNvPr>
          <p:cNvSpPr txBox="1"/>
          <p:nvPr/>
        </p:nvSpPr>
        <p:spPr>
          <a:xfrm>
            <a:off x="1629188" y="2037093"/>
            <a:ext cx="6489091" cy="1487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GB" sz="16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1600" dirty="0">
                <a:latin typeface="Barlow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GB" sz="1600" i="1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Digital Twins of the Oceans (DTO) at regional sub basin scale</a:t>
            </a:r>
            <a:endParaRPr lang="es-ES" sz="1400" dirty="0">
              <a:effectLst/>
              <a:latin typeface="Barlow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600" i="1" dirty="0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GB" sz="1600" i="1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Blue economy sectors, development of marine multi-use infrastructures</a:t>
            </a:r>
            <a:endParaRPr lang="es-ES" sz="1400" dirty="0">
              <a:effectLst/>
              <a:latin typeface="Barlow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GB" sz="1600" i="1" dirty="0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600" i="1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Planning and managing sea-uses at the regional level </a:t>
            </a:r>
            <a:endParaRPr lang="es-ES" sz="1400" dirty="0">
              <a:effectLst/>
              <a:latin typeface="Barlow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3329940" algn="l"/>
              </a:tabLst>
            </a:pPr>
            <a:r>
              <a:rPr lang="en-GB" sz="1600" i="1" dirty="0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600" i="1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Blue Bioresources</a:t>
            </a:r>
            <a:r>
              <a:rPr lang="en-GB" sz="1600" i="1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“</a:t>
            </a:r>
            <a:endParaRPr lang="es-ES" sz="1400" dirty="0">
              <a:effectLst/>
              <a:latin typeface="Barlow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A52D09-7A96-4E6B-BBA3-A34A0B54E0BD}"/>
              </a:ext>
            </a:extLst>
          </p:cNvPr>
          <p:cNvSpPr txBox="1"/>
          <p:nvPr/>
        </p:nvSpPr>
        <p:spPr>
          <a:xfrm>
            <a:off x="3932851" y="3926319"/>
            <a:ext cx="143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38 países</a:t>
            </a:r>
          </a:p>
        </p:txBody>
      </p:sp>
    </p:spTree>
    <p:extLst>
      <p:ext uri="{BB962C8B-B14F-4D97-AF65-F5344CB8AC3E}">
        <p14:creationId xmlns:p14="http://schemas.microsoft.com/office/powerpoint/2010/main" val="192829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9182863-2681-4C6A-EE6E-47D338054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35" y="224834"/>
            <a:ext cx="8948361" cy="205650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C6775EE-5AAD-1C94-B349-74C06F9BB3F9}"/>
              </a:ext>
            </a:extLst>
          </p:cNvPr>
          <p:cNvSpPr/>
          <p:nvPr/>
        </p:nvSpPr>
        <p:spPr>
          <a:xfrm>
            <a:off x="3477390" y="2342733"/>
            <a:ext cx="2362756" cy="6730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3DE1169-8451-D495-9008-A8C36A546CFD}"/>
              </a:ext>
            </a:extLst>
          </p:cNvPr>
          <p:cNvSpPr/>
          <p:nvPr/>
        </p:nvSpPr>
        <p:spPr>
          <a:xfrm>
            <a:off x="3805767" y="1734183"/>
            <a:ext cx="1824566" cy="385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8FDBC9-CA88-2A28-31F2-3348070E7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236" y="1572319"/>
            <a:ext cx="3229394" cy="63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FB86882-7FFA-6EC0-AAB7-DB7A5977487C}"/>
              </a:ext>
            </a:extLst>
          </p:cNvPr>
          <p:cNvSpPr/>
          <p:nvPr/>
        </p:nvSpPr>
        <p:spPr>
          <a:xfrm>
            <a:off x="6015566" y="4393733"/>
            <a:ext cx="2823634" cy="524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64E40E1-4026-65D6-BD5E-864B1DA941A5}"/>
              </a:ext>
            </a:extLst>
          </p:cNvPr>
          <p:cNvSpPr txBox="1"/>
          <p:nvPr/>
        </p:nvSpPr>
        <p:spPr>
          <a:xfrm>
            <a:off x="1542742" y="2679268"/>
            <a:ext cx="6058515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s-ES" sz="20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Conocimiento           Competitividad                 Impacto</a:t>
            </a:r>
          </a:p>
        </p:txBody>
      </p:sp>
    </p:spTree>
    <p:extLst>
      <p:ext uri="{BB962C8B-B14F-4D97-AF65-F5344CB8AC3E}">
        <p14:creationId xmlns:p14="http://schemas.microsoft.com/office/powerpoint/2010/main" val="1651585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E5782FD-5BEC-A8B6-D8C1-86612BD3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20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64266AB-EBBD-BF61-DCFB-8D0ADD469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710" y="182689"/>
            <a:ext cx="4559241" cy="728155"/>
          </a:xfrm>
          <a:prstGeom prst="rect">
            <a:avLst/>
          </a:prstGeom>
        </p:spPr>
      </p:pic>
      <p:pic>
        <p:nvPicPr>
          <p:cNvPr id="1026" name="Picture 2" descr="Conv_Ecosistemas2024CDTI2">
            <a:extLst>
              <a:ext uri="{FF2B5EF4-FFF2-40B4-BE49-F238E27FC236}">
                <a16:creationId xmlns:a16="http://schemas.microsoft.com/office/drawing/2014/main" id="{1598A3C3-906E-10F6-C95D-1A9E2E25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910844"/>
            <a:ext cx="6477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C0DB81C-3231-192B-7562-22998E044C6F}"/>
              </a:ext>
            </a:extLst>
          </p:cNvPr>
          <p:cNvSpPr txBox="1"/>
          <p:nvPr/>
        </p:nvSpPr>
        <p:spPr>
          <a:xfrm>
            <a:off x="1233446" y="4298365"/>
            <a:ext cx="2827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Barlow" panose="00000500000000000000" pitchFamily="2" charset="0"/>
              </a:rPr>
              <a:t>Cierra 12 marzo 2024</a:t>
            </a:r>
          </a:p>
        </p:txBody>
      </p:sp>
    </p:spTree>
    <p:extLst>
      <p:ext uri="{BB962C8B-B14F-4D97-AF65-F5344CB8AC3E}">
        <p14:creationId xmlns:p14="http://schemas.microsoft.com/office/powerpoint/2010/main" val="1885063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1029571" y="1409755"/>
            <a:ext cx="735678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Barlow" panose="00000500000000000000" pitchFamily="2" charset="0"/>
              </a:rPr>
              <a:t>Beneficiarios: </a:t>
            </a:r>
            <a:r>
              <a:rPr lang="es-ES" sz="2000" dirty="0">
                <a:latin typeface="Barlow" panose="00000500000000000000" pitchFamily="2" charset="0"/>
              </a:rPr>
              <a:t>Consorcio (4-8 entidades), </a:t>
            </a:r>
            <a:r>
              <a:rPr lang="es-ES" sz="2000" b="1" u="sng" dirty="0">
                <a:latin typeface="Barlow" panose="00000500000000000000" pitchFamily="2" charset="0"/>
              </a:rPr>
              <a:t>mín. 1 CT Cervera</a:t>
            </a:r>
          </a:p>
          <a:p>
            <a:endParaRPr lang="es-ES" sz="2000" dirty="0">
              <a:latin typeface="Barlow" panose="00000500000000000000" pitchFamily="2" charset="0"/>
            </a:endParaRPr>
          </a:p>
          <a:p>
            <a:r>
              <a:rPr lang="es-ES" sz="2000" b="1" dirty="0">
                <a:latin typeface="Barlow" panose="00000500000000000000" pitchFamily="2" charset="0"/>
              </a:rPr>
              <a:t>Representante consorcio</a:t>
            </a:r>
            <a:r>
              <a:rPr lang="es-ES" sz="2000" dirty="0">
                <a:latin typeface="Barlow" panose="00000500000000000000" pitchFamily="2" charset="0"/>
              </a:rPr>
              <a:t>: empresa o CT</a:t>
            </a:r>
          </a:p>
          <a:p>
            <a:endParaRPr lang="es-ES" sz="2000" dirty="0">
              <a:latin typeface="Barlow" panose="00000500000000000000" pitchFamily="2" charset="0"/>
            </a:endParaRPr>
          </a:p>
          <a:p>
            <a:r>
              <a:rPr lang="es-ES" sz="2000" dirty="0">
                <a:latin typeface="Barlow" panose="00000500000000000000" pitchFamily="2" charset="0"/>
              </a:rPr>
              <a:t>Presupuesto elegible: </a:t>
            </a:r>
            <a:r>
              <a:rPr lang="es-ES" sz="2000" b="1" dirty="0">
                <a:latin typeface="Barlow" panose="00000500000000000000" pitchFamily="2" charset="0"/>
              </a:rPr>
              <a:t>1-3 M€</a:t>
            </a:r>
          </a:p>
          <a:p>
            <a:endParaRPr lang="es-ES" sz="2000" dirty="0">
              <a:latin typeface="Barlow" panose="00000500000000000000" pitchFamily="2" charset="0"/>
            </a:endParaRPr>
          </a:p>
          <a:p>
            <a:r>
              <a:rPr lang="es-ES" sz="2000" dirty="0">
                <a:latin typeface="Barlow" panose="00000500000000000000" pitchFamily="2" charset="0"/>
              </a:rPr>
              <a:t>Financiación </a:t>
            </a:r>
            <a:r>
              <a:rPr lang="es-ES" sz="2000" b="1" dirty="0">
                <a:latin typeface="Barlow" panose="00000500000000000000" pitchFamily="2" charset="0"/>
              </a:rPr>
              <a:t>hasta el 50%</a:t>
            </a:r>
          </a:p>
          <a:p>
            <a:endParaRPr lang="es-ES" sz="2000" dirty="0">
              <a:latin typeface="Barlow" panose="00000500000000000000" pitchFamily="2" charset="0"/>
            </a:endParaRPr>
          </a:p>
          <a:p>
            <a:r>
              <a:rPr lang="es-ES" sz="2000" dirty="0">
                <a:latin typeface="Barlow" panose="00000500000000000000" pitchFamily="2" charset="0"/>
              </a:rPr>
              <a:t>Duración hasta </a:t>
            </a:r>
            <a:r>
              <a:rPr lang="es-ES" sz="2000" b="1" dirty="0">
                <a:latin typeface="Barlow" panose="00000500000000000000" pitchFamily="2" charset="0"/>
              </a:rPr>
              <a:t>31/12/2025</a:t>
            </a:r>
          </a:p>
          <a:p>
            <a:endParaRPr lang="es-ES" sz="2000" dirty="0">
              <a:latin typeface="Barlow" panose="00000500000000000000" pitchFamily="2" charset="0"/>
            </a:endParaRPr>
          </a:p>
          <a:p>
            <a:r>
              <a:rPr lang="es-ES" sz="2000" b="1" u="sng" dirty="0">
                <a:solidFill>
                  <a:srgbClr val="FF0000"/>
                </a:solidFill>
                <a:latin typeface="Barlow" panose="00000500000000000000" pitchFamily="2" charset="0"/>
              </a:rPr>
              <a:t>Temática líneas Cervera</a:t>
            </a:r>
          </a:p>
          <a:p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2" name="6 Marcador de número de diapositiva">
            <a:extLst>
              <a:ext uri="{FF2B5EF4-FFF2-40B4-BE49-F238E27FC236}">
                <a16:creationId xmlns:a16="http://schemas.microsoft.com/office/drawing/2014/main" id="{1A00443A-3039-BAC5-B605-73DB45FA2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2428" y="4778492"/>
            <a:ext cx="519144" cy="273844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t>21</a:t>
            </a:fld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CB6D38C-3202-58C6-1879-1F1E8FB41B42}"/>
              </a:ext>
            </a:extLst>
          </p:cNvPr>
          <p:cNvSpPr txBox="1"/>
          <p:nvPr/>
        </p:nvSpPr>
        <p:spPr>
          <a:xfrm>
            <a:off x="978517" y="779571"/>
            <a:ext cx="6413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s-ES" sz="2800" b="1" dirty="0">
                <a:solidFill>
                  <a:srgbClr val="1958B4"/>
                </a:solidFill>
                <a:latin typeface="Barlow" panose="00000500000000000000" pitchFamily="2" charset="0"/>
              </a:rPr>
              <a:t>Ecosistemas de Innovación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BCB3D88-A62F-8469-8BE5-27E476D90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807" y="164098"/>
            <a:ext cx="4559241" cy="72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92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28EAFBA-8568-4ED7-9F0D-803B04313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" r="1178"/>
          <a:stretch/>
        </p:blipFill>
        <p:spPr>
          <a:xfrm>
            <a:off x="5108981" y="1133049"/>
            <a:ext cx="3678336" cy="1684090"/>
          </a:xfrm>
          <a:prstGeom prst="rect">
            <a:avLst/>
          </a:prstGeom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FA9807FA-FAC4-4F69-BF3F-B98F2067B275}"/>
              </a:ext>
            </a:extLst>
          </p:cNvPr>
          <p:cNvSpPr txBox="1">
            <a:spLocks/>
          </p:cNvSpPr>
          <p:nvPr/>
        </p:nvSpPr>
        <p:spPr>
          <a:xfrm>
            <a:off x="5190157" y="2996081"/>
            <a:ext cx="4137251" cy="6804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700" b="1" dirty="0">
                <a:solidFill>
                  <a:srgbClr val="002060"/>
                </a:solidFill>
                <a:latin typeface="Barlow" panose="00000500000000000000" pitchFamily="2" charset="0"/>
                <a:ea typeface="+mn-ea"/>
                <a:cs typeface="+mn-cs"/>
              </a:rPr>
              <a:t>Áreas temáticas y tecnologías prioritarias</a:t>
            </a:r>
          </a:p>
          <a:p>
            <a:r>
              <a:rPr lang="es-ES_tradnl" sz="1500" b="1" dirty="0">
                <a:solidFill>
                  <a:srgbClr val="002060"/>
                </a:solidFill>
                <a:latin typeface="Barlow" panose="00000500000000000000" pitchFamily="2" charset="0"/>
                <a:ea typeface="+mn-ea"/>
                <a:cs typeface="+mn-cs"/>
              </a:rPr>
              <a:t>11 áreas temáticas y 27 tecnologías</a:t>
            </a:r>
            <a:endParaRPr lang="es-ES" sz="1500" b="1" dirty="0">
              <a:solidFill>
                <a:srgbClr val="002060"/>
              </a:solidFill>
              <a:latin typeface="Barlow" panose="00000500000000000000" pitchFamily="2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D445778-ED39-90DA-FA8F-8D0209914628}"/>
              </a:ext>
            </a:extLst>
          </p:cNvPr>
          <p:cNvSpPr txBox="1"/>
          <p:nvPr/>
        </p:nvSpPr>
        <p:spPr>
          <a:xfrm>
            <a:off x="775777" y="1034766"/>
            <a:ext cx="5281657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2200" b="1" dirty="0">
                <a:solidFill>
                  <a:srgbClr val="0070C0"/>
                </a:solidFill>
                <a:latin typeface="Barlow" panose="00000500000000000000" pitchFamily="2" charset="0"/>
              </a:rPr>
              <a:t>Materiales avanzados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2200" b="1" dirty="0">
                <a:solidFill>
                  <a:srgbClr val="0070C0"/>
                </a:solidFill>
                <a:latin typeface="Barlow" panose="00000500000000000000" pitchFamily="2" charset="0"/>
              </a:rPr>
              <a:t>Economía circular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2200" b="1" dirty="0">
                <a:solidFill>
                  <a:srgbClr val="0070C0"/>
                </a:solidFill>
                <a:latin typeface="Barlow" panose="00000500000000000000" pitchFamily="2" charset="0"/>
              </a:rPr>
              <a:t>Transición energética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2200" b="1" dirty="0">
                <a:solidFill>
                  <a:srgbClr val="0070C0"/>
                </a:solidFill>
                <a:latin typeface="Barlow" panose="00000500000000000000" pitchFamily="2" charset="0"/>
              </a:rPr>
              <a:t>Fabricación inteligente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2200" b="1" dirty="0">
                <a:solidFill>
                  <a:srgbClr val="0070C0"/>
                </a:solidFill>
                <a:latin typeface="Barlow" panose="00000500000000000000" pitchFamily="2" charset="0"/>
              </a:rPr>
              <a:t>Tecnologías para la salud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2200" b="1" dirty="0">
                <a:solidFill>
                  <a:srgbClr val="0070C0"/>
                </a:solidFill>
                <a:latin typeface="Barlow" panose="00000500000000000000" pitchFamily="2" charset="0"/>
              </a:rPr>
              <a:t>Cadena alimentaria segura y saludable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2200" b="1" dirty="0">
                <a:solidFill>
                  <a:srgbClr val="0070C0"/>
                </a:solidFill>
                <a:latin typeface="Barlow" panose="00000500000000000000" pitchFamily="2" charset="0"/>
              </a:rPr>
              <a:t>Deep </a:t>
            </a:r>
            <a:r>
              <a:rPr lang="es-ES" sz="2200" b="1" dirty="0" err="1">
                <a:solidFill>
                  <a:srgbClr val="0070C0"/>
                </a:solidFill>
                <a:latin typeface="Barlow" panose="00000500000000000000" pitchFamily="2" charset="0"/>
              </a:rPr>
              <a:t>learning</a:t>
            </a:r>
            <a:r>
              <a:rPr lang="es-ES" sz="2200" b="1" dirty="0">
                <a:solidFill>
                  <a:srgbClr val="0070C0"/>
                </a:solidFill>
                <a:latin typeface="Barlow" panose="00000500000000000000" pitchFamily="2" charset="0"/>
              </a:rPr>
              <a:t> e Inteligencia Artificial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2200" b="1" dirty="0">
                <a:solidFill>
                  <a:srgbClr val="0070C0"/>
                </a:solidFill>
                <a:latin typeface="Barlow" panose="00000500000000000000" pitchFamily="2" charset="0"/>
              </a:rPr>
              <a:t>Redes móviles avanzadas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2200" b="1" dirty="0">
                <a:solidFill>
                  <a:srgbClr val="0070C0"/>
                </a:solidFill>
                <a:latin typeface="Barlow" panose="00000500000000000000" pitchFamily="2" charset="0"/>
              </a:rPr>
              <a:t>Transporte inteligente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2200" b="1" dirty="0">
                <a:solidFill>
                  <a:srgbClr val="0070C0"/>
                </a:solidFill>
                <a:latin typeface="Barlow" panose="00000500000000000000" pitchFamily="2" charset="0"/>
              </a:rPr>
              <a:t>Protección de la información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2200" b="1" dirty="0">
                <a:solidFill>
                  <a:srgbClr val="0070C0"/>
                </a:solidFill>
                <a:latin typeface="Barlow" panose="00000500000000000000" pitchFamily="2" charset="0"/>
              </a:rPr>
              <a:t>Computación cuántica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6AE86F5-14EE-C7B2-BEC5-E7906FB70602}"/>
              </a:ext>
            </a:extLst>
          </p:cNvPr>
          <p:cNvSpPr txBox="1"/>
          <p:nvPr/>
        </p:nvSpPr>
        <p:spPr>
          <a:xfrm>
            <a:off x="2451804" y="0"/>
            <a:ext cx="46013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s-ES" sz="2800" b="1" dirty="0">
                <a:solidFill>
                  <a:srgbClr val="1958B4"/>
                </a:solidFill>
                <a:latin typeface="Barlow" panose="00000500000000000000" pitchFamily="2" charset="0"/>
              </a:rPr>
              <a:t>Transferencia Tecnológica  Cervera</a:t>
            </a:r>
          </a:p>
        </p:txBody>
      </p:sp>
    </p:spTree>
    <p:extLst>
      <p:ext uri="{BB962C8B-B14F-4D97-AF65-F5344CB8AC3E}">
        <p14:creationId xmlns:p14="http://schemas.microsoft.com/office/powerpoint/2010/main" val="729395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Marcador de número de diapositiva">
            <a:extLst>
              <a:ext uri="{FF2B5EF4-FFF2-40B4-BE49-F238E27FC236}">
                <a16:creationId xmlns:a16="http://schemas.microsoft.com/office/drawing/2014/main" id="{1A00443A-3039-BAC5-B605-73DB45FA2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2428" y="4778492"/>
            <a:ext cx="519144" cy="273844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t>23</a:t>
            </a:fld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CB6D38C-3202-58C6-1879-1F1E8FB41B42}"/>
              </a:ext>
            </a:extLst>
          </p:cNvPr>
          <p:cNvSpPr txBox="1"/>
          <p:nvPr/>
        </p:nvSpPr>
        <p:spPr>
          <a:xfrm>
            <a:off x="1780496" y="889911"/>
            <a:ext cx="57886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s-ES" sz="2800" b="1" dirty="0">
                <a:solidFill>
                  <a:srgbClr val="1958B4"/>
                </a:solidFill>
                <a:latin typeface="Barlow" panose="00000500000000000000" pitchFamily="2" charset="0"/>
              </a:rPr>
              <a:t>Ecosistemas de  Innovación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BCB3D88-A62F-8469-8BE5-27E476D90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730" y="180205"/>
            <a:ext cx="4559241" cy="72815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7540A2F-0D2C-D032-A5A8-25566F66FEE8}"/>
              </a:ext>
            </a:extLst>
          </p:cNvPr>
          <p:cNvSpPr txBox="1"/>
          <p:nvPr/>
        </p:nvSpPr>
        <p:spPr>
          <a:xfrm>
            <a:off x="832872" y="1790068"/>
            <a:ext cx="7826337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700" b="0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Facilitar la </a:t>
            </a:r>
            <a:r>
              <a:rPr lang="es-ES" sz="1700" b="0" i="0" u="sng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colaboración</a:t>
            </a:r>
            <a:r>
              <a:rPr lang="es-ES" sz="1700" b="0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, el </a:t>
            </a:r>
            <a:r>
              <a:rPr lang="es-ES" sz="1700" b="0" i="0" u="sng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intercambio de información </a:t>
            </a:r>
            <a:r>
              <a:rPr lang="es-ES" sz="1700" b="0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y la </a:t>
            </a:r>
            <a:r>
              <a:rPr lang="es-ES" sz="1700" b="0" i="0" u="sng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prestación</a:t>
            </a:r>
            <a:r>
              <a:rPr lang="es-ES" sz="1700" b="0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 o </a:t>
            </a:r>
            <a:r>
              <a:rPr lang="es-ES" sz="1700" b="0" i="0" u="sng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canalización de servicios especializados y personalizados </a:t>
            </a:r>
            <a:r>
              <a:rPr lang="es-ES" sz="1700" b="0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de </a:t>
            </a:r>
            <a:r>
              <a:rPr lang="es-ES" sz="1700" b="1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apoyo a las empresas</a:t>
            </a:r>
          </a:p>
          <a:p>
            <a:pPr algn="just"/>
            <a:endParaRPr lang="es-ES" sz="1700" b="0" i="0" dirty="0">
              <a:solidFill>
                <a:srgbClr val="212529"/>
              </a:solidFill>
              <a:effectLst/>
              <a:latin typeface="Barlow" panose="00000500000000000000" pitchFamily="2" charset="0"/>
            </a:endParaRPr>
          </a:p>
          <a:p>
            <a:pPr algn="just"/>
            <a:r>
              <a:rPr lang="es-ES" sz="1700" b="0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La c</a:t>
            </a:r>
            <a:r>
              <a:rPr lang="es-ES" sz="1700" b="0" i="0" u="sng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omercialización </a:t>
            </a:r>
            <a:r>
              <a:rPr lang="es-ES" sz="1700" b="0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de la agrupación para </a:t>
            </a:r>
            <a:r>
              <a:rPr lang="es-ES" sz="1700" b="1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aumentar la participación de nuevas empresas u organizaciones</a:t>
            </a:r>
            <a:r>
              <a:rPr lang="es-ES" sz="1700" b="0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 y reforzar la visibilidad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ES" sz="1700" b="0" i="0" dirty="0">
              <a:solidFill>
                <a:srgbClr val="212529"/>
              </a:solidFill>
              <a:effectLst/>
              <a:latin typeface="Barlow" panose="00000500000000000000" pitchFamily="2" charset="0"/>
            </a:endParaRPr>
          </a:p>
          <a:p>
            <a:pPr algn="just"/>
            <a:r>
              <a:rPr lang="es-ES" sz="1700" b="0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La gestión de las instalaciones de la agrupación, la</a:t>
            </a:r>
            <a:r>
              <a:rPr lang="es-ES" sz="1700" b="0" i="0" u="sng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 organización </a:t>
            </a:r>
            <a:r>
              <a:rPr lang="es-ES" sz="1700" b="0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de programas de </a:t>
            </a:r>
            <a:r>
              <a:rPr lang="es-ES" sz="1700" b="0" i="0" u="sng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formación</a:t>
            </a:r>
            <a:r>
              <a:rPr lang="es-ES" sz="1700" b="0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, </a:t>
            </a:r>
            <a:r>
              <a:rPr lang="es-ES" sz="1700" b="0" i="0" u="sng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talleres </a:t>
            </a:r>
            <a:r>
              <a:rPr lang="es-ES" sz="1700" b="0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y conferencias para fomentar el </a:t>
            </a:r>
            <a:r>
              <a:rPr lang="es-ES" sz="1700" b="0" i="0" u="sng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intercambio de conocimientos </a:t>
            </a:r>
            <a:r>
              <a:rPr lang="es-ES" sz="1700" b="0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y el </a:t>
            </a:r>
            <a:r>
              <a:rPr lang="es-ES" sz="1700" b="0" i="0" u="sng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trabajo en redes</a:t>
            </a:r>
            <a:r>
              <a:rPr lang="es-ES" sz="1700" b="0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, así como la </a:t>
            </a:r>
            <a:r>
              <a:rPr lang="es-ES" sz="1700" b="0" i="0" u="sng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cooperación transnacional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6F4469-9E66-3C82-DD29-456550E7533D}"/>
              </a:ext>
            </a:extLst>
          </p:cNvPr>
          <p:cNvSpPr txBox="1"/>
          <p:nvPr/>
        </p:nvSpPr>
        <p:spPr>
          <a:xfrm>
            <a:off x="889749" y="142073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latin typeface="Barlow" panose="00000500000000000000" pitchFamily="2" charset="0"/>
              </a:rPr>
              <a:t>Actividades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24652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Marcador de número de diapositiva">
            <a:extLst>
              <a:ext uri="{FF2B5EF4-FFF2-40B4-BE49-F238E27FC236}">
                <a16:creationId xmlns:a16="http://schemas.microsoft.com/office/drawing/2014/main" id="{1A00443A-3039-BAC5-B605-73DB45FA2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2428" y="4778492"/>
            <a:ext cx="519144" cy="273844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t>24</a:t>
            </a:fld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CB6D38C-3202-58C6-1879-1F1E8FB41B42}"/>
              </a:ext>
            </a:extLst>
          </p:cNvPr>
          <p:cNvSpPr txBox="1"/>
          <p:nvPr/>
        </p:nvSpPr>
        <p:spPr>
          <a:xfrm>
            <a:off x="1780496" y="889911"/>
            <a:ext cx="57886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s-ES" sz="2800" b="1" dirty="0">
                <a:solidFill>
                  <a:srgbClr val="1958B4"/>
                </a:solidFill>
                <a:latin typeface="Barlow" panose="00000500000000000000" pitchFamily="2" charset="0"/>
              </a:rPr>
              <a:t>Ecosistemas de  Innovación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BCB3D88-A62F-8469-8BE5-27E476D90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730" y="180205"/>
            <a:ext cx="4559241" cy="72815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7540A2F-0D2C-D032-A5A8-25566F66FEE8}"/>
              </a:ext>
            </a:extLst>
          </p:cNvPr>
          <p:cNvSpPr txBox="1"/>
          <p:nvPr/>
        </p:nvSpPr>
        <p:spPr>
          <a:xfrm>
            <a:off x="431074" y="1344785"/>
            <a:ext cx="831450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600" b="1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Costes Directos </a:t>
            </a:r>
            <a:endParaRPr lang="es-ES" sz="1600" b="0" i="0" dirty="0">
              <a:solidFill>
                <a:srgbClr val="212529"/>
              </a:solidFill>
              <a:effectLst/>
              <a:latin typeface="Barlow" panose="00000500000000000000" pitchFamily="2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S" sz="1600" b="0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Costes de personal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S" sz="1600" b="0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Costes de adquisición de material fungible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S" sz="1600" b="0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Costes de subcontratación de actividades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S" sz="1600" b="0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Costes de gestión de instalaciones de uso compartido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S" sz="1600" b="0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Costes derivados de asesoramiento, realización de estudios, difusión, eventos y publicidad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S" sz="1600" b="0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 Costes de publicación y difusión de resultados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S" sz="1600" b="0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Costes derivados de la formación del personal asociado a la actuación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S" sz="1600" b="0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Costes de inscripción en congresos, seminarios, conferencias, jornadas técnicas y similares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s-ES" sz="1600" b="0" i="0" dirty="0">
              <a:solidFill>
                <a:srgbClr val="212529"/>
              </a:solidFill>
              <a:effectLst/>
              <a:latin typeface="Barlow" panose="00000500000000000000" pitchFamily="2" charset="0"/>
            </a:endParaRPr>
          </a:p>
          <a:p>
            <a:pPr algn="l"/>
            <a:r>
              <a:rPr lang="es-ES" sz="1600" b="1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Costes Indirectos </a:t>
            </a:r>
            <a:endParaRPr lang="es-ES" sz="1600" b="0" i="0" dirty="0">
              <a:solidFill>
                <a:srgbClr val="212529"/>
              </a:solidFill>
              <a:effectLst/>
              <a:latin typeface="Barlow" panose="00000500000000000000" pitchFamily="2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S" sz="1600" b="0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7% de los gastos totales de la actuación </a:t>
            </a:r>
          </a:p>
          <a:p>
            <a:pPr lvl="1"/>
            <a:r>
              <a:rPr lang="es-ES" sz="1600" b="0" i="0" dirty="0">
                <a:solidFill>
                  <a:srgbClr val="212529"/>
                </a:solidFill>
                <a:effectLst/>
                <a:latin typeface="Barlow" panose="00000500000000000000" pitchFamily="2" charset="0"/>
              </a:rPr>
              <a:t>válidamente justificados</a:t>
            </a:r>
          </a:p>
        </p:txBody>
      </p:sp>
    </p:spTree>
    <p:extLst>
      <p:ext uri="{BB962C8B-B14F-4D97-AF65-F5344CB8AC3E}">
        <p14:creationId xmlns:p14="http://schemas.microsoft.com/office/powerpoint/2010/main" val="591188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286000" y="1782763"/>
            <a:ext cx="2466975" cy="3762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1" indent="0" algn="l" defTabSz="3667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25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</a:p>
        </p:txBody>
      </p:sp>
      <p:sp>
        <p:nvSpPr>
          <p:cNvPr id="3" name="6 Marcador de número de diapositiva">
            <a:extLst>
              <a:ext uri="{FF2B5EF4-FFF2-40B4-BE49-F238E27FC236}">
                <a16:creationId xmlns:a16="http://schemas.microsoft.com/office/drawing/2014/main" id="{708FEE85-4A55-4A35-BFED-35E63B78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2428" y="4776892"/>
            <a:ext cx="51914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ayudas concedidas">
            <a:extLst>
              <a:ext uri="{FF2B5EF4-FFF2-40B4-BE49-F238E27FC236}">
                <a16:creationId xmlns:a16="http://schemas.microsoft.com/office/drawing/2014/main" id="{DA08BD73-A27F-D3BC-10BF-230D19066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474" y="1595354"/>
            <a:ext cx="1960687" cy="189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9F40C1A-80AC-F91E-B37F-45610B9E3475}"/>
              </a:ext>
            </a:extLst>
          </p:cNvPr>
          <p:cNvSpPr txBox="1"/>
          <p:nvPr/>
        </p:nvSpPr>
        <p:spPr>
          <a:xfrm>
            <a:off x="2443628" y="169647"/>
            <a:ext cx="3548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600" dirty="0" err="1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Ayudas</a:t>
            </a:r>
            <a:r>
              <a:rPr lang="it-IT" sz="360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 a la </a:t>
            </a:r>
            <a:r>
              <a:rPr lang="it-IT" sz="36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I+D+I</a:t>
            </a:r>
            <a:endParaRPr lang="it-IT" sz="36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93F2106-122B-B15B-34FD-58E1D69459C8}"/>
              </a:ext>
            </a:extLst>
          </p:cNvPr>
          <p:cNvSpPr txBox="1"/>
          <p:nvPr/>
        </p:nvSpPr>
        <p:spPr>
          <a:xfrm>
            <a:off x="415874" y="961713"/>
            <a:ext cx="6013801" cy="3987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b="1" dirty="0">
                <a:latin typeface="Barlow" panose="00000500000000000000" pitchFamily="2" charset="0"/>
              </a:rPr>
              <a:t>Préstamos (Ayudas Parcialmente Reembolsables-</a:t>
            </a:r>
            <a:r>
              <a:rPr lang="es-ES" sz="1600" b="1" dirty="0" err="1">
                <a:latin typeface="Barlow" panose="00000500000000000000" pitchFamily="2" charset="0"/>
              </a:rPr>
              <a:t>APRs</a:t>
            </a:r>
            <a:r>
              <a:rPr lang="es-ES" sz="1600" b="1" dirty="0">
                <a:latin typeface="Barlow" panose="00000500000000000000" pitchFamily="2" charset="0"/>
              </a:rPr>
              <a:t>))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Préstamos a largo plazo a tipo de interés por debajo del mercado y con una parta que no hay que devolver</a:t>
            </a:r>
          </a:p>
          <a:p>
            <a:pPr>
              <a:lnSpc>
                <a:spcPct val="150000"/>
              </a:lnSpc>
            </a:pPr>
            <a:endParaRPr lang="es-ES" sz="900" dirty="0">
              <a:latin typeface="Barlow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1600" b="1" dirty="0">
                <a:latin typeface="Barlow" panose="00000500000000000000" pitchFamily="2" charset="0"/>
              </a:rPr>
              <a:t>Subvenciones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Ayudas a fondo perdido</a:t>
            </a:r>
          </a:p>
          <a:p>
            <a:pPr>
              <a:lnSpc>
                <a:spcPct val="150000"/>
              </a:lnSpc>
            </a:pPr>
            <a:endParaRPr lang="es-ES" sz="900" dirty="0">
              <a:latin typeface="Barlow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1600" b="1" dirty="0" err="1">
                <a:latin typeface="Barlow" panose="00000500000000000000" pitchFamily="2" charset="0"/>
              </a:rPr>
              <a:t>Innversiones</a:t>
            </a:r>
            <a:r>
              <a:rPr lang="es-ES" sz="1600" b="1" dirty="0">
                <a:latin typeface="Barlow" panose="00000500000000000000" pitchFamily="2" charset="0"/>
              </a:rPr>
              <a:t> en Capital Riesgo (INNVIERTE)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Inversiones en </a:t>
            </a:r>
            <a:r>
              <a:rPr lang="es-ES" sz="900" dirty="0" err="1">
                <a:latin typeface="Barlow" panose="00000500000000000000" pitchFamily="2" charset="0"/>
              </a:rPr>
              <a:t>capitalziación</a:t>
            </a:r>
            <a:r>
              <a:rPr lang="es-ES" sz="900" dirty="0">
                <a:latin typeface="Barlow" panose="00000500000000000000" pitchFamily="2" charset="0"/>
              </a:rPr>
              <a:t> de la empresa para fomentar su crecimiento</a:t>
            </a:r>
          </a:p>
          <a:p>
            <a:pPr>
              <a:lnSpc>
                <a:spcPct val="150000"/>
              </a:lnSpc>
            </a:pPr>
            <a:endParaRPr lang="es-ES" sz="900" dirty="0">
              <a:latin typeface="Barlow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1600" b="1" dirty="0">
                <a:latin typeface="Barlow" panose="00000500000000000000" pitchFamily="2" charset="0"/>
              </a:rPr>
              <a:t>Compra Pública de Innovación (CPI)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Herramienta para fomentar la innovación desde el sector público a través de la adquisición de soluciones innovadoras o en fase de desarrollo</a:t>
            </a:r>
          </a:p>
          <a:p>
            <a:pPr>
              <a:lnSpc>
                <a:spcPct val="150000"/>
              </a:lnSpc>
            </a:pPr>
            <a:endParaRPr lang="es-ES" sz="900" dirty="0">
              <a:latin typeface="Barlow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1600" b="1" dirty="0">
                <a:latin typeface="Barlow" panose="00000500000000000000" pitchFamily="2" charset="0"/>
              </a:rPr>
              <a:t>Fiscalidad; Informes Motivados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CDTI órgano competente para emitir informes motivados vinculantes de los proyectos que financie de I+D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133C6BA-9115-154F-D5CE-63752EC71D2D}"/>
              </a:ext>
            </a:extLst>
          </p:cNvPr>
          <p:cNvSpPr/>
          <p:nvPr/>
        </p:nvSpPr>
        <p:spPr>
          <a:xfrm>
            <a:off x="415874" y="833186"/>
            <a:ext cx="5909830" cy="832671"/>
          </a:xfrm>
          <a:prstGeom prst="rect">
            <a:avLst/>
          </a:prstGeom>
          <a:noFill/>
          <a:ln>
            <a:solidFill>
              <a:srgbClr val="1958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976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685E886-3DA9-DC1A-10D5-E98774E5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2428" y="4720611"/>
            <a:ext cx="519144" cy="2738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E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prestamos (ayudas parcialmente reembolsables)">
            <a:extLst>
              <a:ext uri="{FF2B5EF4-FFF2-40B4-BE49-F238E27FC236}">
                <a16:creationId xmlns:a16="http://schemas.microsoft.com/office/drawing/2014/main" id="{CCA1435A-84A5-9501-46E3-7F6693857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3" y="1169982"/>
            <a:ext cx="7780866" cy="179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8C93228-D1CE-7C16-46B8-C46D863A57B3}"/>
              </a:ext>
            </a:extLst>
          </p:cNvPr>
          <p:cNvSpPr txBox="1"/>
          <p:nvPr/>
        </p:nvSpPr>
        <p:spPr>
          <a:xfrm>
            <a:off x="2791166" y="3105896"/>
            <a:ext cx="331622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Empresas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B9A7E87-1BBC-146D-66DD-467096B91A9D}"/>
              </a:ext>
            </a:extLst>
          </p:cNvPr>
          <p:cNvSpPr txBox="1"/>
          <p:nvPr/>
        </p:nvSpPr>
        <p:spPr>
          <a:xfrm>
            <a:off x="208726" y="247607"/>
            <a:ext cx="8935274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100" b="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Préstamos</a:t>
            </a:r>
            <a:r>
              <a:rPr lang="es-ES" sz="3100" b="1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s-ES" sz="31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(Ayudas Parcialmente </a:t>
            </a:r>
            <a:r>
              <a:rPr lang="es-ES" sz="3100" b="1" dirty="0">
                <a:solidFill>
                  <a:srgbClr val="1958B4"/>
                </a:solidFill>
                <a:latin typeface="Barlow" panose="00000500000000000000" pitchFamily="2" charset="0"/>
              </a:rPr>
              <a:t>R</a:t>
            </a:r>
            <a:r>
              <a:rPr lang="es-ES" sz="31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eembolsables)</a:t>
            </a:r>
            <a:endParaRPr lang="es-ES" sz="31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C789CD-DB6F-FBEB-4084-E91F2C909858}"/>
              </a:ext>
            </a:extLst>
          </p:cNvPr>
          <p:cNvSpPr txBox="1"/>
          <p:nvPr/>
        </p:nvSpPr>
        <p:spPr>
          <a:xfrm>
            <a:off x="4449276" y="3579928"/>
            <a:ext cx="42301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Proyectos de </a:t>
            </a:r>
            <a:r>
              <a:rPr lang="es-ES" sz="2800" b="1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s-ES" sz="28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 Innovación </a:t>
            </a:r>
            <a:endParaRPr lang="es-ES" sz="28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980DC8-2072-8662-5DCF-BF2A4086DA7B}"/>
              </a:ext>
            </a:extLst>
          </p:cNvPr>
          <p:cNvSpPr txBox="1"/>
          <p:nvPr/>
        </p:nvSpPr>
        <p:spPr>
          <a:xfrm>
            <a:off x="859271" y="3567561"/>
            <a:ext cx="33162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Proyectos de </a:t>
            </a:r>
            <a:r>
              <a:rPr lang="es-ES" sz="2800" b="1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s-ES" sz="28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 I+D</a:t>
            </a:r>
            <a:endParaRPr lang="es-ES" sz="28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368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E5782FD-5BEC-A8B6-D8C1-86612BD3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s-E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00EBC0-1B4E-8A3D-7886-DECBBBFFB257}"/>
              </a:ext>
            </a:extLst>
          </p:cNvPr>
          <p:cNvSpPr txBox="1"/>
          <p:nvPr/>
        </p:nvSpPr>
        <p:spPr>
          <a:xfrm>
            <a:off x="7725988" y="2153992"/>
            <a:ext cx="318407" cy="1815882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Empresas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FF7488C-7B07-510D-8E9A-8B20278CD27D}"/>
              </a:ext>
            </a:extLst>
          </p:cNvPr>
          <p:cNvSpPr txBox="1"/>
          <p:nvPr/>
        </p:nvSpPr>
        <p:spPr>
          <a:xfrm>
            <a:off x="2002249" y="2153992"/>
            <a:ext cx="5139501" cy="923330"/>
          </a:xfrm>
          <a:prstGeom prst="rect">
            <a:avLst/>
          </a:prstGeom>
          <a:ln>
            <a:solidFill>
              <a:srgbClr val="1958B4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70C0"/>
                </a:solidFill>
                <a:latin typeface="Georgia" panose="02040502050405020303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none" strike="noStrike" kern="1200" spc="0" normalizeH="0" baseline="0" noProof="0" dirty="0">
                <a:ln>
                  <a:noFill/>
                </a:ln>
                <a:solidFill>
                  <a:srgbClr val="1958B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Individual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none" strike="noStrike" kern="1200" spc="0" normalizeH="0" baseline="0" noProof="0" dirty="0">
                <a:ln>
                  <a:noFill/>
                </a:ln>
                <a:solidFill>
                  <a:srgbClr val="1958B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Cooperación Nacional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spc="0" normalizeH="0" baseline="0" noProof="0" dirty="0">
                <a:ln>
                  <a:noFill/>
                </a:ln>
                <a:solidFill>
                  <a:srgbClr val="1958B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Cooperación internacional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5B38592-B399-A3D1-F2D4-B4B23B6D1C95}"/>
              </a:ext>
            </a:extLst>
          </p:cNvPr>
          <p:cNvSpPr txBox="1"/>
          <p:nvPr/>
        </p:nvSpPr>
        <p:spPr>
          <a:xfrm>
            <a:off x="2002249" y="3395994"/>
            <a:ext cx="5139501" cy="461665"/>
          </a:xfrm>
          <a:prstGeom prst="rect">
            <a:avLst/>
          </a:prstGeom>
          <a:ln>
            <a:solidFill>
              <a:srgbClr val="1958B4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70C0"/>
                </a:solidFill>
                <a:latin typeface="Georgia" panose="02040502050405020303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otlight MT Light" panose="0204060206030A020304" pitchFamily="18" charset="0"/>
                <a:ea typeface="+mn-ea"/>
                <a:cs typeface="+mn-cs"/>
              </a:rPr>
              <a:t>*</a:t>
            </a:r>
            <a:r>
              <a:rPr kumimoji="0" lang="es-ES" altLang="es-ES" sz="1800" b="1" i="0" u="none" strike="noStrike" kern="1200" cap="all" spc="0" normalizeH="0" baseline="0" noProof="0" dirty="0">
                <a:ln>
                  <a:noFill/>
                </a:ln>
                <a:solidFill>
                  <a:srgbClr val="1958B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Cervera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0A1134B-ED64-A667-8A47-CCD1B47568D7}"/>
              </a:ext>
            </a:extLst>
          </p:cNvPr>
          <p:cNvSpPr txBox="1"/>
          <p:nvPr/>
        </p:nvSpPr>
        <p:spPr>
          <a:xfrm>
            <a:off x="140360" y="4765587"/>
            <a:ext cx="2737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*áreas temáticas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37587FE-1686-0EDE-7D5A-98A698CB9874}"/>
              </a:ext>
            </a:extLst>
          </p:cNvPr>
          <p:cNvSpPr txBox="1"/>
          <p:nvPr/>
        </p:nvSpPr>
        <p:spPr>
          <a:xfrm>
            <a:off x="208726" y="455779"/>
            <a:ext cx="8935274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100" b="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Préstamos</a:t>
            </a:r>
            <a:r>
              <a:rPr lang="es-ES" sz="3100" b="1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s-ES" sz="31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(Ayudas Parcialmente </a:t>
            </a:r>
            <a:r>
              <a:rPr lang="es-ES" sz="3100" b="1" dirty="0">
                <a:solidFill>
                  <a:srgbClr val="1958B4"/>
                </a:solidFill>
                <a:latin typeface="Barlow" panose="00000500000000000000" pitchFamily="2" charset="0"/>
              </a:rPr>
              <a:t>R</a:t>
            </a:r>
            <a:r>
              <a:rPr lang="es-ES" sz="31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eembolsables)</a:t>
            </a:r>
            <a:endParaRPr lang="es-ES" sz="31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EE65E81-AB13-1B92-F234-253ABDD8841C}"/>
              </a:ext>
            </a:extLst>
          </p:cNvPr>
          <p:cNvSpPr txBox="1"/>
          <p:nvPr/>
        </p:nvSpPr>
        <p:spPr>
          <a:xfrm>
            <a:off x="2745740" y="1343838"/>
            <a:ext cx="34157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Proyectos de </a:t>
            </a:r>
            <a:r>
              <a:rPr lang="es-ES" sz="2800" b="1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s-ES" sz="28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 I+D</a:t>
            </a:r>
            <a:endParaRPr lang="es-ES" sz="28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071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E5782FD-5BEC-A8B6-D8C1-86612BD3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E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37587FE-1686-0EDE-7D5A-98A698CB9874}"/>
              </a:ext>
            </a:extLst>
          </p:cNvPr>
          <p:cNvSpPr txBox="1"/>
          <p:nvPr/>
        </p:nvSpPr>
        <p:spPr>
          <a:xfrm>
            <a:off x="208726" y="455779"/>
            <a:ext cx="8935274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100" b="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Préstamos</a:t>
            </a:r>
            <a:r>
              <a:rPr lang="es-ES" sz="3100" b="1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s-ES" sz="31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(Ayudas Parcialmente </a:t>
            </a:r>
            <a:r>
              <a:rPr lang="es-ES" sz="3100" b="1" dirty="0">
                <a:solidFill>
                  <a:srgbClr val="1958B4"/>
                </a:solidFill>
                <a:latin typeface="Barlow" panose="00000500000000000000" pitchFamily="2" charset="0"/>
              </a:rPr>
              <a:t>R</a:t>
            </a:r>
            <a:r>
              <a:rPr lang="es-ES" sz="31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eembolsables)</a:t>
            </a:r>
            <a:endParaRPr lang="es-ES" sz="31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EE65E81-AB13-1B92-F234-253ABDD8841C}"/>
              </a:ext>
            </a:extLst>
          </p:cNvPr>
          <p:cNvSpPr txBox="1"/>
          <p:nvPr/>
        </p:nvSpPr>
        <p:spPr>
          <a:xfrm>
            <a:off x="2824355" y="3275930"/>
            <a:ext cx="34157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Proyectos de </a:t>
            </a:r>
            <a:r>
              <a:rPr lang="es-ES" sz="2800" b="1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s-ES" sz="28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 I+D</a:t>
            </a:r>
            <a:endParaRPr lang="es-ES" sz="28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496B169-E5D4-F70F-68AB-B6D318669B94}"/>
              </a:ext>
            </a:extLst>
          </p:cNvPr>
          <p:cNvSpPr txBox="1"/>
          <p:nvPr/>
        </p:nvSpPr>
        <p:spPr>
          <a:xfrm>
            <a:off x="1941468" y="3794223"/>
            <a:ext cx="46013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s-ES" sz="2800" b="1" dirty="0">
                <a:solidFill>
                  <a:srgbClr val="1958B4"/>
                </a:solidFill>
                <a:latin typeface="Barlow" panose="00000500000000000000" pitchFamily="2" charset="0"/>
              </a:rPr>
              <a:t>Transferencia Tecnológica  Cervera</a:t>
            </a:r>
          </a:p>
        </p:txBody>
      </p:sp>
      <p:pic>
        <p:nvPicPr>
          <p:cNvPr id="3074" name="Picture 2" descr="red pidi">
            <a:extLst>
              <a:ext uri="{FF2B5EF4-FFF2-40B4-BE49-F238E27FC236}">
                <a16:creationId xmlns:a16="http://schemas.microsoft.com/office/drawing/2014/main" id="{79F40E46-9D6D-D7A1-5AA8-236CE56C6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7" y="1368573"/>
            <a:ext cx="7687491" cy="177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677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28EAFBA-8568-4ED7-9F0D-803B04313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" r="1178"/>
          <a:stretch/>
        </p:blipFill>
        <p:spPr>
          <a:xfrm>
            <a:off x="5292128" y="1097590"/>
            <a:ext cx="3678336" cy="1684090"/>
          </a:xfrm>
          <a:prstGeom prst="rect">
            <a:avLst/>
          </a:prstGeom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FA9807FA-FAC4-4F69-BF3F-B98F2067B275}"/>
              </a:ext>
            </a:extLst>
          </p:cNvPr>
          <p:cNvSpPr txBox="1">
            <a:spLocks/>
          </p:cNvSpPr>
          <p:nvPr/>
        </p:nvSpPr>
        <p:spPr>
          <a:xfrm>
            <a:off x="5190157" y="2996081"/>
            <a:ext cx="4137251" cy="6804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700" b="1" dirty="0">
                <a:solidFill>
                  <a:srgbClr val="002060"/>
                </a:solidFill>
                <a:latin typeface="Barlow" panose="00000500000000000000" pitchFamily="2" charset="0"/>
                <a:ea typeface="+mn-ea"/>
                <a:cs typeface="+mn-cs"/>
              </a:rPr>
              <a:t>Áreas temáticas y tecnologías prioritarias</a:t>
            </a:r>
          </a:p>
          <a:p>
            <a:r>
              <a:rPr lang="es-ES_tradnl" sz="1500" b="1" dirty="0">
                <a:solidFill>
                  <a:srgbClr val="002060"/>
                </a:solidFill>
                <a:latin typeface="Barlow" panose="00000500000000000000" pitchFamily="2" charset="0"/>
                <a:ea typeface="+mn-ea"/>
                <a:cs typeface="+mn-cs"/>
              </a:rPr>
              <a:t>11 áreas temáticas y 27 tecnologías</a:t>
            </a:r>
            <a:endParaRPr lang="es-ES" sz="1500" b="1" dirty="0">
              <a:solidFill>
                <a:srgbClr val="002060"/>
              </a:solidFill>
              <a:latin typeface="Barlow" panose="00000500000000000000" pitchFamily="2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D445778-ED39-90DA-FA8F-8D0209914628}"/>
              </a:ext>
            </a:extLst>
          </p:cNvPr>
          <p:cNvSpPr txBox="1"/>
          <p:nvPr/>
        </p:nvSpPr>
        <p:spPr>
          <a:xfrm>
            <a:off x="750019" y="1017594"/>
            <a:ext cx="5281657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2200" b="1" dirty="0">
                <a:latin typeface="Barlow" panose="00000500000000000000" pitchFamily="2" charset="0"/>
              </a:rPr>
              <a:t>Materiales avanzados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2200" b="1" dirty="0">
                <a:latin typeface="Barlow" panose="00000500000000000000" pitchFamily="2" charset="0"/>
              </a:rPr>
              <a:t>Economía circular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2200" b="1" dirty="0">
                <a:latin typeface="Barlow" panose="00000500000000000000" pitchFamily="2" charset="0"/>
              </a:rPr>
              <a:t>Transición energética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2200" b="1" dirty="0">
                <a:latin typeface="Barlow" panose="00000500000000000000" pitchFamily="2" charset="0"/>
              </a:rPr>
              <a:t>Fabricación inteligente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2200" b="1" dirty="0">
                <a:latin typeface="Barlow" panose="00000500000000000000" pitchFamily="2" charset="0"/>
              </a:rPr>
              <a:t>Tecnologías para la salud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2200" b="1" dirty="0">
                <a:latin typeface="Barlow" panose="00000500000000000000" pitchFamily="2" charset="0"/>
              </a:rPr>
              <a:t>Cadena alimentaria segura y saludable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2200" b="1" dirty="0">
                <a:latin typeface="Barlow" panose="00000500000000000000" pitchFamily="2" charset="0"/>
              </a:rPr>
              <a:t>Deep </a:t>
            </a:r>
            <a:r>
              <a:rPr lang="es-ES" sz="2200" b="1" dirty="0" err="1">
                <a:latin typeface="Barlow" panose="00000500000000000000" pitchFamily="2" charset="0"/>
              </a:rPr>
              <a:t>learning</a:t>
            </a:r>
            <a:r>
              <a:rPr lang="es-ES" sz="2200" b="1" dirty="0">
                <a:latin typeface="Barlow" panose="00000500000000000000" pitchFamily="2" charset="0"/>
              </a:rPr>
              <a:t> e Inteligencia Artificial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2200" b="1" dirty="0">
                <a:latin typeface="Barlow" panose="00000500000000000000" pitchFamily="2" charset="0"/>
              </a:rPr>
              <a:t>Redes móviles avanzadas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2200" b="1" dirty="0">
                <a:latin typeface="Barlow" panose="00000500000000000000" pitchFamily="2" charset="0"/>
              </a:rPr>
              <a:t>Transporte inteligente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2200" b="1" dirty="0">
                <a:latin typeface="Barlow" panose="00000500000000000000" pitchFamily="2" charset="0"/>
              </a:rPr>
              <a:t>Protección de la información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2200" b="1" dirty="0">
                <a:latin typeface="Barlow" panose="00000500000000000000" pitchFamily="2" charset="0"/>
              </a:rPr>
              <a:t>Computación cuántica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6AE86F5-14EE-C7B2-BEC5-E7906FB70602}"/>
              </a:ext>
            </a:extLst>
          </p:cNvPr>
          <p:cNvSpPr txBox="1"/>
          <p:nvPr/>
        </p:nvSpPr>
        <p:spPr>
          <a:xfrm>
            <a:off x="2176172" y="134346"/>
            <a:ext cx="46013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s-ES" sz="2800" b="1" dirty="0">
                <a:solidFill>
                  <a:srgbClr val="1958B4"/>
                </a:solidFill>
                <a:latin typeface="Barlow" panose="00000500000000000000" pitchFamily="2" charset="0"/>
              </a:rPr>
              <a:t>Transferencia Tecnológica  Cervera</a:t>
            </a:r>
          </a:p>
        </p:txBody>
      </p:sp>
    </p:spTree>
    <p:extLst>
      <p:ext uri="{BB962C8B-B14F-4D97-AF65-F5344CB8AC3E}">
        <p14:creationId xmlns:p14="http://schemas.microsoft.com/office/powerpoint/2010/main" val="1448489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9182863-2681-4C6A-EE6E-47D338054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0" y="119256"/>
            <a:ext cx="8948361" cy="2056501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1CCD31-47B7-6E04-2D1C-D2415BB27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46" y="2086100"/>
            <a:ext cx="928822" cy="52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98AA8AED-C19E-4085-54B2-BA794E455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095" y="3165035"/>
            <a:ext cx="693235" cy="372924"/>
          </a:xfrm>
          <a:prstGeom prst="rect">
            <a:avLst/>
          </a:prstGeom>
        </p:spPr>
      </p:pic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5D845EA9-8528-F917-FE25-7FFF5F884A16}"/>
              </a:ext>
            </a:extLst>
          </p:cNvPr>
          <p:cNvGraphicFramePr>
            <a:graphicFrameLocks noGrp="1"/>
          </p:cNvGraphicFramePr>
          <p:nvPr/>
        </p:nvGraphicFramePr>
        <p:xfrm>
          <a:off x="1316053" y="2175757"/>
          <a:ext cx="7281015" cy="2926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4276">
                  <a:extLst>
                    <a:ext uri="{9D8B030D-6E8A-4147-A177-3AD203B41FA5}">
                      <a16:colId xmlns:a16="http://schemas.microsoft.com/office/drawing/2014/main" val="115585995"/>
                    </a:ext>
                  </a:extLst>
                </a:gridCol>
                <a:gridCol w="2042445">
                  <a:extLst>
                    <a:ext uri="{9D8B030D-6E8A-4147-A177-3AD203B41FA5}">
                      <a16:colId xmlns:a16="http://schemas.microsoft.com/office/drawing/2014/main" val="1959677076"/>
                    </a:ext>
                  </a:extLst>
                </a:gridCol>
                <a:gridCol w="2854294">
                  <a:extLst>
                    <a:ext uri="{9D8B030D-6E8A-4147-A177-3AD203B41FA5}">
                      <a16:colId xmlns:a16="http://schemas.microsoft.com/office/drawing/2014/main" val="1194089639"/>
                    </a:ext>
                  </a:extLst>
                </a:gridCol>
              </a:tblGrid>
              <a:tr h="2840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dirty="0">
                          <a:solidFill>
                            <a:srgbClr val="262626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Red de puntos de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información sobre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Ayudas I+D+I</a:t>
                      </a:r>
                    </a:p>
                    <a:p>
                      <a:endParaRPr lang="es-ES" sz="1200" dirty="0">
                        <a:latin typeface="Barlow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Asesoramiento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Experto</a:t>
                      </a:r>
                    </a:p>
                    <a:p>
                      <a:endParaRPr lang="es-ES" sz="1200" dirty="0">
                        <a:latin typeface="Barlow" panose="00000500000000000000" pitchFamily="2" charset="0"/>
                      </a:endParaRPr>
                    </a:p>
                  </a:txBody>
                  <a:tcPr marL="54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Financiación</a:t>
                      </a: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I+D+I</a:t>
                      </a:r>
                    </a:p>
                    <a:p>
                      <a:endParaRPr lang="es-ES" sz="1200" dirty="0">
                        <a:latin typeface="Barlow" panose="00000500000000000000" pitchFamily="2" charset="0"/>
                      </a:endParaRPr>
                    </a:p>
                  </a:txBody>
                  <a:tcPr marL="54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1624379"/>
                  </a:ext>
                </a:extLst>
              </a:tr>
              <a:tr h="2572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Red de Políticas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de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I+D+I</a:t>
                      </a:r>
                    </a:p>
                    <a:p>
                      <a:endParaRPr lang="es-ES" sz="1200" dirty="0">
                        <a:latin typeface="Barlow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Convenios  con 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Agencias Regionales</a:t>
                      </a:r>
                    </a:p>
                    <a:p>
                      <a:endParaRPr lang="es-ES" sz="1200" dirty="0">
                        <a:latin typeface="Barlow" panose="00000500000000000000" pitchFamily="2" charset="0"/>
                      </a:endParaRPr>
                    </a:p>
                  </a:txBody>
                  <a:tcPr marL="54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Representación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Institucional</a:t>
                      </a:r>
                    </a:p>
                  </a:txBody>
                  <a:tcPr marL="54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0978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Oficinas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Internacionales CDTI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  <a:p>
                      <a:endParaRPr lang="es-ES" sz="1200" dirty="0">
                        <a:latin typeface="Barlow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Internacionalización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I+D+I</a:t>
                      </a:r>
                    </a:p>
                    <a:p>
                      <a:endParaRPr lang="es-ES" sz="1200" dirty="0">
                        <a:latin typeface="Barlow" panose="00000500000000000000" pitchFamily="2" charset="0"/>
                      </a:endParaRPr>
                    </a:p>
                  </a:txBody>
                  <a:tcPr marL="54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Acuerdos Internacionales 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Cooperación Tecnológica e innovación</a:t>
                      </a:r>
                      <a:endParaRPr kumimoji="0" lang="es-E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  <a:p>
                      <a:endParaRPr lang="es-ES" sz="1200" dirty="0">
                        <a:latin typeface="Barlow" panose="00000500000000000000" pitchFamily="2" charset="0"/>
                      </a:endParaRPr>
                    </a:p>
                  </a:txBody>
                  <a:tcPr marL="54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9572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Grandes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Instalaciones Científicas</a:t>
                      </a:r>
                      <a:endParaRPr kumimoji="0" lang="es-E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  <a:p>
                      <a:endParaRPr lang="es-ES" sz="1200" dirty="0">
                        <a:latin typeface="Barlow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1958B4"/>
                        </a:solidFill>
                        <a:effectLst/>
                        <a:uLnTx/>
                        <a:uFillTx/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…y otros</a:t>
                      </a:r>
                    </a:p>
                  </a:txBody>
                  <a:tcPr marL="54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200" dirty="0">
                        <a:latin typeface="Barlow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2472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0439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750269" y="957422"/>
            <a:ext cx="31194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LICA</a:t>
            </a:r>
          </a:p>
          <a:p>
            <a:pPr algn="ctr"/>
            <a:r>
              <a:rPr lang="es-ES" altLang="es-ES" sz="2800" b="1" dirty="0">
                <a:solidFill>
                  <a:schemeClr val="bg1"/>
                </a:solidFill>
              </a:rPr>
              <a:t>Línea Directa de Expansión</a:t>
            </a:r>
            <a:endParaRPr lang="es-ES" sz="2800" b="1" dirty="0">
              <a:solidFill>
                <a:schemeClr val="bg1"/>
              </a:solidFill>
            </a:endParaRPr>
          </a:p>
          <a:p>
            <a:pPr algn="ctr"/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2" name="6 Marcador de número de diapositiva">
            <a:extLst>
              <a:ext uri="{FF2B5EF4-FFF2-40B4-BE49-F238E27FC236}">
                <a16:creationId xmlns:a16="http://schemas.microsoft.com/office/drawing/2014/main" id="{1A00443A-3039-BAC5-B605-73DB45FA2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2428" y="4778492"/>
            <a:ext cx="519144" cy="273844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t>30</a:t>
            </a:fld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696233F-B203-0105-FDAF-0EECBB6FA330}"/>
              </a:ext>
            </a:extLst>
          </p:cNvPr>
          <p:cNvSpPr txBox="1"/>
          <p:nvPr/>
        </p:nvSpPr>
        <p:spPr>
          <a:xfrm>
            <a:off x="4831572" y="740479"/>
            <a:ext cx="4285132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FF0000"/>
                </a:solidFill>
              </a:rPr>
              <a:t>CENTROS GENERADORES DE CONOCIMIENTO </a:t>
            </a:r>
          </a:p>
          <a:p>
            <a:r>
              <a:rPr lang="es-ES" sz="1200" dirty="0" err="1"/>
              <a:t>a.</a:t>
            </a:r>
            <a:r>
              <a:rPr lang="es-ES" sz="1200" b="1" u="sng" dirty="0" err="1">
                <a:solidFill>
                  <a:srgbClr val="0070C0"/>
                </a:solidFill>
              </a:rPr>
              <a:t>Organismos</a:t>
            </a:r>
            <a:r>
              <a:rPr lang="es-ES" sz="1200" b="1" u="sng" dirty="0">
                <a:solidFill>
                  <a:srgbClr val="0070C0"/>
                </a:solidFill>
              </a:rPr>
              <a:t> públicos de investigación</a:t>
            </a:r>
            <a:r>
              <a:rPr lang="es-ES" sz="1200" b="1" u="sng" dirty="0"/>
              <a:t> </a:t>
            </a:r>
            <a:r>
              <a:rPr lang="es-ES" sz="1200" dirty="0"/>
              <a:t>definidos en el </a:t>
            </a:r>
            <a:r>
              <a:rPr lang="es-ES" sz="1200" b="1" dirty="0"/>
              <a:t>artículo 47 de la Ley 14/2011</a:t>
            </a:r>
            <a:r>
              <a:rPr lang="es-ES" sz="1200" dirty="0"/>
              <a:t>, de 1 de junio. </a:t>
            </a:r>
          </a:p>
          <a:p>
            <a:r>
              <a:rPr lang="es-ES" sz="1200" dirty="0"/>
              <a:t>b. </a:t>
            </a:r>
            <a:r>
              <a:rPr lang="es-ES" sz="1200" b="1" u="sng" dirty="0">
                <a:solidFill>
                  <a:srgbClr val="0070C0"/>
                </a:solidFill>
              </a:rPr>
              <a:t>Universidades públicas y sus institutos universitarios</a:t>
            </a:r>
            <a:r>
              <a:rPr lang="es-ES" sz="1200" dirty="0"/>
              <a:t>, de acuerdo con lo previsto en la Ley Orgánica 6/2001, de 21 de diciembre, de Universidades, que estén inscritas en el Registro de Universidades, Centros y Títulos, creado por el </a:t>
            </a:r>
            <a:r>
              <a:rPr lang="es-ES" sz="1200" b="1" dirty="0"/>
              <a:t>Real Decreto 1509/2008</a:t>
            </a:r>
            <a:r>
              <a:rPr lang="es-ES" sz="1200" dirty="0"/>
              <a:t>, de 12 de septiembre, por el que se regula el Registro de Universidades, Centros y Títulos. </a:t>
            </a:r>
          </a:p>
          <a:p>
            <a:r>
              <a:rPr lang="es-ES" sz="1200" dirty="0"/>
              <a:t>c. </a:t>
            </a:r>
            <a:r>
              <a:rPr lang="es-ES" sz="1200" b="1" u="sng" dirty="0">
                <a:solidFill>
                  <a:srgbClr val="0070C0"/>
                </a:solidFill>
              </a:rPr>
              <a:t>Institutos de investigación sanitaria acreditados </a:t>
            </a:r>
            <a:r>
              <a:rPr lang="es-ES" sz="1200" dirty="0"/>
              <a:t>conforme a lo establecido en el Real Decreto 279/2016, de 24 de junio, sobre acreditación de institutos de investigación biomédica o sanitaria y normas complementarias. </a:t>
            </a:r>
          </a:p>
          <a:p>
            <a:r>
              <a:rPr lang="es-ES" sz="1200" dirty="0"/>
              <a:t>d. </a:t>
            </a:r>
            <a:r>
              <a:rPr lang="es-ES" sz="1200" b="1" u="sng" dirty="0">
                <a:solidFill>
                  <a:srgbClr val="0070C0"/>
                </a:solidFill>
              </a:rPr>
              <a:t>Centros Tecnológicos de ámbito estatal y Centros de Apoyo a la Innovación Tecnológica de ámbito estatal </a:t>
            </a:r>
            <a:r>
              <a:rPr lang="es-ES" sz="1200" dirty="0"/>
              <a:t>que estén inscritos en el </a:t>
            </a:r>
            <a:r>
              <a:rPr lang="es-ES" sz="1200" b="1" dirty="0"/>
              <a:t>registro de centros creado por el Real Decreto 2093/2008</a:t>
            </a:r>
            <a:r>
              <a:rPr lang="es-ES" sz="1200" dirty="0"/>
              <a:t>, de 19 de diciembre, por el que se regulan los Centros Tecnológicos y los Centros de Apoyo a la Innovación Tecnológica de ámbito estatal y se crea el Registro de tales Centros.</a:t>
            </a:r>
          </a:p>
        </p:txBody>
      </p:sp>
      <p:sp>
        <p:nvSpPr>
          <p:cNvPr id="5" name="10 CuadroTexto">
            <a:extLst>
              <a:ext uri="{FF2B5EF4-FFF2-40B4-BE49-F238E27FC236}">
                <a16:creationId xmlns:a16="http://schemas.microsoft.com/office/drawing/2014/main" id="{A4DD28CB-56EB-C517-02B6-6DF8E08190C3}"/>
              </a:ext>
            </a:extLst>
          </p:cNvPr>
          <p:cNvSpPr txBox="1"/>
          <p:nvPr/>
        </p:nvSpPr>
        <p:spPr>
          <a:xfrm>
            <a:off x="286868" y="1911529"/>
            <a:ext cx="4285132" cy="193899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Barlow" panose="00000500000000000000" pitchFamily="2" charset="0"/>
              </a:rPr>
              <a:t>Beneficiarios</a:t>
            </a:r>
          </a:p>
          <a:p>
            <a:pPr algn="ctr"/>
            <a:r>
              <a:rPr lang="es-ES" sz="2000" dirty="0">
                <a:latin typeface="Barlow" panose="00000500000000000000" pitchFamily="2" charset="0"/>
              </a:rPr>
              <a:t>Empresas </a:t>
            </a:r>
            <a:r>
              <a:rPr lang="es-ES" sz="2000" b="1" dirty="0">
                <a:solidFill>
                  <a:srgbClr val="0070C0"/>
                </a:solidFill>
                <a:latin typeface="Barlow" panose="00000500000000000000" pitchFamily="2" charset="0"/>
              </a:rPr>
              <a:t>PYMES y </a:t>
            </a:r>
            <a:r>
              <a:rPr lang="es-ES" sz="2000" b="1" dirty="0" err="1">
                <a:solidFill>
                  <a:srgbClr val="0070C0"/>
                </a:solidFill>
                <a:latin typeface="Barlow" panose="00000500000000000000" pitchFamily="2" charset="0"/>
              </a:rPr>
              <a:t>Midcaps</a:t>
            </a:r>
            <a:r>
              <a:rPr lang="es-ES" sz="2000" b="1" dirty="0">
                <a:solidFill>
                  <a:srgbClr val="0070C0"/>
                </a:solidFill>
                <a:latin typeface="Barlow" panose="00000500000000000000" pitchFamily="2" charset="0"/>
              </a:rPr>
              <a:t>  </a:t>
            </a:r>
            <a:r>
              <a:rPr lang="es-ES" sz="2000" dirty="0">
                <a:latin typeface="Barlow" panose="00000500000000000000" pitchFamily="2" charset="0"/>
              </a:rPr>
              <a:t>con </a:t>
            </a:r>
            <a:r>
              <a:rPr lang="es-ES" sz="2000" b="1" dirty="0" err="1">
                <a:solidFill>
                  <a:srgbClr val="0070C0"/>
                </a:solidFill>
                <a:latin typeface="Barlow" panose="00000500000000000000" pitchFamily="2" charset="0"/>
              </a:rPr>
              <a:t>colb</a:t>
            </a:r>
            <a:r>
              <a:rPr lang="es-ES" sz="2000" b="1" dirty="0">
                <a:solidFill>
                  <a:srgbClr val="0070C0"/>
                </a:solidFill>
                <a:latin typeface="Barlow" panose="00000500000000000000" pitchFamily="2" charset="0"/>
              </a:rPr>
              <a:t>. Externas a centros generadores de conocimiento mín. 10%</a:t>
            </a:r>
          </a:p>
          <a:p>
            <a:pPr algn="ctr"/>
            <a:r>
              <a:rPr lang="es-ES" sz="2000" b="1" u="sng" dirty="0">
                <a:solidFill>
                  <a:srgbClr val="FF0000"/>
                </a:solidFill>
              </a:rPr>
              <a:t>Temática líneas Cervera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CB6D38C-3202-58C6-1879-1F1E8FB41B42}"/>
              </a:ext>
            </a:extLst>
          </p:cNvPr>
          <p:cNvSpPr txBox="1"/>
          <p:nvPr/>
        </p:nvSpPr>
        <p:spPr>
          <a:xfrm>
            <a:off x="91655" y="647181"/>
            <a:ext cx="46013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s-ES" sz="2800" b="1" dirty="0">
                <a:solidFill>
                  <a:srgbClr val="1958B4"/>
                </a:solidFill>
                <a:latin typeface="Barlow" panose="00000500000000000000" pitchFamily="2" charset="0"/>
              </a:rPr>
              <a:t>Transferencia Tecnológica  Cervera</a:t>
            </a:r>
          </a:p>
        </p:txBody>
      </p:sp>
    </p:spTree>
    <p:extLst>
      <p:ext uri="{BB962C8B-B14F-4D97-AF65-F5344CB8AC3E}">
        <p14:creationId xmlns:p14="http://schemas.microsoft.com/office/powerpoint/2010/main" val="589399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E5782FD-5BEC-A8B6-D8C1-86612BD3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s-E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37587FE-1686-0EDE-7D5A-98A698CB9874}"/>
              </a:ext>
            </a:extLst>
          </p:cNvPr>
          <p:cNvSpPr txBox="1"/>
          <p:nvPr/>
        </p:nvSpPr>
        <p:spPr>
          <a:xfrm>
            <a:off x="208726" y="455779"/>
            <a:ext cx="8935274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100" b="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Préstamos</a:t>
            </a:r>
            <a:r>
              <a:rPr lang="es-ES" sz="3100" b="1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s-ES" sz="31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(Ayudas Parcialmente </a:t>
            </a:r>
            <a:r>
              <a:rPr lang="es-ES" sz="3100" b="1" dirty="0">
                <a:solidFill>
                  <a:srgbClr val="1958B4"/>
                </a:solidFill>
                <a:latin typeface="Barlow" panose="00000500000000000000" pitchFamily="2" charset="0"/>
              </a:rPr>
              <a:t>R</a:t>
            </a:r>
            <a:r>
              <a:rPr lang="es-ES" sz="31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eembolsables)</a:t>
            </a:r>
            <a:endParaRPr lang="es-ES" sz="31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EE65E81-AB13-1B92-F234-253ABDD8841C}"/>
              </a:ext>
            </a:extLst>
          </p:cNvPr>
          <p:cNvSpPr txBox="1"/>
          <p:nvPr/>
        </p:nvSpPr>
        <p:spPr>
          <a:xfrm>
            <a:off x="2824355" y="3275930"/>
            <a:ext cx="34157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Proyectos de </a:t>
            </a:r>
            <a:r>
              <a:rPr lang="es-ES" sz="2800" b="1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s-ES" sz="28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 I+D</a:t>
            </a:r>
            <a:endParaRPr lang="es-ES" sz="28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  <p:pic>
        <p:nvPicPr>
          <p:cNvPr id="2050" name="Picture 2" descr="programa de cooperación ">
            <a:extLst>
              <a:ext uri="{FF2B5EF4-FFF2-40B4-BE49-F238E27FC236}">
                <a16:creationId xmlns:a16="http://schemas.microsoft.com/office/drawing/2014/main" id="{D60FD1BD-9B07-3571-7C3D-3F95FD5CE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51" y="1262227"/>
            <a:ext cx="8300278" cy="191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496B169-E5D4-F70F-68AB-B6D318669B94}"/>
              </a:ext>
            </a:extLst>
          </p:cNvPr>
          <p:cNvSpPr txBox="1"/>
          <p:nvPr/>
        </p:nvSpPr>
        <p:spPr>
          <a:xfrm>
            <a:off x="1941468" y="3794223"/>
            <a:ext cx="46013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s-ES" sz="2800" b="1" dirty="0">
                <a:solidFill>
                  <a:srgbClr val="1958B4"/>
                </a:solidFill>
                <a:latin typeface="Barlow" panose="00000500000000000000" pitchFamily="2" charset="0"/>
              </a:rPr>
              <a:t>Cooperación Tecnológica  Internacional</a:t>
            </a:r>
          </a:p>
        </p:txBody>
      </p:sp>
    </p:spTree>
    <p:extLst>
      <p:ext uri="{BB962C8B-B14F-4D97-AF65-F5344CB8AC3E}">
        <p14:creationId xmlns:p14="http://schemas.microsoft.com/office/powerpoint/2010/main" val="607157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286000" y="1782763"/>
            <a:ext cx="2466975" cy="3762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defTabSz="366713" fontAlgn="auto">
              <a:lnSpc>
                <a:spcPct val="150000"/>
              </a:lnSpc>
              <a:spcBef>
                <a:spcPts val="0"/>
              </a:spcBef>
              <a:spcAft>
                <a:spcPts val="225"/>
              </a:spcAft>
              <a:buClr>
                <a:srgbClr val="0070C0"/>
              </a:buClr>
              <a:defRPr/>
            </a:pPr>
            <a:r>
              <a:rPr lang="es-ES" sz="1400" b="1" kern="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eorgia"/>
                <a:cs typeface="+mn-cs"/>
              </a:rPr>
              <a:t> </a:t>
            </a:r>
          </a:p>
        </p:txBody>
      </p:sp>
      <p:sp>
        <p:nvSpPr>
          <p:cNvPr id="19" name="Marcador de texto 7">
            <a:extLst>
              <a:ext uri="{FF2B5EF4-FFF2-40B4-BE49-F238E27FC236}">
                <a16:creationId xmlns:a16="http://schemas.microsoft.com/office/drawing/2014/main" id="{25193D7F-93CD-44A8-9524-563C56C94868}"/>
              </a:ext>
            </a:extLst>
          </p:cNvPr>
          <p:cNvSpPr txBox="1">
            <a:spLocks/>
          </p:cNvSpPr>
          <p:nvPr/>
        </p:nvSpPr>
        <p:spPr>
          <a:xfrm>
            <a:off x="369078" y="991371"/>
            <a:ext cx="2526522" cy="316075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000" u="sng" dirty="0">
                <a:latin typeface="Barlow" panose="00000500000000000000" pitchFamily="2" charset="0"/>
                <a:cs typeface="Arial" panose="020B0604020202020204" pitchFamily="34" charset="0"/>
              </a:rPr>
              <a:t>Ámbito</a:t>
            </a:r>
            <a:r>
              <a:rPr lang="es-ES_tradnl" sz="2000" u="sng" dirty="0">
                <a:cs typeface="Arial" panose="020B0604020202020204" pitchFamily="34" charset="0"/>
              </a:rPr>
              <a:t> </a:t>
            </a:r>
            <a:r>
              <a:rPr lang="es-ES_tradnl" sz="2000" b="1" u="sng" dirty="0">
                <a:solidFill>
                  <a:srgbClr val="0070C0"/>
                </a:solidFill>
                <a:cs typeface="Arial" panose="020B0604020202020204" pitchFamily="34" charset="0"/>
              </a:rPr>
              <a:t>Multilateral</a:t>
            </a:r>
          </a:p>
        </p:txBody>
      </p:sp>
      <p:sp>
        <p:nvSpPr>
          <p:cNvPr id="22" name="Marcador de texto 7">
            <a:extLst>
              <a:ext uri="{FF2B5EF4-FFF2-40B4-BE49-F238E27FC236}">
                <a16:creationId xmlns:a16="http://schemas.microsoft.com/office/drawing/2014/main" id="{0E78C0C1-357D-4DAA-9439-FF284A8CBDC9}"/>
              </a:ext>
            </a:extLst>
          </p:cNvPr>
          <p:cNvSpPr txBox="1">
            <a:spLocks/>
          </p:cNvSpPr>
          <p:nvPr/>
        </p:nvSpPr>
        <p:spPr>
          <a:xfrm>
            <a:off x="2887690" y="1005458"/>
            <a:ext cx="2526522" cy="316075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000" u="sng" dirty="0">
                <a:latin typeface="Barlow" panose="00000500000000000000" pitchFamily="2" charset="0"/>
                <a:cs typeface="Arial" panose="020B0604020202020204" pitchFamily="34" charset="0"/>
              </a:rPr>
              <a:t>Ámbito </a:t>
            </a:r>
            <a:r>
              <a:rPr lang="es-ES_tradnl" sz="2000" b="1" u="sng" dirty="0">
                <a:solidFill>
                  <a:srgbClr val="0070C0"/>
                </a:solidFill>
                <a:latin typeface="Barlow" panose="00000500000000000000" pitchFamily="2" charset="0"/>
                <a:cs typeface="Arial" panose="020B0604020202020204" pitchFamily="34" charset="0"/>
              </a:rPr>
              <a:t>Bilateral</a:t>
            </a:r>
          </a:p>
          <a:p>
            <a:pPr marL="0" indent="0">
              <a:buNone/>
            </a:pPr>
            <a:r>
              <a:rPr lang="es-ES_tradnl" sz="2000" dirty="0">
                <a:solidFill>
                  <a:schemeClr val="tx1"/>
                </a:solidFill>
                <a:latin typeface="Barlow" panose="00000500000000000000" pitchFamily="2" charset="0"/>
                <a:cs typeface="Arial" panose="020B0604020202020204" pitchFamily="34" charset="0"/>
              </a:rPr>
              <a:t>en colaboración con agencias homólogas a CDTI</a:t>
            </a:r>
          </a:p>
          <a:p>
            <a:pPr marL="0" indent="0">
              <a:buNone/>
            </a:pPr>
            <a:r>
              <a:rPr lang="es-ES" sz="1400" dirty="0">
                <a:highlight>
                  <a:srgbClr val="FFFFFF"/>
                </a:highlight>
                <a:latin typeface="Barlow" panose="00000500000000000000" pitchFamily="2" charset="0"/>
              </a:rPr>
              <a:t>Japón, China, Corea, India, Malasia, Tailandia, Rusia, Marruecos, Egipto , Argelia, Jordania, Brasil, Catar, Malasia, </a:t>
            </a:r>
            <a:r>
              <a:rPr lang="es-ES" sz="1400" dirty="0" err="1">
                <a:highlight>
                  <a:srgbClr val="FFFFFF"/>
                </a:highlight>
                <a:latin typeface="Barlow" panose="00000500000000000000" pitchFamily="2" charset="0"/>
              </a:rPr>
              <a:t>Taiwan</a:t>
            </a:r>
            <a:r>
              <a:rPr lang="es-ES" sz="1400" dirty="0">
                <a:highlight>
                  <a:srgbClr val="FFFFFF"/>
                </a:highlight>
                <a:latin typeface="Barlow" panose="00000500000000000000" pitchFamily="2" charset="0"/>
              </a:rPr>
              <a:t> y Colombia</a:t>
            </a:r>
          </a:p>
          <a:p>
            <a:pPr marL="0" indent="0">
              <a:buNone/>
            </a:pPr>
            <a:endParaRPr lang="es-ES_tradnl" sz="2000" dirty="0">
              <a:highlight>
                <a:srgbClr val="FFFF00"/>
              </a:highlight>
              <a:latin typeface="Barlow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23" name="Marcador de texto 7">
            <a:extLst>
              <a:ext uri="{FF2B5EF4-FFF2-40B4-BE49-F238E27FC236}">
                <a16:creationId xmlns:a16="http://schemas.microsoft.com/office/drawing/2014/main" id="{35A4EC9E-E333-4BCE-97EB-827217961BF3}"/>
              </a:ext>
            </a:extLst>
          </p:cNvPr>
          <p:cNvSpPr txBox="1">
            <a:spLocks/>
          </p:cNvSpPr>
          <p:nvPr/>
        </p:nvSpPr>
        <p:spPr>
          <a:xfrm>
            <a:off x="5538829" y="991371"/>
            <a:ext cx="3418136" cy="316075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000" u="sng" dirty="0">
                <a:cs typeface="Arial" panose="020B0604020202020204" pitchFamily="34" charset="0"/>
              </a:rPr>
              <a:t>Ámbito </a:t>
            </a:r>
            <a:r>
              <a:rPr lang="es-ES_tradnl" sz="2000" b="1" u="sng" dirty="0">
                <a:solidFill>
                  <a:srgbClr val="0070C0"/>
                </a:solidFill>
                <a:cs typeface="Arial" panose="020B0604020202020204" pitchFamily="34" charset="0"/>
              </a:rPr>
              <a:t>Unilateral</a:t>
            </a:r>
          </a:p>
          <a:p>
            <a:pPr marL="0" indent="0">
              <a:buNone/>
            </a:pPr>
            <a:r>
              <a:rPr lang="es-ES_tradnl" sz="1600" dirty="0">
                <a:solidFill>
                  <a:schemeClr val="tx1"/>
                </a:solidFill>
                <a:cs typeface="Arial" panose="020B0604020202020204" pitchFamily="34" charset="0"/>
              </a:rPr>
              <a:t>con 48 </a:t>
            </a:r>
            <a:r>
              <a:rPr lang="es-ES_tradnl" sz="1600" dirty="0" err="1">
                <a:solidFill>
                  <a:schemeClr val="tx1"/>
                </a:solidFill>
                <a:cs typeface="Arial" panose="020B0604020202020204" pitchFamily="34" charset="0"/>
              </a:rPr>
              <a:t>paísesde</a:t>
            </a:r>
            <a:r>
              <a:rPr lang="es-ES_tradnl" sz="1600" dirty="0">
                <a:solidFill>
                  <a:schemeClr val="tx1"/>
                </a:solidFill>
                <a:cs typeface="Arial" panose="020B0604020202020204" pitchFamily="34" charset="0"/>
              </a:rPr>
              <a:t> diferentes ámbitos geográficos</a:t>
            </a:r>
          </a:p>
          <a:p>
            <a:pPr marL="0" indent="0">
              <a:buNone/>
            </a:pPr>
            <a:r>
              <a:rPr lang="es-ES" sz="1400" dirty="0">
                <a:highlight>
                  <a:srgbClr val="FFFFFF"/>
                </a:highlight>
              </a:rPr>
              <a:t>Arabia </a:t>
            </a:r>
            <a:r>
              <a:rPr lang="es-ES" sz="1400" dirty="0">
                <a:highlight>
                  <a:srgbClr val="FFFFFF"/>
                </a:highlight>
                <a:latin typeface="Barlow" panose="00000500000000000000" pitchFamily="2" charset="0"/>
              </a:rPr>
              <a:t>Saudita</a:t>
            </a:r>
            <a:r>
              <a:rPr lang="es-ES" sz="1400" dirty="0">
                <a:highlight>
                  <a:srgbClr val="FFFFFF"/>
                </a:highlight>
              </a:rPr>
              <a:t>, Argelia, Argentina, Australia, Bangladesh, Brasil, Cabo Verde, Camboya, Catar, Chile, China, Colombia, Corea del Sur, Costa de Marfil, Costa Rica, Cuba, EAU, EEUU(*), Ecuador, Egipto, Filipinas, Ghana, Guatemala, India, Indonesia, Irán, Japón, Jordania, Kuwait, Sri Lanka, Laos, Líbano, Malasia, Marruecos, Mauritania, Myanmar, México, Omán, Perú, República Dominicana, Senegal, Singapur(*), Tailandia, Taiwán(*), Túnez, Uruguay y Vietnam</a:t>
            </a:r>
            <a:r>
              <a:rPr lang="es-ES" sz="1200" dirty="0">
                <a:highlight>
                  <a:srgbClr val="FFFFFF"/>
                </a:highlight>
              </a:rPr>
              <a:t>.</a:t>
            </a:r>
            <a:endParaRPr lang="es-ES_tradnl" sz="1200" dirty="0">
              <a:highlight>
                <a:srgbClr val="FFFFFF"/>
              </a:highlight>
            </a:endParaRPr>
          </a:p>
        </p:txBody>
      </p:sp>
      <p:pic>
        <p:nvPicPr>
          <p:cNvPr id="24" name="Picture 2" descr="Resultado de imagen de logo eureka">
            <a:extLst>
              <a:ext uri="{FF2B5EF4-FFF2-40B4-BE49-F238E27FC236}">
                <a16:creationId xmlns:a16="http://schemas.microsoft.com/office/drawing/2014/main" id="{4D2E5113-15E4-4B4F-917B-3FE8B7D7B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02" y="1531752"/>
            <a:ext cx="1642581" cy="46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99C7485-7D6D-4EB8-9A76-7B48B637F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65" y="2061061"/>
            <a:ext cx="865964" cy="135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073E0E9-6927-4704-AB95-F8CCBC3BA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65" y="3583070"/>
            <a:ext cx="865964" cy="130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6 Marcador de número de diapositiva">
            <a:extLst>
              <a:ext uri="{FF2B5EF4-FFF2-40B4-BE49-F238E27FC236}">
                <a16:creationId xmlns:a16="http://schemas.microsoft.com/office/drawing/2014/main" id="{74DA0565-1C04-E1A9-9E6D-B63F1BC4A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2428" y="4778492"/>
            <a:ext cx="519144" cy="273844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t>32</a:t>
            </a:fld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9AE2925-FA33-75E2-A23B-2F7D3E60C9E7}"/>
              </a:ext>
            </a:extLst>
          </p:cNvPr>
          <p:cNvSpPr txBox="1"/>
          <p:nvPr/>
        </p:nvSpPr>
        <p:spPr>
          <a:xfrm>
            <a:off x="1004259" y="393182"/>
            <a:ext cx="6812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s-ES" sz="2400" b="1" dirty="0">
                <a:solidFill>
                  <a:srgbClr val="1958B4"/>
                </a:solidFill>
                <a:latin typeface="Barlow" panose="00000500000000000000" pitchFamily="2" charset="0"/>
              </a:rPr>
              <a:t>Cooperación Tecnológica  Internacional</a:t>
            </a:r>
          </a:p>
        </p:txBody>
      </p:sp>
    </p:spTree>
    <p:extLst>
      <p:ext uri="{BB962C8B-B14F-4D97-AF65-F5344CB8AC3E}">
        <p14:creationId xmlns:p14="http://schemas.microsoft.com/office/powerpoint/2010/main" val="37405686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DA92C8A3-D733-DC7F-1A80-F78B8C4ECFC9}"/>
              </a:ext>
            </a:extLst>
          </p:cNvPr>
          <p:cNvSpPr/>
          <p:nvPr/>
        </p:nvSpPr>
        <p:spPr>
          <a:xfrm>
            <a:off x="4638942" y="4597637"/>
            <a:ext cx="4252777" cy="472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795" name="9 CuadroTexto"/>
          <p:cNvSpPr txBox="1">
            <a:spLocks noChangeArrowheads="1"/>
          </p:cNvSpPr>
          <p:nvPr/>
        </p:nvSpPr>
        <p:spPr bwMode="auto">
          <a:xfrm>
            <a:off x="1828800" y="163513"/>
            <a:ext cx="25527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2000" b="1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0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I+D INDI</a:t>
            </a:r>
            <a:r>
              <a:rPr kumimoji="0" lang="es-ES" alt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ERVERA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2486826" y="686733"/>
          <a:ext cx="6541769" cy="439489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188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0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15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61223">
                  <a:extLst>
                    <a:ext uri="{9D8B030D-6E8A-4147-A177-3AD203B41FA5}">
                      <a16:colId xmlns:a16="http://schemas.microsoft.com/office/drawing/2014/main" val="1396445597"/>
                    </a:ext>
                  </a:extLst>
                </a:gridCol>
              </a:tblGrid>
              <a:tr h="503059">
                <a:tc>
                  <a:txBody>
                    <a:bodyPr/>
                    <a:lstStyle/>
                    <a:p>
                      <a:endParaRPr lang="es-ES" sz="900" dirty="0">
                        <a:solidFill>
                          <a:srgbClr val="1958B4"/>
                        </a:solidFill>
                        <a:latin typeface="Barlow" panose="00000500000000000000" pitchFamily="2" charset="0"/>
                      </a:endParaRP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1" kern="1200" dirty="0">
                          <a:solidFill>
                            <a:srgbClr val="1958B4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I+D</a:t>
                      </a:r>
                    </a:p>
                    <a:p>
                      <a:pPr algn="ctr"/>
                      <a:r>
                        <a:rPr lang="es-ES" sz="900" b="1" kern="1200" dirty="0">
                          <a:solidFill>
                            <a:srgbClr val="1958B4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Individual</a:t>
                      </a:r>
                    </a:p>
                    <a:p>
                      <a:pPr algn="ctr"/>
                      <a:r>
                        <a:rPr lang="es-ES" sz="900" b="1" kern="1200" dirty="0" err="1">
                          <a:solidFill>
                            <a:srgbClr val="1958B4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Coop</a:t>
                      </a:r>
                      <a:r>
                        <a:rPr lang="es-ES" sz="900" b="1" kern="1200" dirty="0">
                          <a:solidFill>
                            <a:srgbClr val="1958B4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es-ES" sz="900" b="1" kern="1200" baseline="0" dirty="0">
                          <a:solidFill>
                            <a:srgbClr val="1958B4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900" b="1" kern="1200" dirty="0">
                          <a:solidFill>
                            <a:srgbClr val="1958B4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Nacional</a:t>
                      </a: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900" b="1" kern="1200" dirty="0">
                        <a:solidFill>
                          <a:srgbClr val="1958B4"/>
                        </a:solidFill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ES" sz="900" b="1" kern="1200" dirty="0">
                          <a:solidFill>
                            <a:srgbClr val="1958B4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Cooperación Internacional</a:t>
                      </a: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900" b="1" kern="1200" dirty="0">
                        <a:solidFill>
                          <a:srgbClr val="1958B4"/>
                        </a:solidFill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ES" sz="900" b="1" kern="1200" dirty="0">
                          <a:solidFill>
                            <a:srgbClr val="1958B4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CERVERA  Empresas</a:t>
                      </a: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267">
                <a:tc>
                  <a:txBody>
                    <a:bodyPr/>
                    <a:lstStyle/>
                    <a:p>
                      <a:r>
                        <a:rPr lang="es-ES" sz="900" kern="1200" dirty="0">
                          <a:solidFill>
                            <a:srgbClr val="1958B4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Presupuesto</a:t>
                      </a: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Min. 175k€</a:t>
                      </a:r>
                    </a:p>
                    <a:p>
                      <a:pPr algn="ctr"/>
                      <a:endParaRPr lang="es-ES" sz="900" kern="1200" dirty="0">
                        <a:solidFill>
                          <a:schemeClr val="tx1"/>
                        </a:solidFill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De 2 a 6 empresa Coop. </a:t>
                      </a:r>
                      <a:r>
                        <a:rPr lang="es-ES" sz="900" kern="1200" dirty="0" err="1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Nac</a:t>
                      </a:r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Min. 175k€</a:t>
                      </a:r>
                    </a:p>
                    <a:p>
                      <a:pPr algn="ctr"/>
                      <a:endParaRPr lang="es-ES" sz="900" kern="1200" dirty="0">
                        <a:solidFill>
                          <a:schemeClr val="tx1"/>
                        </a:solidFill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Min. 175k€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b="1" kern="1200" dirty="0" err="1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colb</a:t>
                      </a:r>
                      <a:r>
                        <a:rPr lang="es-ES" sz="900" b="1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. Externas a centros generadores de conocimiento mín. 10%</a:t>
                      </a: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4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kern="1200" dirty="0">
                          <a:solidFill>
                            <a:srgbClr val="1958B4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Duración</a:t>
                      </a:r>
                    </a:p>
                    <a:p>
                      <a:endParaRPr lang="es-ES" sz="900" kern="1200" dirty="0">
                        <a:solidFill>
                          <a:srgbClr val="1958B4"/>
                        </a:solidFill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12-36 meses </a:t>
                      </a:r>
                      <a:r>
                        <a:rPr lang="es-ES" sz="900" kern="1200" dirty="0" err="1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indiv</a:t>
                      </a:r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12-48 meses Coop.  </a:t>
                      </a:r>
                      <a:r>
                        <a:rPr lang="es-ES" sz="900" kern="1200" dirty="0" err="1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Na.c</a:t>
                      </a:r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12-48 meses</a:t>
                      </a:r>
                    </a:p>
                    <a:p>
                      <a:pPr algn="ctr"/>
                      <a:endParaRPr lang="es-ES" sz="900" kern="1200" dirty="0">
                        <a:solidFill>
                          <a:schemeClr val="tx1"/>
                        </a:solidFill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12-36 meses </a:t>
                      </a: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415">
                <a:tc>
                  <a:txBody>
                    <a:bodyPr/>
                    <a:lstStyle/>
                    <a:p>
                      <a:r>
                        <a:rPr lang="es-ES" sz="900" kern="1200" dirty="0">
                          <a:solidFill>
                            <a:srgbClr val="1958B4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Interés</a:t>
                      </a:r>
                      <a:r>
                        <a:rPr lang="es-ES" sz="900" kern="1200" baseline="0" dirty="0">
                          <a:solidFill>
                            <a:srgbClr val="1958B4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fijo</a:t>
                      </a:r>
                      <a:endParaRPr lang="es-ES" sz="900" kern="1200" dirty="0">
                        <a:solidFill>
                          <a:srgbClr val="1958B4"/>
                        </a:solidFill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9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</a:rPr>
                        <a:t>Euribor</a:t>
                      </a:r>
                    </a:p>
                    <a:p>
                      <a:pPr algn="ctr"/>
                      <a:endParaRPr lang="es-ES" sz="900" kern="1200" dirty="0">
                        <a:solidFill>
                          <a:schemeClr val="tx1"/>
                        </a:solidFill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9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</a:rPr>
                        <a:t>Euribor</a:t>
                      </a:r>
                    </a:p>
                    <a:p>
                      <a:pPr algn="ctr"/>
                      <a:endParaRPr lang="es-ES" sz="900" kern="1200" dirty="0">
                        <a:solidFill>
                          <a:schemeClr val="tx1"/>
                        </a:solidFill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9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</a:rPr>
                        <a:t>Euribor</a:t>
                      </a:r>
                    </a:p>
                    <a:p>
                      <a:pPr algn="ctr"/>
                      <a:endParaRPr lang="es-ES" sz="900" kern="1200" dirty="0">
                        <a:solidFill>
                          <a:schemeClr val="tx1"/>
                        </a:solidFill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415">
                <a:tc>
                  <a:txBody>
                    <a:bodyPr/>
                    <a:lstStyle/>
                    <a:p>
                      <a:r>
                        <a:rPr lang="es-ES" sz="900" kern="1200" dirty="0">
                          <a:solidFill>
                            <a:srgbClr val="1958B4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Ayuda TR</a:t>
                      </a: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9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</a:rPr>
                        <a:t>hasta </a:t>
                      </a:r>
                      <a:r>
                        <a:rPr lang="es-ES_tradnl" sz="900" baseline="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</a:rPr>
                        <a:t>85%</a:t>
                      </a:r>
                      <a:endParaRPr lang="es-ES_tradnl" sz="900" dirty="0">
                        <a:solidFill>
                          <a:schemeClr val="tx1"/>
                        </a:solidFill>
                        <a:latin typeface="Barlow" panose="00000500000000000000" pitchFamily="2" charset="0"/>
                      </a:endParaRPr>
                    </a:p>
                    <a:p>
                      <a:pPr algn="ctr"/>
                      <a:endParaRPr lang="es-ES" sz="900" kern="1200" dirty="0">
                        <a:solidFill>
                          <a:schemeClr val="tx1"/>
                        </a:solidFill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900" baseline="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</a:rPr>
                        <a:t>Hasta 85%</a:t>
                      </a:r>
                      <a:endParaRPr lang="es-ES_tradnl" sz="900" dirty="0">
                        <a:solidFill>
                          <a:schemeClr val="tx1"/>
                        </a:solidFill>
                        <a:latin typeface="Barlow" panose="00000500000000000000" pitchFamily="2" charset="0"/>
                      </a:endParaRPr>
                    </a:p>
                    <a:p>
                      <a:pPr algn="ctr"/>
                      <a:endParaRPr lang="es-ES" sz="900" kern="1200" dirty="0">
                        <a:solidFill>
                          <a:schemeClr val="tx1"/>
                        </a:solidFill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900" b="0" baseline="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</a:rPr>
                        <a:t>Hasta 90%</a:t>
                      </a:r>
                      <a:endParaRPr lang="es-ES_tradnl" sz="900" b="0" dirty="0">
                        <a:solidFill>
                          <a:schemeClr val="tx1"/>
                        </a:solidFill>
                        <a:latin typeface="Barlow" panose="00000500000000000000" pitchFamily="2" charset="0"/>
                      </a:endParaRPr>
                    </a:p>
                    <a:p>
                      <a:pPr algn="ctr"/>
                      <a:endParaRPr lang="es-ES" sz="900" kern="1200" dirty="0">
                        <a:solidFill>
                          <a:schemeClr val="tx1"/>
                        </a:solidFill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9311">
                <a:tc>
                  <a:txBody>
                    <a:bodyPr/>
                    <a:lstStyle/>
                    <a:p>
                      <a:r>
                        <a:rPr lang="es-ES" sz="900" kern="1200" dirty="0">
                          <a:solidFill>
                            <a:srgbClr val="1958B4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Ayuda TNR</a:t>
                      </a:r>
                      <a:r>
                        <a:rPr lang="es-ES" sz="900" kern="1200" baseline="0" dirty="0">
                          <a:solidFill>
                            <a:srgbClr val="1958B4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(sobre el máx. 75% del TR)</a:t>
                      </a:r>
                      <a:endParaRPr lang="es-ES" sz="900" kern="1200" dirty="0">
                        <a:solidFill>
                          <a:srgbClr val="1958B4"/>
                        </a:solidFill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9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</a:rPr>
                        <a:t>Hasta </a:t>
                      </a:r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30%</a:t>
                      </a:r>
                    </a:p>
                    <a:p>
                      <a:pPr algn="ctr"/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Hasta 33% Coop. </a:t>
                      </a:r>
                      <a:r>
                        <a:rPr lang="es-ES" sz="900" kern="1200" dirty="0" err="1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Nac</a:t>
                      </a:r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9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</a:rPr>
                        <a:t>Hasta </a:t>
                      </a:r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b="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33%</a:t>
                      </a:r>
                    </a:p>
                    <a:p>
                      <a:pPr algn="ctr"/>
                      <a:endParaRPr lang="es-ES" sz="900" kern="1200" dirty="0">
                        <a:solidFill>
                          <a:schemeClr val="tx1"/>
                        </a:solidFill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1208">
                <a:tc>
                  <a:txBody>
                    <a:bodyPr/>
                    <a:lstStyle/>
                    <a:p>
                      <a:r>
                        <a:rPr lang="es-ES" sz="900" kern="1200" dirty="0">
                          <a:solidFill>
                            <a:srgbClr val="1958B4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Devolución TR</a:t>
                      </a: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es-ES" sz="900" kern="1200" baseline="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900" kern="1200" baseline="0" dirty="0" err="1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ó</a:t>
                      </a:r>
                      <a:r>
                        <a:rPr lang="es-ES" sz="900" kern="1200" baseline="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1</a:t>
                      </a:r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es-ES" sz="900" kern="1200" baseline="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 años</a:t>
                      </a:r>
                    </a:p>
                    <a:p>
                      <a:pPr algn="ctr"/>
                      <a:r>
                        <a:rPr lang="es-ES" sz="900" kern="1200" baseline="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(con 2-3 años de carencia)</a:t>
                      </a:r>
                      <a:endParaRPr lang="es-ES" sz="900" kern="1200" dirty="0">
                        <a:solidFill>
                          <a:schemeClr val="tx1"/>
                        </a:solidFill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es-ES" sz="900" kern="1200" baseline="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900" kern="1200" baseline="0" dirty="0" err="1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ó</a:t>
                      </a:r>
                      <a:r>
                        <a:rPr lang="es-ES" sz="900" kern="1200" baseline="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1</a:t>
                      </a:r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es-ES" sz="900" kern="1200" baseline="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años</a:t>
                      </a:r>
                    </a:p>
                    <a:p>
                      <a:pPr algn="ctr"/>
                      <a:r>
                        <a:rPr lang="es-ES" sz="900" kern="1200" baseline="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(con 2-3 años de carencia)</a:t>
                      </a:r>
                      <a:endParaRPr lang="es-ES" sz="900" kern="1200" dirty="0">
                        <a:solidFill>
                          <a:schemeClr val="tx1"/>
                        </a:solidFill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es-ES" sz="900" kern="1200" baseline="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900" kern="1200" baseline="0" dirty="0" err="1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ó</a:t>
                      </a:r>
                      <a:r>
                        <a:rPr lang="es-ES" sz="900" kern="1200" baseline="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1</a:t>
                      </a:r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es-ES" sz="900" kern="1200" baseline="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años</a:t>
                      </a:r>
                    </a:p>
                    <a:p>
                      <a:pPr algn="ctr"/>
                      <a:r>
                        <a:rPr lang="es-ES" sz="900" kern="1200" baseline="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(con 2-3 años de carencia)</a:t>
                      </a:r>
                      <a:endParaRPr lang="es-ES" sz="900" kern="1200" dirty="0">
                        <a:solidFill>
                          <a:schemeClr val="tx1"/>
                        </a:solidFill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904">
                <a:tc>
                  <a:txBody>
                    <a:bodyPr/>
                    <a:lstStyle/>
                    <a:p>
                      <a:r>
                        <a:rPr lang="es-ES" sz="900" kern="1200" dirty="0">
                          <a:solidFill>
                            <a:srgbClr val="1958B4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Anticipo</a:t>
                      </a: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Si</a:t>
                      </a: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Si</a:t>
                      </a:r>
                    </a:p>
                    <a:p>
                      <a:pPr algn="ctr"/>
                      <a:endParaRPr lang="es-ES" sz="900" kern="1200" dirty="0">
                        <a:solidFill>
                          <a:schemeClr val="tx1"/>
                        </a:solidFill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Si</a:t>
                      </a: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5904">
                <a:tc>
                  <a:txBody>
                    <a:bodyPr/>
                    <a:lstStyle/>
                    <a:p>
                      <a:r>
                        <a:rPr lang="es-ES" sz="900" kern="1200" dirty="0">
                          <a:solidFill>
                            <a:srgbClr val="1958B4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Informe motivado</a:t>
                      </a: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Si</a:t>
                      </a: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Si</a:t>
                      </a: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kern="1200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Si</a:t>
                      </a:r>
                    </a:p>
                  </a:txBody>
                  <a:tcPr marL="91449" marR="91449" marT="45718" marB="4571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6CD3F476-46DA-2BCE-05D9-8F90C3708DD9}"/>
              </a:ext>
            </a:extLst>
          </p:cNvPr>
          <p:cNvSpPr txBox="1"/>
          <p:nvPr/>
        </p:nvSpPr>
        <p:spPr>
          <a:xfrm>
            <a:off x="115404" y="2063918"/>
            <a:ext cx="23714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Préstamos</a:t>
            </a:r>
            <a:r>
              <a:rPr lang="es-ES" sz="2000" b="1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s-ES" sz="20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(Ayudas Parcialmente </a:t>
            </a:r>
            <a:r>
              <a:rPr lang="es-ES" sz="2000" b="1" dirty="0">
                <a:solidFill>
                  <a:srgbClr val="1958B4"/>
                </a:solidFill>
                <a:latin typeface="Barlow" panose="00000500000000000000" pitchFamily="2" charset="0"/>
              </a:rPr>
              <a:t>R</a:t>
            </a:r>
            <a:r>
              <a:rPr lang="es-ES" sz="20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eembolsables)</a:t>
            </a:r>
            <a:endParaRPr lang="es-ES" sz="20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81CA436-274C-665F-8D9A-1271A01DA80D}"/>
              </a:ext>
            </a:extLst>
          </p:cNvPr>
          <p:cNvSpPr txBox="1"/>
          <p:nvPr/>
        </p:nvSpPr>
        <p:spPr>
          <a:xfrm>
            <a:off x="4205801" y="8596"/>
            <a:ext cx="34157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Proyectos de </a:t>
            </a:r>
            <a:r>
              <a:rPr lang="es-ES" sz="2800" b="1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s-ES" sz="28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 I+D</a:t>
            </a:r>
            <a:endParaRPr lang="es-ES" sz="28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685E886-3DA9-DC1A-10D5-E98774E5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2428" y="4720611"/>
            <a:ext cx="519144" cy="2738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s-E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prestamos (ayudas parcialmente reembolsables)">
            <a:extLst>
              <a:ext uri="{FF2B5EF4-FFF2-40B4-BE49-F238E27FC236}">
                <a16:creationId xmlns:a16="http://schemas.microsoft.com/office/drawing/2014/main" id="{CCA1435A-84A5-9501-46E3-7F6693857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3" y="1169982"/>
            <a:ext cx="7780866" cy="179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8C93228-D1CE-7C16-46B8-C46D863A57B3}"/>
              </a:ext>
            </a:extLst>
          </p:cNvPr>
          <p:cNvSpPr txBox="1"/>
          <p:nvPr/>
        </p:nvSpPr>
        <p:spPr>
          <a:xfrm>
            <a:off x="2791166" y="3105896"/>
            <a:ext cx="331622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Empresas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B9A7E87-1BBC-146D-66DD-467096B91A9D}"/>
              </a:ext>
            </a:extLst>
          </p:cNvPr>
          <p:cNvSpPr txBox="1"/>
          <p:nvPr/>
        </p:nvSpPr>
        <p:spPr>
          <a:xfrm>
            <a:off x="208726" y="247607"/>
            <a:ext cx="8935274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100" b="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Préstamos</a:t>
            </a:r>
            <a:r>
              <a:rPr lang="es-ES" sz="3100" b="1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s-ES" sz="31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(Ayudas Parcialmente </a:t>
            </a:r>
            <a:r>
              <a:rPr lang="es-ES" sz="3100" b="1" dirty="0">
                <a:solidFill>
                  <a:srgbClr val="1958B4"/>
                </a:solidFill>
                <a:latin typeface="Barlow" panose="00000500000000000000" pitchFamily="2" charset="0"/>
              </a:rPr>
              <a:t>R</a:t>
            </a:r>
            <a:r>
              <a:rPr lang="es-ES" sz="31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eembolsables)</a:t>
            </a:r>
            <a:endParaRPr lang="es-ES" sz="31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C789CD-DB6F-FBEB-4084-E91F2C909858}"/>
              </a:ext>
            </a:extLst>
          </p:cNvPr>
          <p:cNvSpPr txBox="1"/>
          <p:nvPr/>
        </p:nvSpPr>
        <p:spPr>
          <a:xfrm>
            <a:off x="4449276" y="3579928"/>
            <a:ext cx="42301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Proyectos de </a:t>
            </a:r>
            <a:r>
              <a:rPr lang="es-ES" sz="2800" b="1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s-ES" sz="28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 Innovación </a:t>
            </a:r>
            <a:endParaRPr lang="es-ES" sz="28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980DC8-2072-8662-5DCF-BF2A4086DA7B}"/>
              </a:ext>
            </a:extLst>
          </p:cNvPr>
          <p:cNvSpPr txBox="1"/>
          <p:nvPr/>
        </p:nvSpPr>
        <p:spPr>
          <a:xfrm>
            <a:off x="859271" y="3567561"/>
            <a:ext cx="33162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Proyectos de </a:t>
            </a:r>
            <a:r>
              <a:rPr lang="es-ES" sz="2800" b="1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s-ES" sz="28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 I+D</a:t>
            </a:r>
            <a:endParaRPr lang="es-ES" sz="28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245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E5782FD-5BEC-A8B6-D8C1-86612BD3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s-E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964A9FD-0646-87AE-93FB-7629687C5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272" y="3420304"/>
            <a:ext cx="5757059" cy="167900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8738854-607B-310D-0053-F4A1752BC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60" y="929238"/>
            <a:ext cx="6171662" cy="1870751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D67EFC64-DCC6-0F8F-DA6C-222C2AA2EF00}"/>
              </a:ext>
            </a:extLst>
          </p:cNvPr>
          <p:cNvSpPr txBox="1"/>
          <p:nvPr/>
        </p:nvSpPr>
        <p:spPr>
          <a:xfrm>
            <a:off x="104363" y="209453"/>
            <a:ext cx="8935274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100" b="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Préstamos</a:t>
            </a:r>
            <a:r>
              <a:rPr lang="es-ES" sz="3100" b="1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s-ES" sz="31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(Ayudas Parcialmente </a:t>
            </a:r>
            <a:r>
              <a:rPr lang="es-ES" sz="3100" b="1" dirty="0">
                <a:solidFill>
                  <a:srgbClr val="1958B4"/>
                </a:solidFill>
                <a:latin typeface="Barlow" panose="00000500000000000000" pitchFamily="2" charset="0"/>
              </a:rPr>
              <a:t>R</a:t>
            </a:r>
            <a:r>
              <a:rPr lang="es-ES" sz="31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eembolsables)</a:t>
            </a:r>
            <a:endParaRPr lang="es-ES" sz="31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5AC611B-DB43-71C9-5A7B-190B4D455C70}"/>
              </a:ext>
            </a:extLst>
          </p:cNvPr>
          <p:cNvSpPr txBox="1"/>
          <p:nvPr/>
        </p:nvSpPr>
        <p:spPr>
          <a:xfrm>
            <a:off x="2579319" y="2638269"/>
            <a:ext cx="4696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Proyectos de </a:t>
            </a:r>
            <a:r>
              <a:rPr lang="es-ES" sz="2800" b="1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s-ES" sz="28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 Innovación </a:t>
            </a:r>
            <a:endParaRPr lang="es-ES" sz="28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6334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2019232" y="659605"/>
          <a:ext cx="6763028" cy="4320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6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4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22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183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_tradnl" sz="1800" b="1" kern="1200" dirty="0">
                        <a:solidFill>
                          <a:srgbClr val="1958B4"/>
                        </a:solidFill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68576" marR="68576" marT="34278" marB="3427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_tradnl" sz="1800" b="1" kern="1200" dirty="0">
                          <a:solidFill>
                            <a:srgbClr val="1958B4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LIC</a:t>
                      </a:r>
                    </a:p>
                  </a:txBody>
                  <a:tcPr marL="68576" marR="68576" marT="34278" marB="3427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_tradnl" sz="1800" b="1" kern="1200" dirty="0">
                          <a:solidFill>
                            <a:srgbClr val="1958B4"/>
                          </a:solidFill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LICA</a:t>
                      </a:r>
                    </a:p>
                  </a:txBody>
                  <a:tcPr marL="68576" marR="68576" marT="34278" marB="34278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829">
                <a:tc>
                  <a:txBody>
                    <a:bodyPr/>
                    <a:lstStyle/>
                    <a:p>
                      <a:pPr algn="l"/>
                      <a:r>
                        <a:rPr lang="es-ES_tradnl" sz="1000" dirty="0">
                          <a:latin typeface="+mn-lt"/>
                        </a:rPr>
                        <a:t>Presupuesto </a:t>
                      </a: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tx1"/>
                          </a:solidFill>
                          <a:latin typeface="+mn-lt"/>
                        </a:rPr>
                        <a:t>(175.000€</a:t>
                      </a:r>
                      <a:r>
                        <a:rPr lang="es-ES_tradnl" sz="1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- Límites minimis)</a:t>
                      </a:r>
                      <a:endParaRPr lang="es-ES_tradnl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tx1"/>
                          </a:solidFill>
                          <a:latin typeface="+mn-lt"/>
                        </a:rPr>
                        <a:t>(175.000€ - 30.000.000€)</a:t>
                      </a: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829">
                <a:tc>
                  <a:txBody>
                    <a:bodyPr/>
                    <a:lstStyle/>
                    <a:p>
                      <a:pPr algn="l"/>
                      <a:r>
                        <a:rPr lang="es-ES_tradnl" sz="1000" dirty="0">
                          <a:latin typeface="+mn-lt"/>
                        </a:rPr>
                        <a:t>Duración de Desarrollo de Proyecto</a:t>
                      </a: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tx1"/>
                          </a:solidFill>
                          <a:latin typeface="+mn-lt"/>
                        </a:rPr>
                        <a:t>De 9 a 24 meses</a:t>
                      </a:r>
                      <a:r>
                        <a:rPr lang="es-ES_tradnl" sz="1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(1 hito)</a:t>
                      </a:r>
                      <a:endParaRPr lang="es-ES_tradnl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dirty="0">
                          <a:solidFill>
                            <a:schemeClr val="tx1"/>
                          </a:solidFill>
                          <a:latin typeface="+mn-lt"/>
                        </a:rPr>
                        <a:t>De 9 a 24 meses</a:t>
                      </a:r>
                      <a:r>
                        <a:rPr lang="es-ES_tradnl" sz="1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(1 hito)</a:t>
                      </a:r>
                      <a:endParaRPr lang="es-ES_tradnl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8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000" dirty="0">
                          <a:latin typeface="+mn-lt"/>
                        </a:rPr>
                        <a:t>Origen</a:t>
                      </a:r>
                      <a:r>
                        <a:rPr lang="es-ES_tradnl" sz="1000" baseline="0" dirty="0">
                          <a:latin typeface="+mn-lt"/>
                        </a:rPr>
                        <a:t> Fondos</a:t>
                      </a:r>
                      <a:endParaRPr lang="es-ES_tradnl" sz="1000" dirty="0">
                        <a:latin typeface="+mn-lt"/>
                      </a:endParaRP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dirty="0">
                          <a:solidFill>
                            <a:schemeClr val="tx1"/>
                          </a:solidFill>
                          <a:latin typeface="+mn-lt"/>
                        </a:rPr>
                        <a:t> CDTI / Fondos Europeos</a:t>
                      </a: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tx1"/>
                          </a:solidFill>
                          <a:latin typeface="+mn-lt"/>
                        </a:rPr>
                        <a:t>CDTI / Fondos Europeos</a:t>
                      </a: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829">
                <a:tc>
                  <a:txBody>
                    <a:bodyPr/>
                    <a:lstStyle/>
                    <a:p>
                      <a:pPr algn="l"/>
                      <a:r>
                        <a:rPr lang="es-ES_tradnl" sz="1000" dirty="0">
                          <a:latin typeface="+mn-lt"/>
                        </a:rPr>
                        <a:t>Aportación CDTI</a:t>
                      </a: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tx1"/>
                          </a:solidFill>
                          <a:latin typeface="+mn-lt"/>
                        </a:rPr>
                        <a:t>≤ 75%</a:t>
                      </a:r>
                      <a:r>
                        <a:rPr lang="es-ES_tradnl" sz="1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/ </a:t>
                      </a:r>
                      <a:r>
                        <a:rPr lang="es-ES_tradnl" sz="1400" dirty="0">
                          <a:solidFill>
                            <a:schemeClr val="tx1"/>
                          </a:solidFill>
                          <a:latin typeface="+mn-lt"/>
                        </a:rPr>
                        <a:t>≤ </a:t>
                      </a:r>
                      <a:r>
                        <a:rPr lang="es-ES_tradnl" sz="1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85%</a:t>
                      </a: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tx1"/>
                          </a:solidFill>
                          <a:latin typeface="+mn-lt"/>
                        </a:rPr>
                        <a:t>≤ 75% </a:t>
                      </a:r>
                      <a:r>
                        <a:rPr lang="es-ES_tradnl" sz="1000" dirty="0">
                          <a:solidFill>
                            <a:schemeClr val="tx1"/>
                          </a:solidFill>
                          <a:latin typeface="+mn-lt"/>
                        </a:rPr>
                        <a:t>del</a:t>
                      </a:r>
                      <a:r>
                        <a:rPr lang="es-ES_tradnl" sz="10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presupuesto</a:t>
                      </a:r>
                      <a:endParaRPr lang="es-ES_tradnl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454">
                <a:tc>
                  <a:txBody>
                    <a:bodyPr/>
                    <a:lstStyle/>
                    <a:p>
                      <a:pPr algn="l"/>
                      <a:r>
                        <a:rPr lang="es-ES_tradnl" sz="1000" b="0" dirty="0">
                          <a:latin typeface="+mn-lt"/>
                        </a:rPr>
                        <a:t>Tramo No Reembolsable (TNR)</a:t>
                      </a: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tx1"/>
                          </a:solidFill>
                          <a:latin typeface="+mn-lt"/>
                        </a:rPr>
                        <a:t>4%  F. CDTI/ 7% FEDER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(máx. sobre el 75% del presupuesto)</a:t>
                      </a:r>
                      <a:endParaRPr lang="es-ES_tradnl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10%  F. CDTI / 15%-25%Feder</a:t>
                      </a: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112">
                <a:tc>
                  <a:txBody>
                    <a:bodyPr/>
                    <a:lstStyle/>
                    <a:p>
                      <a:pPr algn="l"/>
                      <a:r>
                        <a:rPr lang="es-ES_tradnl" sz="1000" dirty="0">
                          <a:latin typeface="+mn-lt"/>
                        </a:rPr>
                        <a:t>Plazos Amortización</a:t>
                      </a: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tx1"/>
                          </a:solidFill>
                          <a:latin typeface="+mn-lt"/>
                        </a:rPr>
                        <a:t>4 años / 6 años </a:t>
                      </a:r>
                      <a:r>
                        <a:rPr lang="es-ES_tradnl" sz="1000" dirty="0">
                          <a:solidFill>
                            <a:schemeClr val="tx1"/>
                          </a:solidFill>
                          <a:latin typeface="+mn-lt"/>
                        </a:rPr>
                        <a:t>(+</a:t>
                      </a:r>
                      <a:r>
                        <a:rPr lang="es-ES_tradnl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 año de carencia</a:t>
                      </a:r>
                      <a:r>
                        <a:rPr lang="es-ES_tradnl" sz="1000" baseline="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endParaRPr lang="es-ES_tradnl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tx1"/>
                          </a:solidFill>
                          <a:latin typeface="+mn-lt"/>
                        </a:rPr>
                        <a:t>9 años </a:t>
                      </a:r>
                      <a:r>
                        <a:rPr lang="es-ES_tradnl" sz="1000" dirty="0">
                          <a:solidFill>
                            <a:schemeClr val="tx1"/>
                          </a:solidFill>
                          <a:latin typeface="+mn-lt"/>
                        </a:rPr>
                        <a:t>(+</a:t>
                      </a:r>
                      <a:r>
                        <a:rPr lang="es-ES_tradnl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 año de carencia</a:t>
                      </a:r>
                      <a:r>
                        <a:rPr lang="es-ES_tradnl" sz="10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endParaRPr lang="es-ES_tradnl" sz="1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20">
                <a:tc>
                  <a:txBody>
                    <a:bodyPr/>
                    <a:lstStyle/>
                    <a:p>
                      <a:pPr algn="l"/>
                      <a:r>
                        <a:rPr lang="es-ES_tradnl" sz="1000" b="0" dirty="0">
                          <a:latin typeface="+mn-lt"/>
                        </a:rPr>
                        <a:t>Tipo de Interés (Fijo)</a:t>
                      </a: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000" dirty="0">
                          <a:solidFill>
                            <a:schemeClr val="tx1"/>
                          </a:solidFill>
                          <a:latin typeface="+mn-lt"/>
                        </a:rPr>
                        <a:t>Euribor 1año</a:t>
                      </a:r>
                      <a:r>
                        <a:rPr lang="es-ES_tradnl" sz="1400" dirty="0">
                          <a:solidFill>
                            <a:schemeClr val="tx1"/>
                          </a:solidFill>
                          <a:latin typeface="+mn-lt"/>
                        </a:rPr>
                        <a:t> +0,5% /+1%</a:t>
                      </a: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Euribor 1año + </a:t>
                      </a:r>
                      <a:r>
                        <a:rPr lang="es-ES_tradnl" sz="1400" dirty="0">
                          <a:solidFill>
                            <a:schemeClr val="tx1"/>
                          </a:solidFill>
                          <a:latin typeface="+mn-lt"/>
                        </a:rPr>
                        <a:t>0,75%</a:t>
                      </a: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2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000" dirty="0">
                          <a:latin typeface="+mn-lt"/>
                        </a:rPr>
                        <a:t>Anticipo</a:t>
                      </a: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tx1"/>
                          </a:solidFill>
                          <a:latin typeface="+mn-lt"/>
                        </a:rPr>
                        <a:t>35% - 50%</a:t>
                      </a:r>
                      <a:r>
                        <a:rPr lang="es-ES_tradnl" sz="140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AF</a:t>
                      </a:r>
                      <a:r>
                        <a:rPr lang="es-ES_tradnl" sz="1400" dirty="0">
                          <a:solidFill>
                            <a:schemeClr val="tx1"/>
                          </a:solidFill>
                          <a:latin typeface="+mn-lt"/>
                        </a:rPr>
                        <a:t> - </a:t>
                      </a:r>
                      <a:r>
                        <a:rPr lang="es-ES_tradnl" sz="1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75%</a:t>
                      </a:r>
                      <a:r>
                        <a:rPr lang="es-ES_tradnl" sz="140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avales</a:t>
                      </a:r>
                      <a:endParaRPr lang="es-ES_tradnl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_tradn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50% - 75%</a:t>
                      </a:r>
                      <a:r>
                        <a:rPr kumimoji="0" lang="es-ES_tradnl" sz="14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avales</a:t>
                      </a:r>
                      <a:endParaRPr lang="es-ES_tradnl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829">
                <a:tc>
                  <a:txBody>
                    <a:bodyPr/>
                    <a:lstStyle/>
                    <a:p>
                      <a:pPr algn="l"/>
                      <a:r>
                        <a:rPr lang="es-ES_tradnl" sz="1000" dirty="0">
                          <a:latin typeface="+mn-lt"/>
                        </a:rPr>
                        <a:t>Compatibilidad con otras ayudas</a:t>
                      </a: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Límites Minimis</a:t>
                      </a: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Incompatible </a:t>
                      </a: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8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000" dirty="0">
                          <a:latin typeface="+mn-lt"/>
                        </a:rPr>
                        <a:t>Garantías Financieras</a:t>
                      </a:r>
                      <a:r>
                        <a:rPr lang="es-ES_tradnl" sz="1000" baseline="0" dirty="0">
                          <a:latin typeface="+mn-lt"/>
                        </a:rPr>
                        <a:t> Adicionales</a:t>
                      </a:r>
                      <a:endParaRPr lang="es-ES_tradnl" sz="1000" dirty="0">
                        <a:latin typeface="+mn-lt"/>
                      </a:endParaRP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tx1"/>
                          </a:solidFill>
                          <a:latin typeface="+mn-lt"/>
                        </a:rPr>
                        <a:t>Análisis de solvencia</a:t>
                      </a: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dirty="0">
                          <a:solidFill>
                            <a:schemeClr val="tx1"/>
                          </a:solidFill>
                          <a:latin typeface="+mn-lt"/>
                        </a:rPr>
                        <a:t>Análisis de solvencia</a:t>
                      </a: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8504">
                <a:tc>
                  <a:txBody>
                    <a:bodyPr/>
                    <a:lstStyle/>
                    <a:p>
                      <a:pPr algn="l"/>
                      <a:r>
                        <a:rPr lang="es-ES_tradnl" sz="1000" dirty="0">
                          <a:latin typeface="+mn-lt"/>
                        </a:rPr>
                        <a:t>Regulación además de la normativa civil y mercantil aplicable</a:t>
                      </a: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Ficha + </a:t>
                      </a:r>
                      <a:r>
                        <a:rPr lang="es-E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Reg.Minimis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es-E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Reg.FEDER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+ otros</a:t>
                      </a:r>
                      <a:endParaRPr lang="es-ES_tradnl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Ficha + RGEC (</a:t>
                      </a:r>
                      <a:r>
                        <a:rPr lang="es-ES" sz="14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Ay.Reg</a:t>
                      </a:r>
                      <a:r>
                        <a:rPr lang="es-ES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.) + </a:t>
                      </a:r>
                      <a:r>
                        <a:rPr lang="es-ES" sz="14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Reg.FEDER</a:t>
                      </a:r>
                      <a:r>
                        <a:rPr lang="es-ES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+ otros </a:t>
                      </a:r>
                      <a:endParaRPr lang="es-ES_tradnl" sz="14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6" marR="68576" marT="34278" marB="34278" anchor="ctr">
                    <a:lnL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958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A1E5C02D-E806-8E6A-F075-4DCAF4696262}"/>
              </a:ext>
            </a:extLst>
          </p:cNvPr>
          <p:cNvSpPr txBox="1"/>
          <p:nvPr/>
        </p:nvSpPr>
        <p:spPr>
          <a:xfrm>
            <a:off x="2848682" y="56944"/>
            <a:ext cx="4696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Proyectos de </a:t>
            </a:r>
            <a:r>
              <a:rPr lang="es-ES" sz="2800" b="1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s-ES" sz="28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 Innovación </a:t>
            </a:r>
            <a:endParaRPr lang="es-ES" sz="28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6513140-9D5C-3179-4FBD-1494CC8BA812}"/>
              </a:ext>
            </a:extLst>
          </p:cNvPr>
          <p:cNvSpPr txBox="1"/>
          <p:nvPr/>
        </p:nvSpPr>
        <p:spPr>
          <a:xfrm>
            <a:off x="98311" y="2038281"/>
            <a:ext cx="18561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Préstamos</a:t>
            </a:r>
          </a:p>
          <a:p>
            <a:r>
              <a:rPr lang="es-ES" b="1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s-ES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(Ayudas Parcialmente </a:t>
            </a:r>
            <a:r>
              <a:rPr lang="es-ES" b="1" dirty="0">
                <a:solidFill>
                  <a:srgbClr val="1958B4"/>
                </a:solidFill>
                <a:latin typeface="Barlow" panose="00000500000000000000" pitchFamily="2" charset="0"/>
              </a:rPr>
              <a:t>R</a:t>
            </a:r>
            <a:r>
              <a:rPr lang="es-ES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eembolsables)</a:t>
            </a:r>
            <a:endParaRPr lang="es-ES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11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0 CuadroTexto">
            <a:extLst>
              <a:ext uri="{FF2B5EF4-FFF2-40B4-BE49-F238E27FC236}">
                <a16:creationId xmlns:a16="http://schemas.microsoft.com/office/drawing/2014/main" id="{5E4025B6-C33D-4357-B5E7-BAD8C975C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874" y="2145947"/>
            <a:ext cx="1052945" cy="307777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400" b="1" dirty="0">
                <a:solidFill>
                  <a:schemeClr val="bg1"/>
                </a:solidFill>
              </a:rPr>
              <a:t>TNR (LICA)</a:t>
            </a:r>
          </a:p>
        </p:txBody>
      </p:sp>
      <p:sp>
        <p:nvSpPr>
          <p:cNvPr id="2" name="6 Marcador de número de diapositiva">
            <a:extLst>
              <a:ext uri="{FF2B5EF4-FFF2-40B4-BE49-F238E27FC236}">
                <a16:creationId xmlns:a16="http://schemas.microsoft.com/office/drawing/2014/main" id="{D63DCE90-C7A5-8E5A-168C-EBAC26C3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2428" y="4778492"/>
            <a:ext cx="519144" cy="273844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t>37</a:t>
            </a:fld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C837F62-0E48-A692-C7B9-BDEBEAC14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2" y="182246"/>
            <a:ext cx="5106505" cy="459624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6C641B3-E909-FEE6-A23B-A0FB57EAFF08}"/>
              </a:ext>
            </a:extLst>
          </p:cNvPr>
          <p:cNvSpPr/>
          <p:nvPr/>
        </p:nvSpPr>
        <p:spPr>
          <a:xfrm>
            <a:off x="3058582" y="3026716"/>
            <a:ext cx="2113264" cy="1681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DCCDD1B-E42B-D93C-788D-0AB2A07DD697}"/>
              </a:ext>
            </a:extLst>
          </p:cNvPr>
          <p:cNvSpPr/>
          <p:nvPr/>
        </p:nvSpPr>
        <p:spPr>
          <a:xfrm>
            <a:off x="659431" y="2675618"/>
            <a:ext cx="1427068" cy="1681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074134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32BF183-6F12-F1AA-F0F9-C743F664E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38</a:t>
            </a:fld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A74DF92-72AA-FFE5-808A-DA438880D9D3}"/>
              </a:ext>
            </a:extLst>
          </p:cNvPr>
          <p:cNvSpPr txBox="1"/>
          <p:nvPr/>
        </p:nvSpPr>
        <p:spPr>
          <a:xfrm>
            <a:off x="1011602" y="31118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3200" b="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Proyectos </a:t>
            </a:r>
            <a:r>
              <a:rPr lang="es-ES" sz="3200" b="1" dirty="0">
                <a:solidFill>
                  <a:srgbClr val="1958B4"/>
                </a:solidFill>
                <a:latin typeface="Barlow" panose="00000500000000000000" pitchFamily="2" charset="0"/>
              </a:rPr>
              <a:t>A</a:t>
            </a:r>
            <a:r>
              <a:rPr lang="es-ES" sz="32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probados</a:t>
            </a:r>
            <a:endParaRPr lang="es-ES" sz="32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  <p:pic>
        <p:nvPicPr>
          <p:cNvPr id="1026" name="Picture 2" descr="proyectos aprobados">
            <a:extLst>
              <a:ext uri="{FF2B5EF4-FFF2-40B4-BE49-F238E27FC236}">
                <a16:creationId xmlns:a16="http://schemas.microsoft.com/office/drawing/2014/main" id="{A1CFC2AB-3CBD-1636-D84F-6F846FF85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60" y="895955"/>
            <a:ext cx="7269273" cy="17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C8A24C4-6557-1217-048F-F4A989ACFC79}"/>
              </a:ext>
            </a:extLst>
          </p:cNvPr>
          <p:cNvSpPr txBox="1"/>
          <p:nvPr/>
        </p:nvSpPr>
        <p:spPr>
          <a:xfrm>
            <a:off x="1097060" y="2926734"/>
            <a:ext cx="1872679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l" latinLnBrk="0"/>
            <a:r>
              <a:rPr lang="es-ES" b="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Datos abiertos</a:t>
            </a:r>
            <a:r>
              <a:rPr lang="es-ES" b="1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 </a:t>
            </a:r>
          </a:p>
          <a:p>
            <a:pPr algn="l" latinLnBrk="0"/>
            <a:r>
              <a:rPr lang="es-ES" b="1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Proyectos de</a:t>
            </a:r>
          </a:p>
          <a:p>
            <a:pPr algn="l" latinLnBrk="0"/>
            <a:r>
              <a:rPr lang="es-ES" b="1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 I+D+I</a:t>
            </a:r>
          </a:p>
        </p:txBody>
      </p:sp>
    </p:spTree>
    <p:extLst>
      <p:ext uri="{BB962C8B-B14F-4D97-AF65-F5344CB8AC3E}">
        <p14:creationId xmlns:p14="http://schemas.microsoft.com/office/powerpoint/2010/main" val="25949787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2B5015E-57BD-0CD2-923C-D45128AC0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68211" y="2683321"/>
            <a:ext cx="6390847" cy="1590041"/>
          </a:xfrm>
        </p:spPr>
        <p:txBody>
          <a:bodyPr/>
          <a:lstStyle/>
          <a:p>
            <a:pPr marL="0" indent="0">
              <a:buNone/>
            </a:pPr>
            <a:endParaRPr lang="es-ES" sz="2400" dirty="0">
              <a:solidFill>
                <a:srgbClr val="262626"/>
              </a:solidFill>
              <a:latin typeface="Barlow" panose="00000500000000000000" pitchFamily="2" charset="0"/>
            </a:endParaRPr>
          </a:p>
          <a:p>
            <a:pPr marL="0" indent="0">
              <a:buNone/>
            </a:pPr>
            <a:r>
              <a:rPr lang="es-ES" sz="2400" dirty="0">
                <a:solidFill>
                  <a:srgbClr val="262626"/>
                </a:solidFill>
                <a:latin typeface="Barlow" panose="00000500000000000000" pitchFamily="2" charset="0"/>
              </a:rPr>
              <a:t>Asesoramiento</a:t>
            </a:r>
            <a:r>
              <a:rPr lang="es-ES" dirty="0">
                <a:latin typeface="Barlow" panose="00000500000000000000" pitchFamily="2" charset="0"/>
              </a:rPr>
              <a:t> </a:t>
            </a:r>
            <a:r>
              <a:rPr lang="es-ES" sz="2800" b="1" i="0" u="sng" dirty="0">
                <a:solidFill>
                  <a:srgbClr val="0C4690"/>
                </a:solidFill>
                <a:effectLst/>
                <a:latin typeface="Barlow" panose="00000500000000000000" pitchFamily="2" charset="0"/>
                <a:hlinkClick r:id="rId2"/>
              </a:rPr>
              <a:t>NCP</a:t>
            </a:r>
            <a:endParaRPr lang="es-ES" sz="2800" b="1" i="0" u="sng" dirty="0">
              <a:solidFill>
                <a:srgbClr val="0C4690"/>
              </a:solidFill>
              <a:effectLst/>
              <a:latin typeface="Barlow" panose="00000500000000000000" pitchFamily="2" charset="0"/>
            </a:endParaRPr>
          </a:p>
          <a:p>
            <a:pPr marL="0" indent="0">
              <a:buNone/>
            </a:pPr>
            <a:r>
              <a:rPr lang="es-ES" sz="2400" dirty="0">
                <a:solidFill>
                  <a:srgbClr val="262626"/>
                </a:solidFill>
                <a:latin typeface="Barlow" panose="00000500000000000000" pitchFamily="2" charset="0"/>
              </a:rPr>
              <a:t>Representación en Comités Programa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925393E-8870-1A36-B0DC-5D561C633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s-E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BD0943D-7720-8260-B4FB-EC816D9405E3}"/>
              </a:ext>
            </a:extLst>
          </p:cNvPr>
          <p:cNvSpPr txBox="1"/>
          <p:nvPr/>
        </p:nvSpPr>
        <p:spPr>
          <a:xfrm>
            <a:off x="798022" y="285999"/>
            <a:ext cx="76747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Programa Marco de </a:t>
            </a:r>
            <a:r>
              <a:rPr lang="es-ES" sz="2400" b="1" dirty="0">
                <a:solidFill>
                  <a:srgbClr val="1958B4"/>
                </a:solidFill>
                <a:latin typeface="Barlow" panose="00000500000000000000" pitchFamily="2" charset="0"/>
              </a:rPr>
              <a:t>I</a:t>
            </a:r>
            <a:r>
              <a:rPr kumimoji="0" lang="es-ES" sz="2400" b="1" i="0" u="none" strike="noStrike" kern="1200" spc="0" normalizeH="0" baseline="0" noProof="0" dirty="0" err="1">
                <a:ln>
                  <a:noFill/>
                </a:ln>
                <a:solidFill>
                  <a:srgbClr val="1958B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nvestigación</a:t>
            </a:r>
            <a:r>
              <a:rPr kumimoji="0" lang="es-ES" sz="2400" b="1" i="0" u="none" strike="noStrike" kern="1200" spc="0" normalizeH="0" baseline="0" noProof="0" dirty="0">
                <a:ln>
                  <a:noFill/>
                </a:ln>
                <a:solidFill>
                  <a:srgbClr val="1958B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 e Innovación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spc="0" normalizeH="0" baseline="0" noProof="0" dirty="0">
                <a:ln>
                  <a:noFill/>
                </a:ln>
                <a:solidFill>
                  <a:srgbClr val="1958B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 </a:t>
            </a:r>
            <a:r>
              <a:rPr kumimoji="0" lang="es-ES" sz="2400" b="0" i="0" u="none" strike="noStrike" kern="1200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de la</a:t>
            </a:r>
            <a:r>
              <a:rPr kumimoji="0" lang="es-ES" sz="2400" b="1" i="0" u="none" strike="noStrike" kern="1200" spc="0" normalizeH="0" baseline="0" noProof="0" dirty="0">
                <a:ln>
                  <a:noFill/>
                </a:ln>
                <a:solidFill>
                  <a:srgbClr val="1958B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 Unión Europea (Horizonte EUROPA)</a:t>
            </a:r>
            <a:endParaRPr kumimoji="0" lang="es-ES" sz="2400" b="1" i="0" u="none" strike="noStrike" kern="1200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BB78D23-D07D-881B-A87C-5D0D28982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77" y="1298787"/>
            <a:ext cx="7327669" cy="17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14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9182863-2681-4C6A-EE6E-47D338054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0" y="119256"/>
            <a:ext cx="8948361" cy="2056501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1CCD31-47B7-6E04-2D1C-D2415BB27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46" y="2086100"/>
            <a:ext cx="928822" cy="52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98AA8AED-C19E-4085-54B2-BA794E455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095" y="3165035"/>
            <a:ext cx="693235" cy="372924"/>
          </a:xfrm>
          <a:prstGeom prst="rect">
            <a:avLst/>
          </a:prstGeom>
        </p:spPr>
      </p:pic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5D845EA9-8528-F917-FE25-7FFF5F884A16}"/>
              </a:ext>
            </a:extLst>
          </p:cNvPr>
          <p:cNvGraphicFramePr>
            <a:graphicFrameLocks noGrp="1"/>
          </p:cNvGraphicFramePr>
          <p:nvPr/>
        </p:nvGraphicFramePr>
        <p:xfrm>
          <a:off x="1316053" y="2175757"/>
          <a:ext cx="7281015" cy="3108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4276">
                  <a:extLst>
                    <a:ext uri="{9D8B030D-6E8A-4147-A177-3AD203B41FA5}">
                      <a16:colId xmlns:a16="http://schemas.microsoft.com/office/drawing/2014/main" val="115585995"/>
                    </a:ext>
                  </a:extLst>
                </a:gridCol>
                <a:gridCol w="2042445">
                  <a:extLst>
                    <a:ext uri="{9D8B030D-6E8A-4147-A177-3AD203B41FA5}">
                      <a16:colId xmlns:a16="http://schemas.microsoft.com/office/drawing/2014/main" val="1959677076"/>
                    </a:ext>
                  </a:extLst>
                </a:gridCol>
                <a:gridCol w="2854294">
                  <a:extLst>
                    <a:ext uri="{9D8B030D-6E8A-4147-A177-3AD203B41FA5}">
                      <a16:colId xmlns:a16="http://schemas.microsoft.com/office/drawing/2014/main" val="1194089639"/>
                    </a:ext>
                  </a:extLst>
                </a:gridCol>
              </a:tblGrid>
              <a:tr h="2840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dirty="0">
                          <a:solidFill>
                            <a:srgbClr val="262626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Red de puntos de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información sobre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Ayudas I+D+I</a:t>
                      </a:r>
                    </a:p>
                    <a:p>
                      <a:endParaRPr lang="es-ES" sz="1200" dirty="0">
                        <a:latin typeface="Barlow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Asesoramiento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Experto</a:t>
                      </a:r>
                    </a:p>
                    <a:p>
                      <a:endParaRPr lang="es-ES" sz="1200" dirty="0">
                        <a:latin typeface="Barlow" panose="00000500000000000000" pitchFamily="2" charset="0"/>
                      </a:endParaRPr>
                    </a:p>
                  </a:txBody>
                  <a:tcPr marL="54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Financiación</a:t>
                      </a: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I+D+I</a:t>
                      </a:r>
                    </a:p>
                    <a:p>
                      <a:endParaRPr lang="es-ES" sz="1200" dirty="0">
                        <a:latin typeface="Barlow" panose="00000500000000000000" pitchFamily="2" charset="0"/>
                      </a:endParaRPr>
                    </a:p>
                  </a:txBody>
                  <a:tcPr marL="54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1624379"/>
                  </a:ext>
                </a:extLst>
              </a:tr>
              <a:tr h="2572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Red de Políticas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de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I+D+I</a:t>
                      </a:r>
                    </a:p>
                    <a:p>
                      <a:endParaRPr lang="es-ES" sz="1200" dirty="0">
                        <a:latin typeface="Barlow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Convenios  con 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Agencias Regionales</a:t>
                      </a:r>
                    </a:p>
                    <a:p>
                      <a:endParaRPr lang="es-ES" sz="1200" dirty="0">
                        <a:latin typeface="Barlow" panose="00000500000000000000" pitchFamily="2" charset="0"/>
                      </a:endParaRPr>
                    </a:p>
                  </a:txBody>
                  <a:tcPr marL="54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Representación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Institucional</a:t>
                      </a:r>
                    </a:p>
                  </a:txBody>
                  <a:tcPr marL="54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0978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Oficinas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Internacionales CDTI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  <a:p>
                      <a:endParaRPr lang="es-ES" sz="1200" dirty="0">
                        <a:latin typeface="Barlow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Internacionalización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I+D+I</a:t>
                      </a:r>
                    </a:p>
                    <a:p>
                      <a:endParaRPr lang="es-ES" sz="1200" dirty="0">
                        <a:latin typeface="Barlow" panose="00000500000000000000" pitchFamily="2" charset="0"/>
                      </a:endParaRPr>
                    </a:p>
                  </a:txBody>
                  <a:tcPr marL="54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Acuerdos Internacionales 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Cooperación Tecnológica e innovación</a:t>
                      </a:r>
                      <a:endParaRPr kumimoji="0" lang="es-E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  <a:p>
                      <a:endParaRPr lang="es-ES" sz="1200" dirty="0">
                        <a:latin typeface="Barlow" panose="00000500000000000000" pitchFamily="2" charset="0"/>
                      </a:endParaRPr>
                    </a:p>
                  </a:txBody>
                  <a:tcPr marL="54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9572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Grandes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Instalaciones Científicas</a:t>
                      </a:r>
                      <a:endParaRPr kumimoji="0" lang="es-E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  <a:p>
                      <a:endParaRPr lang="es-ES" sz="1200" dirty="0">
                        <a:latin typeface="Barlow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958B4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…y otros</a:t>
                      </a:r>
                    </a:p>
                  </a:txBody>
                  <a:tcPr marL="54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200" dirty="0">
                        <a:latin typeface="Barlow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2472103"/>
                  </a:ext>
                </a:extLst>
              </a:tr>
            </a:tbl>
          </a:graphicData>
        </a:graphic>
      </p:graphicFrame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CC47C089-7999-F6C1-AAFF-DBF1D6B75E4D}"/>
              </a:ext>
            </a:extLst>
          </p:cNvPr>
          <p:cNvSpPr/>
          <p:nvPr/>
        </p:nvSpPr>
        <p:spPr>
          <a:xfrm>
            <a:off x="6152972" y="2016807"/>
            <a:ext cx="1563880" cy="554943"/>
          </a:xfrm>
          <a:prstGeom prst="roundRect">
            <a:avLst/>
          </a:prstGeom>
          <a:noFill/>
          <a:ln>
            <a:solidFill>
              <a:srgbClr val="1958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AE9462E-FA0A-B1AC-496C-E179E6F66275}"/>
              </a:ext>
            </a:extLst>
          </p:cNvPr>
          <p:cNvSpPr txBox="1"/>
          <p:nvPr/>
        </p:nvSpPr>
        <p:spPr>
          <a:xfrm>
            <a:off x="7814216" y="1889894"/>
            <a:ext cx="1075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1958B4"/>
                </a:solidFill>
                <a:latin typeface="Barlow" panose="00000500000000000000" pitchFamily="2" charset="0"/>
              </a:rPr>
              <a:t>Ayudas  CDTI Directas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CA4B1F2D-A413-2C8D-E32A-0AB55C68536F}"/>
              </a:ext>
            </a:extLst>
          </p:cNvPr>
          <p:cNvSpPr/>
          <p:nvPr/>
        </p:nvSpPr>
        <p:spPr>
          <a:xfrm>
            <a:off x="7815128" y="1853457"/>
            <a:ext cx="1007949" cy="554943"/>
          </a:xfrm>
          <a:prstGeom prst="roundRect">
            <a:avLst/>
          </a:prstGeom>
          <a:noFill/>
          <a:ln>
            <a:solidFill>
              <a:srgbClr val="1958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45509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7 Imagen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6" y="358776"/>
            <a:ext cx="2623343" cy="137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arcador de texto 9"/>
          <p:cNvSpPr txBox="1">
            <a:spLocks/>
          </p:cNvSpPr>
          <p:nvPr/>
        </p:nvSpPr>
        <p:spPr bwMode="auto">
          <a:xfrm>
            <a:off x="6124577" y="358776"/>
            <a:ext cx="249872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34289" rIns="68575" bIns="34289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s-ES_tradnl" alt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Red Exterior de CDTI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s-ES_tradnl" altLang="es-E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33800" name="Picture 14" descr="Buzones de contacto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845" y="2325727"/>
            <a:ext cx="297497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295" y="2073924"/>
            <a:ext cx="2041665" cy="99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CuadroTexto">
            <a:extLst>
              <a:ext uri="{FF2B5EF4-FFF2-40B4-BE49-F238E27FC236}">
                <a16:creationId xmlns:a16="http://schemas.microsoft.com/office/drawing/2014/main" id="{49D1F194-9917-45E8-9F30-2B23D729081B}"/>
              </a:ext>
            </a:extLst>
          </p:cNvPr>
          <p:cNvSpPr txBox="1"/>
          <p:nvPr/>
        </p:nvSpPr>
        <p:spPr>
          <a:xfrm>
            <a:off x="1358808" y="368380"/>
            <a:ext cx="3115614" cy="1166277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@HorizonteEuropa</a:t>
            </a:r>
          </a:p>
        </p:txBody>
      </p:sp>
      <p:pic>
        <p:nvPicPr>
          <p:cNvPr id="10" name="Imagen 9">
            <a:hlinkClick r:id="rId9"/>
            <a:extLst>
              <a:ext uri="{FF2B5EF4-FFF2-40B4-BE49-F238E27FC236}">
                <a16:creationId xmlns:a16="http://schemas.microsoft.com/office/drawing/2014/main" id="{478DA231-71DF-4853-AFE1-1005D7AA652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0726" y="425812"/>
            <a:ext cx="1728683" cy="862017"/>
          </a:xfrm>
          <a:prstGeom prst="rect">
            <a:avLst/>
          </a:prstGeom>
        </p:spPr>
      </p:pic>
      <p:pic>
        <p:nvPicPr>
          <p:cNvPr id="1026" name="Picture 2" descr="Noticias CDTI">
            <a:hlinkClick r:id="rId11"/>
            <a:extLst>
              <a:ext uri="{FF2B5EF4-FFF2-40B4-BE49-F238E27FC236}">
                <a16:creationId xmlns:a16="http://schemas.microsoft.com/office/drawing/2014/main" id="{8A0D166A-DEBE-4EC9-9E2D-48201D7B8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53" y="2361156"/>
            <a:ext cx="2899517" cy="61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58B4311-88DE-572C-D1DA-923550A63F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1912" y="4042508"/>
            <a:ext cx="1658993" cy="105260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870B880-C393-A0A4-F63C-B85FCE4995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55077" y="3078587"/>
            <a:ext cx="1995509" cy="1139771"/>
          </a:xfrm>
          <a:prstGeom prst="rect">
            <a:avLst/>
          </a:prstGeom>
        </p:spPr>
      </p:pic>
      <p:sp>
        <p:nvSpPr>
          <p:cNvPr id="2" name="4 Rectángulo">
            <a:extLst>
              <a:ext uri="{FF2B5EF4-FFF2-40B4-BE49-F238E27FC236}">
                <a16:creationId xmlns:a16="http://schemas.microsoft.com/office/drawing/2014/main" id="{C4D57487-252D-B41D-5907-F1AFF9BE8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7763" y="3608844"/>
            <a:ext cx="26473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990F795-8607-B2EF-9462-4E9FB076548A}"/>
              </a:ext>
            </a:extLst>
          </p:cNvPr>
          <p:cNvSpPr/>
          <p:nvPr/>
        </p:nvSpPr>
        <p:spPr>
          <a:xfrm>
            <a:off x="2179178" y="4136164"/>
            <a:ext cx="1914258" cy="84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31A1801-1F0F-EC21-1DE3-99B8AC7B8FF0}"/>
              </a:ext>
            </a:extLst>
          </p:cNvPr>
          <p:cNvSpPr txBox="1"/>
          <p:nvPr/>
        </p:nvSpPr>
        <p:spPr>
          <a:xfrm>
            <a:off x="2232108" y="4323279"/>
            <a:ext cx="1894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altLang="es-ES" sz="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Disclaimer. </a:t>
            </a:r>
            <a:r>
              <a:rPr kumimoji="0" lang="es-ES" altLang="es-E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El contenido de esta presentación es solo para fines informativos. En ninguna circunstancia, el contenido de estas diapositivas puede sustituir la información proporcionada en los documentos  oficiales</a:t>
            </a:r>
            <a:endParaRPr lang="es-ES" sz="600" dirty="0"/>
          </a:p>
        </p:txBody>
      </p:sp>
    </p:spTree>
    <p:extLst>
      <p:ext uri="{BB962C8B-B14F-4D97-AF65-F5344CB8AC3E}">
        <p14:creationId xmlns:p14="http://schemas.microsoft.com/office/powerpoint/2010/main" val="509827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3F38C50B-49AE-CD9D-4D86-B3EB1D4BFF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4920" y="879461"/>
            <a:ext cx="8673980" cy="1222055"/>
          </a:xfrm>
        </p:spPr>
        <p:txBody>
          <a:bodyPr/>
          <a:lstStyle/>
          <a:p>
            <a:pPr marL="0" indent="0">
              <a:buNone/>
            </a:pPr>
            <a:r>
              <a:rPr lang="es-ES" sz="2000" b="0" i="0" dirty="0">
                <a:solidFill>
                  <a:srgbClr val="262626"/>
                </a:solidFill>
                <a:effectLst/>
                <a:latin typeface="Barlow" panose="020F0502020204030204" pitchFamily="2" charset="0"/>
              </a:rPr>
              <a:t>Ley 14/2011, de 1 de junio, de la Ciencia, la Tecnología y la Innovación:</a:t>
            </a:r>
            <a:br>
              <a:rPr lang="es-ES" sz="2000" b="0" i="0" dirty="0">
                <a:solidFill>
                  <a:srgbClr val="262626"/>
                </a:solidFill>
                <a:effectLst/>
                <a:latin typeface="Barlow" panose="020F0502020204030204" pitchFamily="2" charset="0"/>
              </a:rPr>
            </a:br>
            <a:br>
              <a:rPr lang="es-ES" sz="2000" b="0" i="0" dirty="0">
                <a:solidFill>
                  <a:srgbClr val="262626"/>
                </a:solidFill>
                <a:effectLst/>
                <a:latin typeface="Barlow" panose="020F0502020204030204" pitchFamily="2" charset="0"/>
              </a:rPr>
            </a:br>
            <a:r>
              <a:rPr lang="es-ES" sz="1800" dirty="0">
                <a:solidFill>
                  <a:srgbClr val="262626"/>
                </a:solidFill>
                <a:latin typeface="Barlow" panose="020F0502020204030204" pitchFamily="2" charset="0"/>
              </a:rPr>
              <a:t>El CDTI tiene la condición de </a:t>
            </a:r>
            <a:r>
              <a:rPr lang="es-ES" sz="1800" b="1" dirty="0">
                <a:solidFill>
                  <a:srgbClr val="1958B4"/>
                </a:solidFill>
                <a:latin typeface="Barlow" panose="020F0502020204030204" pitchFamily="2" charset="0"/>
              </a:rPr>
              <a:t>agente de financiación del Sistema Español de Ciencia, Tecnología e Innovación</a:t>
            </a:r>
            <a:r>
              <a:rPr lang="es-ES" sz="1800" b="1" dirty="0">
                <a:solidFill>
                  <a:srgbClr val="0070C0"/>
                </a:solidFill>
                <a:latin typeface="Barlow" panose="020F0502020204030204" pitchFamily="2" charset="0"/>
              </a:rPr>
              <a:t> </a:t>
            </a:r>
            <a:r>
              <a:rPr lang="es-ES" sz="1800" dirty="0">
                <a:solidFill>
                  <a:srgbClr val="262626"/>
                </a:solidFill>
                <a:latin typeface="Barlow" panose="020F0502020204030204" pitchFamily="2" charset="0"/>
              </a:rPr>
              <a:t>en el ámbito de la Administración General del Estado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1038133-3D39-E02F-AFDA-C97A7214D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09" y="2166328"/>
            <a:ext cx="8750891" cy="221414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7FC137F-FD79-0CA1-8FF2-3422CC9ED122}"/>
              </a:ext>
            </a:extLst>
          </p:cNvPr>
          <p:cNvSpPr txBox="1"/>
          <p:nvPr/>
        </p:nvSpPr>
        <p:spPr>
          <a:xfrm>
            <a:off x="2538062" y="271693"/>
            <a:ext cx="3548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600" dirty="0" err="1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Ayudas</a:t>
            </a:r>
            <a:r>
              <a:rPr lang="it-IT" sz="360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 a la </a:t>
            </a:r>
            <a:r>
              <a:rPr lang="it-IT" sz="36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I+D+I</a:t>
            </a:r>
            <a:endParaRPr lang="it-IT" sz="36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160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286000" y="1782763"/>
            <a:ext cx="2466975" cy="3762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1" indent="0" algn="l" defTabSz="3667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25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</a:p>
        </p:txBody>
      </p:sp>
      <p:sp>
        <p:nvSpPr>
          <p:cNvPr id="3" name="6 Marcador de número de diapositiva">
            <a:extLst>
              <a:ext uri="{FF2B5EF4-FFF2-40B4-BE49-F238E27FC236}">
                <a16:creationId xmlns:a16="http://schemas.microsoft.com/office/drawing/2014/main" id="{708FEE85-4A55-4A35-BFED-35E63B78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2428" y="4776892"/>
            <a:ext cx="51914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EAB9E9C-6B02-9C6A-5D8B-D04781F02D52}"/>
              </a:ext>
            </a:extLst>
          </p:cNvPr>
          <p:cNvSpPr txBox="1"/>
          <p:nvPr/>
        </p:nvSpPr>
        <p:spPr>
          <a:xfrm>
            <a:off x="1119499" y="3669531"/>
            <a:ext cx="6597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Mec</a:t>
            </a:r>
            <a:r>
              <a:rPr kumimoji="0" lang="es-ES" sz="1800" b="0" i="0" u="none" strike="noStrike" kern="1200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anis</a:t>
            </a:r>
            <a:r>
              <a:rPr kumimoji="0" lang="es-ES" sz="1800" b="0" i="0" u="none" strike="noStrike" kern="1200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mo de </a:t>
            </a:r>
            <a:r>
              <a:rPr lang="es-ES" b="1" dirty="0">
                <a:solidFill>
                  <a:srgbClr val="1958B4"/>
                </a:solidFill>
                <a:latin typeface="Barlow" panose="00000500000000000000" pitchFamily="2" charset="0"/>
              </a:rPr>
              <a:t>R</a:t>
            </a:r>
            <a:r>
              <a:rPr kumimoji="0" lang="es-ES" sz="1800" b="1" i="0" u="none" strike="noStrike" kern="1200" spc="0" normalizeH="0" baseline="0" noProof="0" dirty="0" err="1">
                <a:ln>
                  <a:noFill/>
                </a:ln>
                <a:solidFill>
                  <a:srgbClr val="1958B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ecuperación</a:t>
            </a:r>
            <a:r>
              <a:rPr kumimoji="0" lang="es-ES" sz="1800" b="1" i="0" u="none" strike="noStrike" kern="1200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 </a:t>
            </a:r>
            <a:r>
              <a:rPr kumimoji="0" lang="es-ES" sz="1800" b="0" i="0" u="none" strike="noStrike" kern="1200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y</a:t>
            </a:r>
            <a:r>
              <a:rPr kumimoji="0" lang="es-ES" sz="1800" b="1" i="0" u="none" strike="noStrike" kern="1200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 </a:t>
            </a:r>
            <a:r>
              <a:rPr lang="es-ES" b="1" dirty="0">
                <a:solidFill>
                  <a:srgbClr val="1958B4"/>
                </a:solidFill>
                <a:latin typeface="Barlow" panose="00000500000000000000" pitchFamily="2" charset="0"/>
              </a:rPr>
              <a:t>R</a:t>
            </a:r>
            <a:r>
              <a:rPr kumimoji="0" lang="es-ES" sz="1800" b="1" i="0" u="none" strike="noStrike" kern="1200" spc="0" normalizeH="0" baseline="0" noProof="0" dirty="0" err="1">
                <a:ln>
                  <a:noFill/>
                </a:ln>
                <a:solidFill>
                  <a:srgbClr val="1958B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esiliencia</a:t>
            </a:r>
            <a:endParaRPr kumimoji="0" lang="es-ES" sz="1800" b="1" i="0" u="none" strike="noStrike" kern="1200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5897E62-CEA3-5664-7B63-64320C4769FE}"/>
              </a:ext>
            </a:extLst>
          </p:cNvPr>
          <p:cNvSpPr txBox="1"/>
          <p:nvPr/>
        </p:nvSpPr>
        <p:spPr>
          <a:xfrm>
            <a:off x="1081359" y="2829093"/>
            <a:ext cx="763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Fondos Europeos </a:t>
            </a:r>
            <a:r>
              <a:rPr lang="es-ES" dirty="0">
                <a:solidFill>
                  <a:srgbClr val="262626"/>
                </a:solidFill>
                <a:latin typeface="Barlow" panose="00000500000000000000" pitchFamily="2" charset="0"/>
              </a:rPr>
              <a:t>D</a:t>
            </a:r>
            <a:r>
              <a:rPr kumimoji="0" lang="es-ES" sz="1800" b="0" i="0" u="none" strike="noStrike" kern="1200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esarrollo</a:t>
            </a:r>
            <a:r>
              <a:rPr kumimoji="0" lang="es-ES" sz="1800" b="0" i="0" u="none" strike="noStrike" kern="1200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 Regional</a:t>
            </a:r>
            <a:r>
              <a:rPr kumimoji="0" lang="es-ES" sz="1800" b="0" i="0" u="none" strike="noStrike" kern="1200" cap="all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: </a:t>
            </a:r>
            <a:r>
              <a:rPr kumimoji="0" lang="es-ES" sz="1800" b="1" i="0" u="none" strike="noStrike" kern="1200" cap="all" spc="0" normalizeH="0" baseline="0" noProof="0" dirty="0">
                <a:ln>
                  <a:noFill/>
                </a:ln>
                <a:solidFill>
                  <a:srgbClr val="1958B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FEDER </a:t>
            </a:r>
            <a:endParaRPr kumimoji="0" lang="es-ES" sz="1800" b="1" i="0" u="none" strike="noStrike" kern="1200" cap="all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8D80984-67A5-EE32-1A88-B2C61959AA9D}"/>
              </a:ext>
            </a:extLst>
          </p:cNvPr>
          <p:cNvSpPr txBox="1"/>
          <p:nvPr/>
        </p:nvSpPr>
        <p:spPr>
          <a:xfrm>
            <a:off x="527378" y="1287039"/>
            <a:ext cx="27522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Fondos</a:t>
            </a:r>
            <a:r>
              <a:rPr kumimoji="0" lang="es-ES" sz="2400" b="0" i="0" u="none" strike="noStrike" kern="1200" cap="all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all" spc="0" normalizeH="0" baseline="0" noProof="0" dirty="0">
                <a:ln>
                  <a:noFill/>
                </a:ln>
                <a:solidFill>
                  <a:srgbClr val="1958B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CDTI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682DB91-C15E-FDE9-AEDC-FED9B5B7B5EB}"/>
              </a:ext>
            </a:extLst>
          </p:cNvPr>
          <p:cNvSpPr txBox="1"/>
          <p:nvPr/>
        </p:nvSpPr>
        <p:spPr>
          <a:xfrm>
            <a:off x="1119499" y="4038545"/>
            <a:ext cx="2618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Horizonte </a:t>
            </a:r>
            <a:r>
              <a:rPr kumimoji="0" lang="es-ES" sz="1800" b="1" i="0" u="none" strike="noStrike" kern="1200" spc="0" normalizeH="0" baseline="0" noProof="0" dirty="0">
                <a:ln>
                  <a:noFill/>
                </a:ln>
                <a:solidFill>
                  <a:srgbClr val="1958B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Europa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526A750-E53B-9A73-E633-936B711DF161}"/>
              </a:ext>
            </a:extLst>
          </p:cNvPr>
          <p:cNvSpPr txBox="1"/>
          <p:nvPr/>
        </p:nvSpPr>
        <p:spPr>
          <a:xfrm>
            <a:off x="589326" y="2133875"/>
            <a:ext cx="29301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Fondos</a:t>
            </a:r>
            <a:r>
              <a:rPr kumimoji="0" lang="es-ES" sz="2400" b="1" i="0" u="none" strike="noStrike" kern="1200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 </a:t>
            </a:r>
            <a:r>
              <a:rPr lang="es-ES" sz="2400" b="1" dirty="0">
                <a:solidFill>
                  <a:srgbClr val="1958B4"/>
                </a:solidFill>
                <a:latin typeface="Barlow" panose="00000500000000000000" pitchFamily="2" charset="0"/>
              </a:rPr>
              <a:t>E</a:t>
            </a:r>
            <a:r>
              <a:rPr kumimoji="0" lang="es-ES" sz="2400" b="1" i="0" u="none" strike="noStrike" kern="1200" spc="0" normalizeH="0" baseline="0" noProof="0" dirty="0" err="1">
                <a:ln>
                  <a:noFill/>
                </a:ln>
                <a:solidFill>
                  <a:srgbClr val="1958B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uropeos</a:t>
            </a:r>
            <a:endParaRPr kumimoji="0" lang="es-ES" sz="2400" b="1" i="0" u="none" strike="noStrike" kern="1200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C43737C-0757-0123-68EE-0B7557EB3403}"/>
              </a:ext>
            </a:extLst>
          </p:cNvPr>
          <p:cNvSpPr txBox="1"/>
          <p:nvPr/>
        </p:nvSpPr>
        <p:spPr>
          <a:xfrm>
            <a:off x="2538062" y="271693"/>
            <a:ext cx="3548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600" dirty="0" err="1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Ayudas</a:t>
            </a:r>
            <a:r>
              <a:rPr lang="it-IT" sz="360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 a la </a:t>
            </a:r>
            <a:r>
              <a:rPr lang="it-IT" sz="36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I+D+I</a:t>
            </a:r>
            <a:endParaRPr lang="it-IT" sz="36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49739CF3-62A8-07AE-9D64-B3E8DA918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9487" y="2159000"/>
            <a:ext cx="4686296" cy="41141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5C54445-3907-D808-819D-651EE1D0E85D}"/>
              </a:ext>
            </a:extLst>
          </p:cNvPr>
          <p:cNvSpPr txBox="1"/>
          <p:nvPr/>
        </p:nvSpPr>
        <p:spPr>
          <a:xfrm>
            <a:off x="1081359" y="3249312"/>
            <a:ext cx="763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b="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Fondo Europeo </a:t>
            </a:r>
            <a:r>
              <a:rPr lang="es-ES" dirty="0">
                <a:solidFill>
                  <a:srgbClr val="262626"/>
                </a:solidFill>
                <a:latin typeface="Barlow" panose="00000500000000000000" pitchFamily="2" charset="0"/>
              </a:rPr>
              <a:t>M</a:t>
            </a:r>
            <a:r>
              <a:rPr lang="es-ES" b="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arítimo, de Pesca y de Acuicultura</a:t>
            </a:r>
            <a:r>
              <a:rPr lang="es-ES" b="0" cap="all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: </a:t>
            </a:r>
            <a:r>
              <a:rPr kumimoji="0" lang="es-ES" sz="1800" b="1" i="0" u="none" strike="noStrike" kern="1200" cap="all" spc="0" normalizeH="0" baseline="0" noProof="0" dirty="0">
                <a:ln>
                  <a:noFill/>
                </a:ln>
                <a:solidFill>
                  <a:srgbClr val="1958B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FEMPA</a:t>
            </a:r>
            <a:r>
              <a:rPr kumimoji="0" lang="es-ES" sz="1800" b="0" i="0" u="none" strike="noStrike" kern="1200" cap="all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 </a:t>
            </a:r>
            <a:endParaRPr lang="es-ES" b="1" cap="all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155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286000" y="1782763"/>
            <a:ext cx="2466975" cy="3762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1" indent="0" algn="l" defTabSz="3667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25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</a:p>
        </p:txBody>
      </p:sp>
      <p:sp>
        <p:nvSpPr>
          <p:cNvPr id="3" name="6 Marcador de número de diapositiva">
            <a:extLst>
              <a:ext uri="{FF2B5EF4-FFF2-40B4-BE49-F238E27FC236}">
                <a16:creationId xmlns:a16="http://schemas.microsoft.com/office/drawing/2014/main" id="{708FEE85-4A55-4A35-BFED-35E63B78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2428" y="4776892"/>
            <a:ext cx="51914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ayudas concedidas">
            <a:extLst>
              <a:ext uri="{FF2B5EF4-FFF2-40B4-BE49-F238E27FC236}">
                <a16:creationId xmlns:a16="http://schemas.microsoft.com/office/drawing/2014/main" id="{DA08BD73-A27F-D3BC-10BF-230D19066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474" y="1595354"/>
            <a:ext cx="1960687" cy="189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9F40C1A-80AC-F91E-B37F-45610B9E3475}"/>
              </a:ext>
            </a:extLst>
          </p:cNvPr>
          <p:cNvSpPr txBox="1"/>
          <p:nvPr/>
        </p:nvSpPr>
        <p:spPr>
          <a:xfrm>
            <a:off x="2443628" y="169647"/>
            <a:ext cx="3548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600" dirty="0" err="1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Ayudas</a:t>
            </a:r>
            <a:r>
              <a:rPr lang="it-IT" sz="360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 a la </a:t>
            </a:r>
            <a:r>
              <a:rPr lang="it-IT" sz="36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I+D+I</a:t>
            </a:r>
            <a:endParaRPr lang="it-IT" sz="36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93F2106-122B-B15B-34FD-58E1D69459C8}"/>
              </a:ext>
            </a:extLst>
          </p:cNvPr>
          <p:cNvSpPr txBox="1"/>
          <p:nvPr/>
        </p:nvSpPr>
        <p:spPr>
          <a:xfrm>
            <a:off x="415874" y="961713"/>
            <a:ext cx="6013801" cy="3987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b="1" dirty="0">
                <a:latin typeface="Barlow" panose="00000500000000000000" pitchFamily="2" charset="0"/>
              </a:rPr>
              <a:t>Préstamos (Ayudas Parcialmente Reembolsables-</a:t>
            </a:r>
            <a:r>
              <a:rPr lang="es-ES" sz="1600" b="1" dirty="0" err="1">
                <a:latin typeface="Barlow" panose="00000500000000000000" pitchFamily="2" charset="0"/>
              </a:rPr>
              <a:t>APRs</a:t>
            </a:r>
            <a:r>
              <a:rPr lang="es-ES" sz="1600" b="1" dirty="0">
                <a:latin typeface="Barlow" panose="00000500000000000000" pitchFamily="2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Préstamos a largo plazo a tipo de interés por debajo del mercado y con una parta que no hay que devolver</a:t>
            </a:r>
          </a:p>
          <a:p>
            <a:pPr>
              <a:lnSpc>
                <a:spcPct val="150000"/>
              </a:lnSpc>
            </a:pPr>
            <a:endParaRPr lang="es-ES" sz="900" dirty="0">
              <a:latin typeface="Barlow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1600" b="1" dirty="0">
                <a:latin typeface="Barlow" panose="00000500000000000000" pitchFamily="2" charset="0"/>
              </a:rPr>
              <a:t>Subvenciones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Ayudas a fondo perdido</a:t>
            </a:r>
          </a:p>
          <a:p>
            <a:pPr>
              <a:lnSpc>
                <a:spcPct val="150000"/>
              </a:lnSpc>
            </a:pPr>
            <a:endParaRPr lang="es-ES" sz="900" dirty="0">
              <a:latin typeface="Barlow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1600" b="1" dirty="0" err="1">
                <a:latin typeface="Barlow" panose="00000500000000000000" pitchFamily="2" charset="0"/>
              </a:rPr>
              <a:t>Innversiones</a:t>
            </a:r>
            <a:r>
              <a:rPr lang="es-ES" sz="1600" b="1" dirty="0">
                <a:latin typeface="Barlow" panose="00000500000000000000" pitchFamily="2" charset="0"/>
              </a:rPr>
              <a:t> en Capital Riesgo (INNVIERTE)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Inversiones en capitalización de la empresa para fomentar su crecimiento</a:t>
            </a:r>
          </a:p>
          <a:p>
            <a:pPr>
              <a:lnSpc>
                <a:spcPct val="150000"/>
              </a:lnSpc>
            </a:pPr>
            <a:endParaRPr lang="es-ES" sz="900" dirty="0">
              <a:latin typeface="Barlow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1600" b="1" dirty="0">
                <a:latin typeface="Barlow" panose="00000500000000000000" pitchFamily="2" charset="0"/>
              </a:rPr>
              <a:t>Compra Pública de Innovación (CPI)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Herramienta para fomentar la innovación desde el sector público a través de la adquisición de soluciones innovadoras o en fase de desarrollo</a:t>
            </a:r>
          </a:p>
          <a:p>
            <a:pPr>
              <a:lnSpc>
                <a:spcPct val="150000"/>
              </a:lnSpc>
            </a:pPr>
            <a:endParaRPr lang="es-ES" sz="900" dirty="0">
              <a:latin typeface="Barlow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1600" b="1" dirty="0">
                <a:latin typeface="Barlow" panose="00000500000000000000" pitchFamily="2" charset="0"/>
              </a:rPr>
              <a:t>Fiscalidad: Informes Motivados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CDTI órgano competente para emitir informes motivados vinculantes de los proyectos que financie de I+D</a:t>
            </a:r>
          </a:p>
        </p:txBody>
      </p:sp>
    </p:spTree>
    <p:extLst>
      <p:ext uri="{BB962C8B-B14F-4D97-AF65-F5344CB8AC3E}">
        <p14:creationId xmlns:p14="http://schemas.microsoft.com/office/powerpoint/2010/main" val="915385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286000" y="1782763"/>
            <a:ext cx="2466975" cy="3762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1" indent="0" algn="l" defTabSz="3667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25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</a:p>
        </p:txBody>
      </p:sp>
      <p:sp>
        <p:nvSpPr>
          <p:cNvPr id="3" name="6 Marcador de número de diapositiva">
            <a:extLst>
              <a:ext uri="{FF2B5EF4-FFF2-40B4-BE49-F238E27FC236}">
                <a16:creationId xmlns:a16="http://schemas.microsoft.com/office/drawing/2014/main" id="{708FEE85-4A55-4A35-BFED-35E63B78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2428" y="4776892"/>
            <a:ext cx="51914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ayudas concedidas">
            <a:extLst>
              <a:ext uri="{FF2B5EF4-FFF2-40B4-BE49-F238E27FC236}">
                <a16:creationId xmlns:a16="http://schemas.microsoft.com/office/drawing/2014/main" id="{DA08BD73-A27F-D3BC-10BF-230D19066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474" y="1595354"/>
            <a:ext cx="1960687" cy="189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9F40C1A-80AC-F91E-B37F-45610B9E3475}"/>
              </a:ext>
            </a:extLst>
          </p:cNvPr>
          <p:cNvSpPr txBox="1"/>
          <p:nvPr/>
        </p:nvSpPr>
        <p:spPr>
          <a:xfrm>
            <a:off x="2443628" y="169647"/>
            <a:ext cx="3548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600" dirty="0" err="1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Ayudas</a:t>
            </a:r>
            <a:r>
              <a:rPr lang="it-IT" sz="360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 a la </a:t>
            </a:r>
            <a:r>
              <a:rPr lang="it-IT" sz="36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I+D+I</a:t>
            </a:r>
            <a:endParaRPr lang="it-IT" sz="36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93F2106-122B-B15B-34FD-58E1D69459C8}"/>
              </a:ext>
            </a:extLst>
          </p:cNvPr>
          <p:cNvSpPr txBox="1"/>
          <p:nvPr/>
        </p:nvSpPr>
        <p:spPr>
          <a:xfrm>
            <a:off x="415874" y="961713"/>
            <a:ext cx="6013801" cy="3987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b="1" dirty="0">
                <a:latin typeface="Barlow" panose="00000500000000000000" pitchFamily="2" charset="0"/>
              </a:rPr>
              <a:t>Préstamos (Ayudas Parcialmente Reembolsables-</a:t>
            </a:r>
            <a:r>
              <a:rPr lang="es-ES" sz="1600" b="1" dirty="0" err="1">
                <a:latin typeface="Barlow" panose="00000500000000000000" pitchFamily="2" charset="0"/>
              </a:rPr>
              <a:t>APRs</a:t>
            </a:r>
            <a:r>
              <a:rPr lang="es-ES" sz="1600" b="1" dirty="0">
                <a:latin typeface="Barlow" panose="00000500000000000000" pitchFamily="2" charset="0"/>
              </a:rPr>
              <a:t>))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Préstamos a largo plazo a tipo de interés por debajo del mercado y con una parta que no hay que devolver</a:t>
            </a:r>
          </a:p>
          <a:p>
            <a:pPr>
              <a:lnSpc>
                <a:spcPct val="150000"/>
              </a:lnSpc>
            </a:pPr>
            <a:endParaRPr lang="es-ES" sz="900" dirty="0">
              <a:latin typeface="Barlow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1600" b="1" dirty="0">
                <a:latin typeface="Barlow" panose="00000500000000000000" pitchFamily="2" charset="0"/>
              </a:rPr>
              <a:t>Subvenciones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Ayudas a fondo perdido</a:t>
            </a:r>
          </a:p>
          <a:p>
            <a:pPr>
              <a:lnSpc>
                <a:spcPct val="150000"/>
              </a:lnSpc>
            </a:pPr>
            <a:endParaRPr lang="es-ES" sz="900" dirty="0">
              <a:latin typeface="Barlow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1600" b="1" dirty="0" err="1">
                <a:latin typeface="Barlow" panose="00000500000000000000" pitchFamily="2" charset="0"/>
              </a:rPr>
              <a:t>Innversiones</a:t>
            </a:r>
            <a:r>
              <a:rPr lang="es-ES" sz="1600" b="1" dirty="0">
                <a:latin typeface="Barlow" panose="00000500000000000000" pitchFamily="2" charset="0"/>
              </a:rPr>
              <a:t> en Capital Riesgo (INNVIERTE)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Inversiones en </a:t>
            </a:r>
            <a:r>
              <a:rPr lang="es-ES" sz="900" dirty="0" err="1">
                <a:latin typeface="Barlow" panose="00000500000000000000" pitchFamily="2" charset="0"/>
              </a:rPr>
              <a:t>capitalziación</a:t>
            </a:r>
            <a:r>
              <a:rPr lang="es-ES" sz="900" dirty="0">
                <a:latin typeface="Barlow" panose="00000500000000000000" pitchFamily="2" charset="0"/>
              </a:rPr>
              <a:t> de la empresa para fomentar su crecimiento</a:t>
            </a:r>
          </a:p>
          <a:p>
            <a:pPr>
              <a:lnSpc>
                <a:spcPct val="150000"/>
              </a:lnSpc>
            </a:pPr>
            <a:endParaRPr lang="es-ES" sz="900" dirty="0">
              <a:latin typeface="Barlow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1600" b="1" dirty="0">
                <a:latin typeface="Barlow" panose="00000500000000000000" pitchFamily="2" charset="0"/>
              </a:rPr>
              <a:t>Compra Pública de Innovación (CPI)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Herramienta para fomentar la innovación desde el sector público a través de la adquisición de soluciones innovadoras o en fase de desarrollo</a:t>
            </a:r>
          </a:p>
          <a:p>
            <a:pPr>
              <a:lnSpc>
                <a:spcPct val="150000"/>
              </a:lnSpc>
            </a:pPr>
            <a:endParaRPr lang="es-ES" sz="900" dirty="0">
              <a:latin typeface="Barlow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1600" b="1" dirty="0">
                <a:latin typeface="Barlow" panose="00000500000000000000" pitchFamily="2" charset="0"/>
              </a:rPr>
              <a:t>Fiscalidad: Informes Motivados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CDTI órgano competente para emitir informes motivados vinculantes de los proyectos que financie de I+D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133C6BA-9115-154F-D5CE-63752EC71D2D}"/>
              </a:ext>
            </a:extLst>
          </p:cNvPr>
          <p:cNvSpPr/>
          <p:nvPr/>
        </p:nvSpPr>
        <p:spPr>
          <a:xfrm>
            <a:off x="182609" y="4218065"/>
            <a:ext cx="5593040" cy="832671"/>
          </a:xfrm>
          <a:prstGeom prst="rect">
            <a:avLst/>
          </a:prstGeom>
          <a:noFill/>
          <a:ln>
            <a:solidFill>
              <a:srgbClr val="1958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559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286000" y="1782763"/>
            <a:ext cx="2466975" cy="3762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1" indent="0" algn="l" defTabSz="3667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25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</a:p>
        </p:txBody>
      </p:sp>
      <p:sp>
        <p:nvSpPr>
          <p:cNvPr id="3" name="6 Marcador de número de diapositiva">
            <a:extLst>
              <a:ext uri="{FF2B5EF4-FFF2-40B4-BE49-F238E27FC236}">
                <a16:creationId xmlns:a16="http://schemas.microsoft.com/office/drawing/2014/main" id="{708FEE85-4A55-4A35-BFED-35E63B78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2428" y="4776892"/>
            <a:ext cx="51914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ayudas concedidas">
            <a:extLst>
              <a:ext uri="{FF2B5EF4-FFF2-40B4-BE49-F238E27FC236}">
                <a16:creationId xmlns:a16="http://schemas.microsoft.com/office/drawing/2014/main" id="{DA08BD73-A27F-D3BC-10BF-230D19066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474" y="1595354"/>
            <a:ext cx="1960687" cy="189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9F40C1A-80AC-F91E-B37F-45610B9E3475}"/>
              </a:ext>
            </a:extLst>
          </p:cNvPr>
          <p:cNvSpPr txBox="1"/>
          <p:nvPr/>
        </p:nvSpPr>
        <p:spPr>
          <a:xfrm>
            <a:off x="2443628" y="169647"/>
            <a:ext cx="3548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600" dirty="0" err="1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Ayudas</a:t>
            </a:r>
            <a:r>
              <a:rPr lang="it-IT" sz="3600" dirty="0">
                <a:solidFill>
                  <a:srgbClr val="262626"/>
                </a:solidFill>
                <a:effectLst/>
                <a:latin typeface="Barlow" panose="00000500000000000000" pitchFamily="2" charset="0"/>
              </a:rPr>
              <a:t> a la </a:t>
            </a:r>
            <a:r>
              <a:rPr lang="it-IT" sz="3600" b="1" dirty="0">
                <a:solidFill>
                  <a:srgbClr val="1958B4"/>
                </a:solidFill>
                <a:effectLst/>
                <a:latin typeface="Barlow" panose="00000500000000000000" pitchFamily="2" charset="0"/>
              </a:rPr>
              <a:t>I+D+I</a:t>
            </a:r>
            <a:endParaRPr lang="it-IT" sz="3600" b="1" dirty="0">
              <a:solidFill>
                <a:srgbClr val="262626"/>
              </a:solidFill>
              <a:effectLst/>
              <a:latin typeface="Barlow" panose="00000500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93F2106-122B-B15B-34FD-58E1D69459C8}"/>
              </a:ext>
            </a:extLst>
          </p:cNvPr>
          <p:cNvSpPr txBox="1"/>
          <p:nvPr/>
        </p:nvSpPr>
        <p:spPr>
          <a:xfrm>
            <a:off x="415874" y="961713"/>
            <a:ext cx="6013801" cy="3987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b="1" dirty="0">
                <a:latin typeface="Barlow" panose="00000500000000000000" pitchFamily="2" charset="0"/>
              </a:rPr>
              <a:t>Préstamos (Ayudas Parcialmente Reembolsables-</a:t>
            </a:r>
            <a:r>
              <a:rPr lang="es-ES" sz="1600" b="1" dirty="0" err="1">
                <a:latin typeface="Barlow" panose="00000500000000000000" pitchFamily="2" charset="0"/>
              </a:rPr>
              <a:t>APRs</a:t>
            </a:r>
            <a:r>
              <a:rPr lang="es-ES" sz="1600" b="1" dirty="0">
                <a:latin typeface="Barlow" panose="00000500000000000000" pitchFamily="2" charset="0"/>
              </a:rPr>
              <a:t>))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Préstamos a largo plazo a tipo de interés por debajo del mercado y con una parta que no hay que devolver</a:t>
            </a:r>
          </a:p>
          <a:p>
            <a:pPr>
              <a:lnSpc>
                <a:spcPct val="150000"/>
              </a:lnSpc>
            </a:pPr>
            <a:endParaRPr lang="es-ES" sz="900" dirty="0">
              <a:latin typeface="Barlow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1600" b="1" dirty="0">
                <a:latin typeface="Barlow" panose="00000500000000000000" pitchFamily="2" charset="0"/>
              </a:rPr>
              <a:t>Subvenciones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Ayudas a fondo perdido</a:t>
            </a:r>
          </a:p>
          <a:p>
            <a:pPr>
              <a:lnSpc>
                <a:spcPct val="150000"/>
              </a:lnSpc>
            </a:pPr>
            <a:endParaRPr lang="es-ES" sz="900" dirty="0">
              <a:latin typeface="Barlow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1600" b="1" dirty="0" err="1">
                <a:latin typeface="Barlow" panose="00000500000000000000" pitchFamily="2" charset="0"/>
              </a:rPr>
              <a:t>Innversiones</a:t>
            </a:r>
            <a:r>
              <a:rPr lang="es-ES" sz="1600" b="1" dirty="0">
                <a:latin typeface="Barlow" panose="00000500000000000000" pitchFamily="2" charset="0"/>
              </a:rPr>
              <a:t> en Capital Riesgo (INNVIERTE)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Inversiones en </a:t>
            </a:r>
            <a:r>
              <a:rPr lang="es-ES" sz="900" dirty="0" err="1">
                <a:latin typeface="Barlow" panose="00000500000000000000" pitchFamily="2" charset="0"/>
              </a:rPr>
              <a:t>capitalziación</a:t>
            </a:r>
            <a:r>
              <a:rPr lang="es-ES" sz="900" dirty="0">
                <a:latin typeface="Barlow" panose="00000500000000000000" pitchFamily="2" charset="0"/>
              </a:rPr>
              <a:t> de la empresa para fomentar su crecimiento</a:t>
            </a:r>
          </a:p>
          <a:p>
            <a:pPr>
              <a:lnSpc>
                <a:spcPct val="150000"/>
              </a:lnSpc>
            </a:pPr>
            <a:endParaRPr lang="es-ES" sz="900" dirty="0">
              <a:latin typeface="Barlow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1600" b="1" dirty="0">
                <a:latin typeface="Barlow" panose="00000500000000000000" pitchFamily="2" charset="0"/>
              </a:rPr>
              <a:t>Compra Pública de Innovación (CPI)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Herramienta para fomentar la innovación desde el sector público a través de la adquisición de soluciones innovadoras o en fase de desarrollo</a:t>
            </a:r>
          </a:p>
          <a:p>
            <a:pPr>
              <a:lnSpc>
                <a:spcPct val="150000"/>
              </a:lnSpc>
            </a:pPr>
            <a:endParaRPr lang="es-ES" sz="900" dirty="0">
              <a:latin typeface="Barlow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1600" b="1" dirty="0">
                <a:latin typeface="Barlow" panose="00000500000000000000" pitchFamily="2" charset="0"/>
              </a:rPr>
              <a:t>Fiscalidad: Informes Motivados</a:t>
            </a:r>
          </a:p>
          <a:p>
            <a:pPr>
              <a:lnSpc>
                <a:spcPct val="150000"/>
              </a:lnSpc>
            </a:pPr>
            <a:r>
              <a:rPr lang="es-ES" sz="900" dirty="0">
                <a:latin typeface="Barlow" panose="00000500000000000000" pitchFamily="2" charset="0"/>
              </a:rPr>
              <a:t>CDTI órgano competente para emitir informes motivados vinculantes de los proyectos que financie de I+D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133C6BA-9115-154F-D5CE-63752EC71D2D}"/>
              </a:ext>
            </a:extLst>
          </p:cNvPr>
          <p:cNvSpPr/>
          <p:nvPr/>
        </p:nvSpPr>
        <p:spPr>
          <a:xfrm>
            <a:off x="467859" y="3340128"/>
            <a:ext cx="5909830" cy="832671"/>
          </a:xfrm>
          <a:prstGeom prst="rect">
            <a:avLst/>
          </a:prstGeom>
          <a:noFill/>
          <a:ln>
            <a:solidFill>
              <a:srgbClr val="1958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466721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ción CDTI nov2021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0C18166E-C0CA-416B-87FA-F83F2DD8E244}" vid="{F2200BCF-24F6-414B-B3DB-130534DCB3F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DTITipoDocumento xmlns="0ac5acf8-4671-45df-bfb8-50e8ab0af5b3">Plantilla</ICDTITipoDocumento>
    <_dlc_DocId xmlns="fecdf329-72f5-47d1-9c9e-07b8d3497fdd">VP47V2URZXAH-2147371761-428</_dlc_DocId>
    <_dlc_DocIdUrl xmlns="fecdf329-72f5-47d1-9c9e-07b8d3497fdd">
      <Url>http://intranet.cdti.es/_layouts/15/DocIdRedir.aspx?ID=VP47V2URZXAH-2147371761-428</Url>
      <Description>VP47V2URZXAH-2147371761-428</Description>
    </_dlc_DocIdUrl>
    <IconOverlay xmlns="http://schemas.microsoft.com/sharepoint/v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C787B92E6A36C4A83AD37B196E976C7" ma:contentTypeVersion="2" ma:contentTypeDescription="Crear nuevo documento." ma:contentTypeScope="" ma:versionID="ccb5c861b083c212fb7402295d404333">
  <xsd:schema xmlns:xsd="http://www.w3.org/2001/XMLSchema" xmlns:xs="http://www.w3.org/2001/XMLSchema" xmlns:p="http://schemas.microsoft.com/office/2006/metadata/properties" xmlns:ns2="0ac5acf8-4671-45df-bfb8-50e8ab0af5b3" xmlns:ns3="fecdf329-72f5-47d1-9c9e-07b8d3497fdd" xmlns:ns4="http://schemas.microsoft.com/sharepoint/v4" targetNamespace="http://schemas.microsoft.com/office/2006/metadata/properties" ma:root="true" ma:fieldsID="7625d18ab51b46f0a832baa0cfbd1e94" ns2:_="" ns3:_="" ns4:_="">
    <xsd:import namespace="0ac5acf8-4671-45df-bfb8-50e8ab0af5b3"/>
    <xsd:import namespace="fecdf329-72f5-47d1-9c9e-07b8d3497fdd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ICDTITipoDocumento" minOccurs="0"/>
                <xsd:element ref="ns3:_dlc_DocId" minOccurs="0"/>
                <xsd:element ref="ns3:_dlc_DocIdUrl" minOccurs="0"/>
                <xsd:element ref="ns3:_dlc_DocIdPersistId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c5acf8-4671-45df-bfb8-50e8ab0af5b3" elementFormDefault="qualified">
    <xsd:import namespace="http://schemas.microsoft.com/office/2006/documentManagement/types"/>
    <xsd:import namespace="http://schemas.microsoft.com/office/infopath/2007/PartnerControls"/>
    <xsd:element name="ICDTITipoDocumento" ma:index="8" nillable="true" ma:displayName="ICDTITipoDocumento" ma:default="Logo" ma:format="Dropdown" ma:internalName="ICDTITipoDocumento">
      <xsd:simpleType>
        <xsd:restriction base="dms:Choice">
          <xsd:enumeration value="Logo"/>
          <xsd:enumeration value="Plantilla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cdf329-72f5-47d1-9c9e-07b8d3497fdd" elementFormDefault="qualified">
    <xsd:import namespace="http://schemas.microsoft.com/office/2006/documentManagement/types"/>
    <xsd:import namespace="http://schemas.microsoft.com/office/infopath/2007/PartnerControls"/>
    <xsd:element name="_dlc_DocId" ma:index="9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10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2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85C239A-84FB-4256-A64C-CD936F4C99D9}">
  <ds:schemaRefs>
    <ds:schemaRef ds:uri="http://purl.org/dc/terms/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fecdf329-72f5-47d1-9c9e-07b8d3497fdd"/>
    <ds:schemaRef ds:uri="http://schemas.microsoft.com/office/infopath/2007/PartnerControls"/>
    <ds:schemaRef ds:uri="http://schemas.openxmlformats.org/package/2006/metadata/core-properties"/>
    <ds:schemaRef ds:uri="http://schemas.microsoft.com/sharepoint/v4"/>
    <ds:schemaRef ds:uri="0ac5acf8-4671-45df-bfb8-50e8ab0af5b3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168B702-0E23-434B-903D-A1FAFB0C61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c5acf8-4671-45df-bfb8-50e8ab0af5b3"/>
    <ds:schemaRef ds:uri="fecdf329-72f5-47d1-9c9e-07b8d3497fdd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37B0837-3CDA-447B-BB13-7735D32A5ED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45ECF98-BBB8-44A1-8EFD-636F5DAA2688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CDTI 2023</Template>
  <TotalTime>365</TotalTime>
  <Words>2623</Words>
  <Application>Microsoft Office PowerPoint</Application>
  <PresentationFormat>Presentación en pantalla (16:9)</PresentationFormat>
  <Paragraphs>493</Paragraphs>
  <Slides>40</Slides>
  <Notes>17</Notes>
  <HiddenSlides>5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7" baseType="lpstr">
      <vt:lpstr>Arial</vt:lpstr>
      <vt:lpstr>Barlow</vt:lpstr>
      <vt:lpstr>Calibri</vt:lpstr>
      <vt:lpstr>Footlight MT Light</vt:lpstr>
      <vt:lpstr>Georgia</vt:lpstr>
      <vt:lpstr>Wingdings</vt:lpstr>
      <vt:lpstr>Presentación CDTI nov2021</vt:lpstr>
      <vt:lpstr>Instrumentos de Financiación Pública CDTI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Jose Tomas Sanchez</dc:creator>
  <cp:lastModifiedBy>Maria Jose Tomas Sanchez</cp:lastModifiedBy>
  <cp:revision>95</cp:revision>
  <cp:lastPrinted>2023-11-29T08:06:37Z</cp:lastPrinted>
  <dcterms:created xsi:type="dcterms:W3CDTF">2023-11-28T19:40:43Z</dcterms:created>
  <dcterms:modified xsi:type="dcterms:W3CDTF">2024-01-23T18:09:31Z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0x0101006C787B92E6A36C4A83AD37B196E976C7</vt:lpwstr>
  </property>
  <property fmtid="{D5CDD505-2E9C-101B-9397-08002B2CF9AE}" pid="3" name="_dlc_DocIdItemGuid">
    <vt:lpwstr>2764065b-bbe4-4953-b2ee-1b74a60ed9a8</vt:lpwstr>
  </property>
</Properties>
</file>