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7" r:id="rId5"/>
  </p:sldMasterIdLst>
  <p:notesMasterIdLst>
    <p:notesMasterId r:id="rId26"/>
  </p:notesMasterIdLst>
  <p:handoutMasterIdLst>
    <p:handoutMasterId r:id="rId27"/>
  </p:handoutMasterIdLst>
  <p:sldIdLst>
    <p:sldId id="256" r:id="rId6"/>
    <p:sldId id="3295" r:id="rId7"/>
    <p:sldId id="3284" r:id="rId8"/>
    <p:sldId id="3294" r:id="rId9"/>
    <p:sldId id="3275" r:id="rId10"/>
    <p:sldId id="2674" r:id="rId11"/>
    <p:sldId id="3296" r:id="rId12"/>
    <p:sldId id="3254" r:id="rId13"/>
    <p:sldId id="3212" r:id="rId14"/>
    <p:sldId id="3229" r:id="rId15"/>
    <p:sldId id="3213" r:id="rId16"/>
    <p:sldId id="3251" r:id="rId17"/>
    <p:sldId id="3242" r:id="rId18"/>
    <p:sldId id="3210" r:id="rId19"/>
    <p:sldId id="3237" r:id="rId20"/>
    <p:sldId id="2740" r:id="rId21"/>
    <p:sldId id="3227" r:id="rId22"/>
    <p:sldId id="331" r:id="rId23"/>
    <p:sldId id="3216" r:id="rId24"/>
    <p:sldId id="3217" r:id="rId25"/>
  </p:sldIdLst>
  <p:sldSz cx="9144000" cy="5143500" type="screen16x9"/>
  <p:notesSz cx="6799263" cy="98758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FC7"/>
    <a:srgbClr val="2309E5"/>
    <a:srgbClr val="041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6405"/>
  </p:normalViewPr>
  <p:slideViewPr>
    <p:cSldViewPr snapToGrid="0">
      <p:cViewPr varScale="1">
        <p:scale>
          <a:sx n="150" d="100"/>
          <a:sy n="150" d="100"/>
        </p:scale>
        <p:origin x="342" y="138"/>
      </p:cViewPr>
      <p:guideLst>
        <p:guide orient="horz" pos="162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27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D77FAE1-DD57-4A47-B783-C741F437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89914DC-7BF0-4F69-A9AE-02048FC0FC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042D4-46B2-4280-AD2D-ACE3AFA4963C}" type="datetimeFigureOut">
              <a:rPr lang="es-ES" smtClean="0"/>
              <a:t>01/02/2023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E1997D-5FBB-48C7-AE97-46FEDF0C17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80538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97AB37-B421-4639-A2DE-195F686349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380538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C7E12-3365-4EA0-BD50-A83C2839A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3154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79EC0-1652-453A-9F69-DEC9140785D1}" type="datetimeFigureOut">
              <a:rPr lang="es-ES_tradnl" smtClean="0"/>
              <a:t>01/02/2023</a:t>
            </a:fld>
            <a:endParaRPr lang="es-ES_tradn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927" y="4691023"/>
            <a:ext cx="543941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1342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A84B3-B7DB-4158-B1BF-901C8762B314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807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/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A8A05-979F-4D35-A291-C3241C657B64}" type="slidenum">
              <a:rPr lang="es-ES_tradnl" altLang="es-E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_tradnl" alt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23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A84B3-B7DB-4158-B1BF-901C8762B314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33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39750" y="873125"/>
            <a:ext cx="7758113" cy="4365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EC0A-D4B4-4577-90A4-1C3203DD2BF5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045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0CE02-5118-481B-8D1F-BD4178291118}" type="slidenum">
              <a:rPr lang="es-ES_tradnl" smtClean="0"/>
              <a:pPr>
                <a:defRPr/>
              </a:pPr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316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/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A8A05-979F-4D35-A291-C3241C657B64}" type="slidenum">
              <a:rPr lang="es-ES_tradnl" altLang="es-E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_tradnl" alt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ES" dirty="0"/>
              <a:t>+`p</a:t>
            </a:r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83F1A-4C2D-42F7-8934-267AAE68C24C}" type="slidenum">
              <a:rPr lang="es-ES_tradnl" alt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02352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/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A8A05-979F-4D35-A291-C3241C657B64}" type="slidenum">
              <a:rPr lang="es-ES_tradnl" altLang="es-E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_tradnl" alt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27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Mejorar las capacidades de las empresas a través e proyectos  de inversión innovadores que faciliten  su crecimiento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A84B3-B7DB-4158-B1BF-901C8762B314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4466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/>
              <a:t>+`p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C6FF6-F22B-4A2C-B6CF-07B9527EFB6C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3156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es-ES" altLang="es-ES" b="1" dirty="0">
                <a:solidFill>
                  <a:srgbClr val="002060"/>
                </a:solidFill>
              </a:rPr>
              <a:t>Proyectos:</a:t>
            </a:r>
            <a:endParaRPr lang="es-ES" altLang="es-ES" dirty="0">
              <a:solidFill>
                <a:srgbClr val="002060"/>
              </a:solidFill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altLang="es-ES" dirty="0">
                <a:solidFill>
                  <a:srgbClr val="002060"/>
                </a:solidFill>
              </a:rPr>
              <a:t>Con carácter </a:t>
            </a:r>
            <a:r>
              <a:rPr lang="es-ES" altLang="es-ES" dirty="0">
                <a:solidFill>
                  <a:srgbClr val="0070C0"/>
                </a:solidFill>
              </a:rPr>
              <a:t>aplicado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altLang="es-ES" dirty="0">
                <a:solidFill>
                  <a:srgbClr val="002060"/>
                </a:solidFill>
              </a:rPr>
              <a:t>Muy </a:t>
            </a:r>
            <a:r>
              <a:rPr lang="es-ES" altLang="es-ES" dirty="0">
                <a:solidFill>
                  <a:srgbClr val="0070C0"/>
                </a:solidFill>
              </a:rPr>
              <a:t>cercanos a mercado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altLang="es-ES" dirty="0">
                <a:solidFill>
                  <a:srgbClr val="002060"/>
                </a:solidFill>
              </a:rPr>
              <a:t>Riesgo tecnológico </a:t>
            </a:r>
            <a:r>
              <a:rPr lang="es-ES" altLang="es-ES" dirty="0">
                <a:solidFill>
                  <a:srgbClr val="0070C0"/>
                </a:solidFill>
              </a:rPr>
              <a:t>medio/bajo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altLang="es-ES" dirty="0">
                <a:solidFill>
                  <a:srgbClr val="002060"/>
                </a:solidFill>
              </a:rPr>
              <a:t>Con fácil alcance de objetivos comerciales/técnicos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altLang="es-ES" dirty="0">
                <a:solidFill>
                  <a:srgbClr val="0070C0"/>
                </a:solidFill>
              </a:rPr>
              <a:t>Recuperación</a:t>
            </a:r>
            <a:r>
              <a:rPr lang="es-ES" altLang="es-ES" dirty="0">
                <a:solidFill>
                  <a:srgbClr val="002060"/>
                </a:solidFill>
              </a:rPr>
              <a:t> de la inversión </a:t>
            </a:r>
            <a:r>
              <a:rPr lang="es-ES" altLang="es-ES" dirty="0">
                <a:solidFill>
                  <a:srgbClr val="0070C0"/>
                </a:solidFill>
              </a:rPr>
              <a:t>a corto plazo</a:t>
            </a:r>
          </a:p>
          <a:p>
            <a:pPr eaLnBrk="1" hangingPunct="1">
              <a:spcBef>
                <a:spcPct val="0"/>
              </a:spcBef>
            </a:pPr>
            <a:endParaRPr lang="es-ES" altLang="es-ES" dirty="0"/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A8A05-979F-4D35-A291-C3241C657B64}" type="slidenum">
              <a:rPr lang="es-ES_tradnl" altLang="es-E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S_tradnl" alt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06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ES" dirty="0"/>
              <a:t>LIC: regla minimis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dirty="0"/>
              <a:t>LICA: sectores excluidos; regionalizado (incentivos regionales); pyme o grande (confirmar en cada región que es elegible)</a:t>
            </a:r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83F1A-4C2D-42F7-8934-267AAE68C24C}" type="slidenum">
              <a:rPr lang="es-ES_tradnl" alt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29095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>
            <a:extLst>
              <a:ext uri="{FF2B5EF4-FFF2-40B4-BE49-F238E27FC236}">
                <a16:creationId xmlns:a16="http://schemas.microsoft.com/office/drawing/2014/main" id="{D1017B23-4E7B-4A1E-AFE2-F09E54F472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B12DEB99-A5E5-45D0-9DCA-81EC6526C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672704" eaLnBrk="1" hangingPunct="1">
              <a:spcBef>
                <a:spcPct val="0"/>
              </a:spcBef>
              <a:spcAft>
                <a:spcPts val="225"/>
              </a:spcAft>
              <a:buFont typeface="Wingdings" pitchFamily="2" charset="2"/>
              <a:buNone/>
              <a:defRPr/>
            </a:pPr>
            <a:r>
              <a:rPr lang="es-ES_tradnl" sz="1000" dirty="0">
                <a:solidFill>
                  <a:sysClr val="windowText" lastClr="000000"/>
                </a:solidFill>
              </a:rPr>
              <a:t>INVERSIONES Y GASTOS ELEGIBLES</a:t>
            </a:r>
          </a:p>
          <a:p>
            <a:pPr marL="64294" lvl="2" indent="-64294" defTabSz="672704" eaLnBrk="1" hangingPunct="1">
              <a:spcBef>
                <a:spcPct val="0"/>
              </a:spcBef>
              <a:spcAft>
                <a:spcPts val="225"/>
              </a:spcAft>
              <a:buFont typeface="Wingdings" pitchFamily="2" charset="2"/>
              <a:buChar char="§"/>
              <a:defRPr/>
            </a:pPr>
            <a:r>
              <a:rPr lang="es-ES" sz="1000" kern="0" dirty="0">
                <a:solidFill>
                  <a:srgbClr val="FFF39D">
                    <a:lumMod val="25000"/>
                  </a:srgbClr>
                </a:solidFill>
              </a:rPr>
              <a:t>Ser utilizados exclusivamente en el establecimiento beneficiario de la ayuda</a:t>
            </a:r>
          </a:p>
          <a:p>
            <a:pPr marL="64294" lvl="2" indent="-64294" defTabSz="672704" eaLnBrk="1" hangingPunct="1">
              <a:spcBef>
                <a:spcPct val="0"/>
              </a:spcBef>
              <a:spcAft>
                <a:spcPts val="225"/>
              </a:spcAft>
              <a:buFont typeface="Wingdings" pitchFamily="2" charset="2"/>
              <a:buChar char="§"/>
              <a:defRPr/>
            </a:pPr>
            <a:r>
              <a:rPr lang="es-ES" sz="1000" kern="0" dirty="0">
                <a:solidFill>
                  <a:srgbClr val="FFF39D">
                    <a:lumMod val="25000"/>
                  </a:srgbClr>
                </a:solidFill>
              </a:rPr>
              <a:t>Ser amortizables</a:t>
            </a:r>
          </a:p>
          <a:p>
            <a:pPr marL="64294" lvl="2" indent="-64294" defTabSz="672704" eaLnBrk="1" hangingPunct="1">
              <a:spcBef>
                <a:spcPct val="0"/>
              </a:spcBef>
              <a:spcAft>
                <a:spcPts val="225"/>
              </a:spcAft>
              <a:buFont typeface="Wingdings" pitchFamily="2" charset="2"/>
              <a:buChar char="§"/>
              <a:defRPr/>
            </a:pPr>
            <a:r>
              <a:rPr lang="es-ES" sz="1000" kern="0" dirty="0">
                <a:solidFill>
                  <a:srgbClr val="FFF39D">
                    <a:lumMod val="25000"/>
                  </a:srgbClr>
                </a:solidFill>
              </a:rPr>
              <a:t>Sean adquiridos  en condiciones de mercado a terceros no relacionados con el comprador</a:t>
            </a:r>
          </a:p>
          <a:p>
            <a:pPr marL="64294" lvl="2" indent="-64294" defTabSz="672704" eaLnBrk="1" hangingPunct="1">
              <a:spcBef>
                <a:spcPct val="0"/>
              </a:spcBef>
              <a:spcAft>
                <a:spcPts val="225"/>
              </a:spcAft>
              <a:buFont typeface="Wingdings" pitchFamily="2" charset="2"/>
              <a:buChar char="§"/>
              <a:defRPr/>
            </a:pPr>
            <a:r>
              <a:rPr lang="es-ES" sz="1000" kern="0" dirty="0">
                <a:solidFill>
                  <a:srgbClr val="FFF39D">
                    <a:lumMod val="25000"/>
                  </a:srgbClr>
                </a:solidFill>
              </a:rPr>
              <a:t>Se incluyan en los Activos de la empresa beneficiaria y permanezcan asociados con el proyecto al que se destina la ayuda durante al menos 5 años, o 3 años en el caso de PYMES</a:t>
            </a:r>
          </a:p>
          <a:p>
            <a:pPr marL="64294" lvl="2" indent="-64294" defTabSz="672704" eaLnBrk="1" hangingPunct="1">
              <a:spcBef>
                <a:spcPct val="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es-ES" sz="1000" kern="0" dirty="0">
                <a:solidFill>
                  <a:srgbClr val="FFF39D">
                    <a:lumMod val="25000"/>
                  </a:srgbClr>
                </a:solidFill>
              </a:rPr>
              <a:t>Grandes Empresas: los costes de los Activos Inmateriales hasta un límite del 50% del total de los Costes de Inversión Elegibles del proyecto para la Inversión Inicial</a:t>
            </a:r>
            <a:endParaRPr lang="es-ES" sz="1000" b="1" kern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6564" name="3 Marcador de número de diapositiva">
            <a:extLst>
              <a:ext uri="{FF2B5EF4-FFF2-40B4-BE49-F238E27FC236}">
                <a16:creationId xmlns:a16="http://schemas.microsoft.com/office/drawing/2014/main" id="{BAD0177C-E34C-4A30-8165-9D2635082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52BD4A-9B65-469B-B31C-320B5515F1E5}" type="slidenum">
              <a:rPr lang="es-ES_tradnl" altLang="es-ES"/>
              <a:pPr eaLnBrk="1" hangingPunct="1"/>
              <a:t>13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120954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8" y="1306645"/>
            <a:ext cx="4727270" cy="293038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4571999" y="3000129"/>
            <a:ext cx="4176465" cy="10670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Ponente</a:t>
            </a:r>
          </a:p>
          <a:p>
            <a:r>
              <a:rPr lang="es-ES" dirty="0"/>
              <a:t>Ponente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78426" y="1524379"/>
            <a:ext cx="8082116" cy="110251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aseline="0"/>
            </a:lvl1pPr>
          </a:lstStyle>
          <a:p>
            <a:r>
              <a:rPr lang="es-ES" dirty="0"/>
              <a:t>Título de la ponencia</a:t>
            </a:r>
            <a:br>
              <a:rPr lang="es-ES" dirty="0"/>
            </a:br>
            <a:r>
              <a:rPr lang="es-ES" dirty="0"/>
              <a:t>Título de la ponencia</a:t>
            </a:r>
          </a:p>
        </p:txBody>
      </p:sp>
      <p:sp>
        <p:nvSpPr>
          <p:cNvPr id="17" name="3 Marcador de fecha"/>
          <p:cNvSpPr>
            <a:spLocks noGrp="1"/>
          </p:cNvSpPr>
          <p:nvPr>
            <p:ph type="dt" sz="half" idx="4294967295"/>
          </p:nvPr>
        </p:nvSpPr>
        <p:spPr>
          <a:xfrm>
            <a:off x="7324044" y="4771343"/>
            <a:ext cx="1435036" cy="27384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endParaRPr lang="es-ES" dirty="0"/>
          </a:p>
        </p:txBody>
      </p:sp>
      <p:pic>
        <p:nvPicPr>
          <p:cNvPr id="19" name="18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6" y="178900"/>
            <a:ext cx="2272745" cy="973480"/>
          </a:xfrm>
          <a:prstGeom prst="rect">
            <a:avLst/>
          </a:prstGeom>
        </p:spPr>
      </p:pic>
      <p:pic>
        <p:nvPicPr>
          <p:cNvPr id="12" name="0 Imagen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46" y="188425"/>
            <a:ext cx="1381125" cy="405130"/>
          </a:xfrm>
          <a:prstGeom prst="rect">
            <a:avLst/>
          </a:prstGeom>
        </p:spPr>
      </p:pic>
      <p:pic>
        <p:nvPicPr>
          <p:cNvPr id="13" name="0 Imagen">
            <a:extLst>
              <a:ext uri="{FF2B5EF4-FFF2-40B4-BE49-F238E27FC236}">
                <a16:creationId xmlns:a16="http://schemas.microsoft.com/office/drawing/2014/main" id="{34EB1A15-C350-410E-A0C2-AB968A49999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27" y="188425"/>
            <a:ext cx="2877820" cy="438150"/>
          </a:xfrm>
          <a:prstGeom prst="rect">
            <a:avLst/>
          </a:prstGeom>
        </p:spPr>
      </p:pic>
      <p:sp>
        <p:nvSpPr>
          <p:cNvPr id="9" name="6 Marcador de número de diapositiva">
            <a:extLst>
              <a:ext uri="{FF2B5EF4-FFF2-40B4-BE49-F238E27FC236}">
                <a16:creationId xmlns:a16="http://schemas.microsoft.com/office/drawing/2014/main" id="{24D0B7F7-2147-486D-ABE5-3141D452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2428" y="4776892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454250" y="1268361"/>
            <a:ext cx="8235499" cy="2973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776892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8874269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gráfico"/>
          <p:cNvSpPr>
            <a:spLocks noGrp="1"/>
          </p:cNvSpPr>
          <p:nvPr>
            <p:ph type="chart" sz="quarter" idx="13"/>
          </p:nvPr>
        </p:nvSpPr>
        <p:spPr>
          <a:xfrm>
            <a:off x="572420" y="1256563"/>
            <a:ext cx="7993063" cy="2967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 gráfico</a:t>
            </a:r>
            <a:endParaRPr lang="es-ES_tradnl" dirty="0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73646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0" name="9 Marcador de tabla"/>
          <p:cNvSpPr>
            <a:spLocks noGrp="1"/>
          </p:cNvSpPr>
          <p:nvPr>
            <p:ph type="tbl" sz="quarter" idx="13"/>
          </p:nvPr>
        </p:nvSpPr>
        <p:spPr>
          <a:xfrm>
            <a:off x="460826" y="1168400"/>
            <a:ext cx="8223250" cy="3149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tabla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4022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44077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4" name="2 Subtítulo"/>
          <p:cNvSpPr>
            <a:spLocks noGrp="1"/>
          </p:cNvSpPr>
          <p:nvPr>
            <p:ph type="subTitle" idx="4294967295"/>
          </p:nvPr>
        </p:nvSpPr>
        <p:spPr>
          <a:xfrm>
            <a:off x="1371600" y="2578390"/>
            <a:ext cx="6400800" cy="13144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subtítulo del patrón</a:t>
            </a:r>
            <a:endParaRPr lang="es-ES_tradnl" dirty="0"/>
          </a:p>
        </p:txBody>
      </p:sp>
      <p:sp>
        <p:nvSpPr>
          <p:cNvPr id="5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8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71076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654550" y="1155700"/>
            <a:ext cx="4035425" cy="3192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4944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1132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3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12428" y="4864162"/>
            <a:ext cx="501446" cy="274637"/>
          </a:xfrm>
        </p:spPr>
        <p:txBody>
          <a:bodyPr/>
          <a:lstStyle/>
          <a:p>
            <a:fld id="{A25B21AD-DA25-445A-818A-EA0ED6DB1DE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1021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13" y="871437"/>
            <a:ext cx="5748528" cy="114604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87" y="2337817"/>
            <a:ext cx="2205775" cy="72812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C2CA16A-07E1-437F-9C4A-019051BA89EF}"/>
              </a:ext>
            </a:extLst>
          </p:cNvPr>
          <p:cNvSpPr txBox="1"/>
          <p:nvPr userDrawn="1"/>
        </p:nvSpPr>
        <p:spPr>
          <a:xfrm>
            <a:off x="3474187" y="3206093"/>
            <a:ext cx="338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70C0"/>
                </a:solidFill>
              </a:rPr>
              <a:t>@CDTI_innovacion</a:t>
            </a:r>
          </a:p>
        </p:txBody>
      </p:sp>
      <p:sp>
        <p:nvSpPr>
          <p:cNvPr id="5" name="6 Marcador de número de diapositiva">
            <a:extLst>
              <a:ext uri="{FF2B5EF4-FFF2-40B4-BE49-F238E27FC236}">
                <a16:creationId xmlns:a16="http://schemas.microsoft.com/office/drawing/2014/main" id="{9A292996-0E8C-4CF5-B3A9-9EF706DF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2428" y="4776892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775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Marcador de número de diapositiva">
            <a:extLst>
              <a:ext uri="{FF2B5EF4-FFF2-40B4-BE49-F238E27FC236}">
                <a16:creationId xmlns:a16="http://schemas.microsoft.com/office/drawing/2014/main" id="{FABB22CB-E5B6-4DFD-9F33-808374B1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2428" y="4776892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346144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454250" y="1268361"/>
            <a:ext cx="8235499" cy="2973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98191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gráfico"/>
          <p:cNvSpPr>
            <a:spLocks noGrp="1"/>
          </p:cNvSpPr>
          <p:nvPr>
            <p:ph type="chart" sz="quarter" idx="13"/>
          </p:nvPr>
        </p:nvSpPr>
        <p:spPr>
          <a:xfrm>
            <a:off x="572420" y="1256563"/>
            <a:ext cx="7993063" cy="2967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 gráfico</a:t>
            </a:r>
            <a:endParaRPr lang="es-ES_tradnl" dirty="0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0" name="9 Marcador de tabla"/>
          <p:cNvSpPr>
            <a:spLocks noGrp="1"/>
          </p:cNvSpPr>
          <p:nvPr>
            <p:ph type="tbl" sz="quarter" idx="13"/>
          </p:nvPr>
        </p:nvSpPr>
        <p:spPr>
          <a:xfrm>
            <a:off x="460826" y="1168400"/>
            <a:ext cx="8223250" cy="3149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tabla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44077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4" name="2 Subtítulo"/>
          <p:cNvSpPr>
            <a:spLocks noGrp="1"/>
          </p:cNvSpPr>
          <p:nvPr>
            <p:ph type="subTitle" idx="4294967295"/>
          </p:nvPr>
        </p:nvSpPr>
        <p:spPr>
          <a:xfrm>
            <a:off x="1371600" y="2578390"/>
            <a:ext cx="6400800" cy="13144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subtítulo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18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71076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2" name="11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654550" y="1155700"/>
            <a:ext cx="4035425" cy="3192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1132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3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13" y="871437"/>
            <a:ext cx="5748528" cy="114604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87" y="2337817"/>
            <a:ext cx="2205775" cy="72812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8B1AF82-0DDE-475F-ACDE-788619C7C976}"/>
              </a:ext>
            </a:extLst>
          </p:cNvPr>
          <p:cNvSpPr txBox="1"/>
          <p:nvPr userDrawn="1"/>
        </p:nvSpPr>
        <p:spPr>
          <a:xfrm>
            <a:off x="3474187" y="3065937"/>
            <a:ext cx="338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70C0"/>
                </a:solidFill>
              </a:rPr>
              <a:t>@CDTI_innovacion</a:t>
            </a:r>
          </a:p>
        </p:txBody>
      </p:sp>
    </p:spTree>
    <p:extLst>
      <p:ext uri="{BB962C8B-B14F-4D97-AF65-F5344CB8AC3E}">
        <p14:creationId xmlns:p14="http://schemas.microsoft.com/office/powerpoint/2010/main" val="404038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8" y="1306645"/>
            <a:ext cx="4727270" cy="293038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4571999" y="3000129"/>
            <a:ext cx="4176465" cy="10670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Ponente</a:t>
            </a:r>
          </a:p>
          <a:p>
            <a:r>
              <a:rPr lang="es-ES" dirty="0"/>
              <a:t>Ponente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78426" y="1524379"/>
            <a:ext cx="8082116" cy="110251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aseline="0"/>
            </a:lvl1pPr>
          </a:lstStyle>
          <a:p>
            <a:r>
              <a:rPr lang="es-ES" dirty="0"/>
              <a:t>Título de la ponencia</a:t>
            </a:r>
            <a:br>
              <a:rPr lang="es-ES" dirty="0"/>
            </a:br>
            <a:r>
              <a:rPr lang="es-ES" dirty="0"/>
              <a:t>Título de la ponencia</a:t>
            </a:r>
          </a:p>
        </p:txBody>
      </p:sp>
      <p:sp>
        <p:nvSpPr>
          <p:cNvPr id="17" name="3 Marcador de fecha"/>
          <p:cNvSpPr>
            <a:spLocks noGrp="1"/>
          </p:cNvSpPr>
          <p:nvPr>
            <p:ph type="dt" sz="half" idx="4294967295"/>
          </p:nvPr>
        </p:nvSpPr>
        <p:spPr>
          <a:xfrm>
            <a:off x="7324044" y="4771343"/>
            <a:ext cx="1435036" cy="27384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endParaRPr lang="es-ES" dirty="0"/>
          </a:p>
        </p:txBody>
      </p:sp>
      <p:pic>
        <p:nvPicPr>
          <p:cNvPr id="19" name="18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6" y="178900"/>
            <a:ext cx="2272745" cy="9734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2837C54-880C-4738-A521-345C39F1454A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67" y="365602"/>
            <a:ext cx="2978785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6 Marcador de número de diapositiva">
            <a:extLst>
              <a:ext uri="{FF2B5EF4-FFF2-40B4-BE49-F238E27FC236}">
                <a16:creationId xmlns:a16="http://schemas.microsoft.com/office/drawing/2014/main" id="{F43B0451-670D-43DA-9A78-FE204F5E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2428" y="4776892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15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05802" y="4788998"/>
            <a:ext cx="50144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21AD-DA25-445A-818A-EA0ED6DB1DE6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9" name="13 Marcador de número de diapositiva"/>
          <p:cNvSpPr txBox="1">
            <a:spLocks/>
          </p:cNvSpPr>
          <p:nvPr/>
        </p:nvSpPr>
        <p:spPr>
          <a:xfrm>
            <a:off x="4305802" y="4788998"/>
            <a:ext cx="50144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5B21AD-DA25-445A-818A-EA0ED6DB1DE6}" type="slidenum">
              <a:rPr lang="es-ES_tradnl" smtClean="0"/>
              <a:pPr/>
              <a:t>‹Nº›</a:t>
            </a:fld>
            <a:endParaRPr lang="es-ES_tradnl" dirty="0"/>
          </a:p>
        </p:txBody>
      </p:sp>
      <p:pic>
        <p:nvPicPr>
          <p:cNvPr id="12" name="0 Imagen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1" y="4489696"/>
            <a:ext cx="1381125" cy="405130"/>
          </a:xfrm>
          <a:prstGeom prst="rect">
            <a:avLst/>
          </a:prstGeom>
        </p:spPr>
      </p:pic>
      <p:pic>
        <p:nvPicPr>
          <p:cNvPr id="13" name="0 Imagen">
            <a:extLst>
              <a:ext uri="{FF2B5EF4-FFF2-40B4-BE49-F238E27FC236}">
                <a16:creationId xmlns:a16="http://schemas.microsoft.com/office/drawing/2014/main" id="{881C1F83-C0D8-4D40-82E7-E647D882FD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84" y="4496010"/>
            <a:ext cx="2877820" cy="4381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62" r:id="rId5"/>
    <p:sldLayoutId id="2147483653" r:id="rId6"/>
    <p:sldLayoutId id="2147483656" r:id="rId7"/>
    <p:sldLayoutId id="2147483663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05802" y="4788998"/>
            <a:ext cx="50144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21AD-DA25-445A-818A-EA0ED6DB1DE6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D0B5CF-293B-45C4-8A3F-A1289D7BA704}"/>
              </a:ext>
            </a:extLst>
          </p:cNvPr>
          <p:cNvPicPr/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054" y="4403035"/>
            <a:ext cx="2731783" cy="523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40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s://www.cdti.es/index.asp?MP=100&amp;MS=934&amp;MN=2&amp;TR=C&amp;IDR=3082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hyperlink" Target="https://www.miteco.gob.es/es/ministerio/recuperacion-transformacion-resiliencia/transicion-verde/guiadnshmitecov20_tcm30-528436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hyperlink" Target="https://eur-lex.europa.eu/legal-content/ES/TXT/PDF/?uri=CELEX:52021XC0218(01)&amp;from=EN" TargetMode="External"/><Relationship Id="rId5" Type="http://schemas.openxmlformats.org/officeDocument/2006/relationships/image" Target="../media/image21.png"/><Relationship Id="rId15" Type="http://schemas.openxmlformats.org/officeDocument/2006/relationships/hyperlink" Target="https://eur-lex.europa.eu/legal-content/ES/LSU/?uri=celex:32020R0852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hyperlink" Target="https://www.cdti.es/index.asp?MP=100&amp;MS=934&amp;MN=2&amp;TR=A&amp;IDR=1&amp;iddocumento=9898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ti.es/index.asp?MP=103&amp;MS=0&amp;MN=1&amp;r=1366*768" TargetMode="External"/><Relationship Id="rId13" Type="http://schemas.openxmlformats.org/officeDocument/2006/relationships/image" Target="../media/image31.png"/><Relationship Id="rId18" Type="http://schemas.openxmlformats.org/officeDocument/2006/relationships/hyperlink" Target="http://perspectivacdti.es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12" Type="http://schemas.openxmlformats.org/officeDocument/2006/relationships/hyperlink" Target="https://www.linkedin.com/company/cdti" TargetMode="External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6" Type="http://schemas.openxmlformats.org/officeDocument/2006/relationships/hyperlink" Target="http://www.horizonteeuropa.es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cdti.es/index.asp?MP=8&amp;MS=155&amp;MN=2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7.jpeg"/><Relationship Id="rId15" Type="http://schemas.openxmlformats.org/officeDocument/2006/relationships/image" Target="../media/image32.png"/><Relationship Id="rId10" Type="http://schemas.openxmlformats.org/officeDocument/2006/relationships/hyperlink" Target="https://twitter.com/CDTIoficial" TargetMode="External"/><Relationship Id="rId19" Type="http://schemas.openxmlformats.org/officeDocument/2006/relationships/image" Target="../media/image34.jpeg"/><Relationship Id="rId4" Type="http://schemas.openxmlformats.org/officeDocument/2006/relationships/hyperlink" Target="http://perspectivacdti.es/guia-facil-ayudas-cdti-cdtioficial/" TargetMode="External"/><Relationship Id="rId9" Type="http://schemas.openxmlformats.org/officeDocument/2006/relationships/image" Target="../media/image29.png"/><Relationship Id="rId14" Type="http://schemas.openxmlformats.org/officeDocument/2006/relationships/hyperlink" Target="https://www.cdti.es/index.asp?MP=8&amp;MS=777&amp;MN=2&amp;r=1920*120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cdti.es/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www.cdti.es/index.asp?MP=100&amp;MS=898&amp;MN=1&amp;r=1368*91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dti.es/index.asp?MP=9&amp;MS=864&amp;MN=2&amp;TR=C&amp;IDR=2699&amp;r=1233*822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5990724" y="3174091"/>
            <a:ext cx="2599610" cy="522321"/>
          </a:xfrm>
        </p:spPr>
        <p:txBody>
          <a:bodyPr>
            <a:normAutofit/>
          </a:bodyPr>
          <a:lstStyle/>
          <a:p>
            <a:pPr algn="ctr"/>
            <a:r>
              <a:rPr lang="es-ES_tradnl" sz="1400" b="1" dirty="0">
                <a:solidFill>
                  <a:srgbClr val="0070C0"/>
                </a:solidFill>
              </a:rPr>
              <a:t>María José Tomás, CDTI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B7C580-BFC5-4319-AD91-A49143488556}"/>
              </a:ext>
            </a:extLst>
          </p:cNvPr>
          <p:cNvSpPr txBox="1"/>
          <p:nvPr/>
        </p:nvSpPr>
        <p:spPr>
          <a:xfrm>
            <a:off x="3223426" y="4271631"/>
            <a:ext cx="2767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70C0"/>
                </a:solidFill>
              </a:rPr>
              <a:t>Castellón, 2 de febrero de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D354E-6F27-E245-0538-FC93262390A1}"/>
              </a:ext>
            </a:extLst>
          </p:cNvPr>
          <p:cNvSpPr txBox="1"/>
          <p:nvPr/>
        </p:nvSpPr>
        <p:spPr>
          <a:xfrm>
            <a:off x="5232400" y="1304577"/>
            <a:ext cx="37601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2800" b="1" dirty="0">
              <a:latin typeface="Lato" panose="020F0502020204030203" pitchFamily="34" charset="0"/>
            </a:endParaRPr>
          </a:p>
          <a:p>
            <a:pPr algn="ctr"/>
            <a:r>
              <a:rPr lang="es-ES" sz="2800" b="1" dirty="0">
                <a:solidFill>
                  <a:srgbClr val="0070C0"/>
                </a:solidFill>
                <a:latin typeface="Lato" panose="020F0502020204030203" pitchFamily="34" charset="0"/>
              </a:rPr>
              <a:t>Instrumentos de Financiación Pública: CDTI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066371-2DDD-2E21-7CD7-F78AA061DE83}"/>
              </a:ext>
            </a:extLst>
          </p:cNvPr>
          <p:cNvSpPr txBox="1"/>
          <p:nvPr/>
        </p:nvSpPr>
        <p:spPr>
          <a:xfrm>
            <a:off x="1361296" y="4042188"/>
            <a:ext cx="6421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70C0"/>
                </a:solidFill>
                <a:latin typeface="Lato" panose="020F0502020204030203" pitchFamily="34" charset="0"/>
              </a:rPr>
              <a:t>FINANCIACIÓN PÚBLICA PARA EMPRESAS INNOVADORAS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8D6CFD-4CD1-92B8-2630-A53604CA5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952" y="4579408"/>
            <a:ext cx="2502599" cy="56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96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0C1152C-749B-D824-977C-8D718106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CE3B0F-DD09-1609-FD81-7FFEB091A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315" y="348239"/>
            <a:ext cx="6772565" cy="4073236"/>
          </a:xfrm>
          <a:prstGeom prst="rect">
            <a:avLst/>
          </a:prstGeom>
        </p:spPr>
      </p:pic>
      <p:pic>
        <p:nvPicPr>
          <p:cNvPr id="3" name="Imagen 39">
            <a:extLst>
              <a:ext uri="{FF2B5EF4-FFF2-40B4-BE49-F238E27FC236}">
                <a16:creationId xmlns:a16="http://schemas.microsoft.com/office/drawing/2014/main" id="{FF16B5C2-41DD-673C-61E5-CF137D057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" y="2761771"/>
            <a:ext cx="1290638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CuadroTexto">
            <a:extLst>
              <a:ext uri="{FF2B5EF4-FFF2-40B4-BE49-F238E27FC236}">
                <a16:creationId xmlns:a16="http://schemas.microsoft.com/office/drawing/2014/main" id="{A160B2CC-078A-5C97-8CEF-5F66FDEC3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" y="1204434"/>
            <a:ext cx="15621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altLang="es-ES" sz="1400" b="1">
                <a:solidFill>
                  <a:srgbClr val="0070C0"/>
                </a:solidFill>
              </a:rPr>
              <a:t>Ayuda</a:t>
            </a:r>
            <a:r>
              <a:rPr lang="es-ES" altLang="es-ES" sz="1600" b="1">
                <a:solidFill>
                  <a:srgbClr val="0070C0"/>
                </a:solidFill>
              </a:rPr>
              <a:t> con: TR (Tramo Reembolsable) +TNR (Tramo No Reembolsable)</a:t>
            </a:r>
          </a:p>
          <a:p>
            <a:pPr algn="ctr" eaLnBrk="1" hangingPunct="1"/>
            <a:endParaRPr lang="es-ES" altLang="es-ES" sz="1600" b="1">
              <a:solidFill>
                <a:srgbClr val="0B8FC7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1DF72FA-E97E-E89E-F60B-051F70532A63}"/>
              </a:ext>
            </a:extLst>
          </p:cNvPr>
          <p:cNvSpPr/>
          <p:nvPr/>
        </p:nvSpPr>
        <p:spPr>
          <a:xfrm>
            <a:off x="2277340" y="1486995"/>
            <a:ext cx="1307592" cy="1359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00B24ED-FE16-88A2-E5E8-15F1ADD667D1}"/>
              </a:ext>
            </a:extLst>
          </p:cNvPr>
          <p:cNvSpPr/>
          <p:nvPr/>
        </p:nvSpPr>
        <p:spPr>
          <a:xfrm>
            <a:off x="4911115" y="1136477"/>
            <a:ext cx="405727" cy="159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393860D-84E7-6802-D636-4E5717D8F1BF}"/>
              </a:ext>
            </a:extLst>
          </p:cNvPr>
          <p:cNvSpPr/>
          <p:nvPr/>
        </p:nvSpPr>
        <p:spPr>
          <a:xfrm>
            <a:off x="7175921" y="1136477"/>
            <a:ext cx="1144513" cy="5712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934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936750"/>
            <a:ext cx="129063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286000" y="1782763"/>
            <a:ext cx="2466975" cy="376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defTabSz="366713" fontAlgn="auto">
              <a:lnSpc>
                <a:spcPct val="150000"/>
              </a:lnSpc>
              <a:spcBef>
                <a:spcPts val="0"/>
              </a:spcBef>
              <a:spcAft>
                <a:spcPts val="225"/>
              </a:spcAft>
              <a:buClr>
                <a:srgbClr val="0070C0"/>
              </a:buClr>
              <a:defRPr/>
            </a:pPr>
            <a:r>
              <a:rPr lang="es-ES" sz="1400" b="1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/>
                <a:cs typeface="+mn-cs"/>
              </a:rPr>
              <a:t> </a:t>
            </a:r>
          </a:p>
        </p:txBody>
      </p:sp>
      <p:grpSp>
        <p:nvGrpSpPr>
          <p:cNvPr id="23559" name="5 Grupo"/>
          <p:cNvGrpSpPr>
            <a:grpSpLocks noChangeAspect="1"/>
          </p:cNvGrpSpPr>
          <p:nvPr/>
        </p:nvGrpSpPr>
        <p:grpSpPr bwMode="auto">
          <a:xfrm>
            <a:off x="1731963" y="913533"/>
            <a:ext cx="3200400" cy="3911957"/>
            <a:chOff x="-29980" y="1345458"/>
            <a:chExt cx="3121858" cy="2628293"/>
          </a:xfrm>
        </p:grpSpPr>
        <p:sp>
          <p:nvSpPr>
            <p:cNvPr id="20" name="19 Forma libre"/>
            <p:cNvSpPr/>
            <p:nvPr/>
          </p:nvSpPr>
          <p:spPr>
            <a:xfrm>
              <a:off x="-29980" y="1345458"/>
              <a:ext cx="1938773" cy="521000"/>
            </a:xfrm>
            <a:custGeom>
              <a:avLst/>
              <a:gdLst>
                <a:gd name="connsiteX0" fmla="*/ 0 w 2584936"/>
                <a:gd name="connsiteY0" fmla="*/ 84134 h 841340"/>
                <a:gd name="connsiteX1" fmla="*/ 84134 w 2584936"/>
                <a:gd name="connsiteY1" fmla="*/ 0 h 841340"/>
                <a:gd name="connsiteX2" fmla="*/ 2500802 w 2584936"/>
                <a:gd name="connsiteY2" fmla="*/ 0 h 841340"/>
                <a:gd name="connsiteX3" fmla="*/ 2584936 w 2584936"/>
                <a:gd name="connsiteY3" fmla="*/ 84134 h 841340"/>
                <a:gd name="connsiteX4" fmla="*/ 2584936 w 2584936"/>
                <a:gd name="connsiteY4" fmla="*/ 757206 h 841340"/>
                <a:gd name="connsiteX5" fmla="*/ 2500802 w 2584936"/>
                <a:gd name="connsiteY5" fmla="*/ 841340 h 841340"/>
                <a:gd name="connsiteX6" fmla="*/ 84134 w 2584936"/>
                <a:gd name="connsiteY6" fmla="*/ 841340 h 841340"/>
                <a:gd name="connsiteX7" fmla="*/ 0 w 2584936"/>
                <a:gd name="connsiteY7" fmla="*/ 757206 h 841340"/>
                <a:gd name="connsiteX8" fmla="*/ 0 w 2584936"/>
                <a:gd name="connsiteY8" fmla="*/ 84134 h 84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4936" h="841340">
                  <a:moveTo>
                    <a:pt x="0" y="84134"/>
                  </a:moveTo>
                  <a:cubicBezTo>
                    <a:pt x="0" y="37668"/>
                    <a:pt x="37668" y="0"/>
                    <a:pt x="84134" y="0"/>
                  </a:cubicBezTo>
                  <a:lnTo>
                    <a:pt x="2500802" y="0"/>
                  </a:lnTo>
                  <a:cubicBezTo>
                    <a:pt x="2547268" y="0"/>
                    <a:pt x="2584936" y="37668"/>
                    <a:pt x="2584936" y="84134"/>
                  </a:cubicBezTo>
                  <a:lnTo>
                    <a:pt x="2584936" y="757206"/>
                  </a:lnTo>
                  <a:cubicBezTo>
                    <a:pt x="2584936" y="803672"/>
                    <a:pt x="2547268" y="841340"/>
                    <a:pt x="2500802" y="841340"/>
                  </a:cubicBezTo>
                  <a:lnTo>
                    <a:pt x="84134" y="841340"/>
                  </a:lnTo>
                  <a:cubicBezTo>
                    <a:pt x="37668" y="841340"/>
                    <a:pt x="0" y="803672"/>
                    <a:pt x="0" y="757206"/>
                  </a:cubicBezTo>
                  <a:lnTo>
                    <a:pt x="0" y="8413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74676" tIns="74676" rIns="74676" bIns="250340" spcCol="1270"/>
            <a:lstStyle/>
            <a:p>
              <a:pPr defTabSz="466725" fontAlgn="auto"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_tradnl" sz="1400" b="1" u="sng" kern="0" dirty="0">
                  <a:solidFill>
                    <a:prstClr val="white"/>
                  </a:solidFill>
                  <a:latin typeface="Calibri"/>
                  <a:cs typeface="+mn-cs"/>
                </a:rPr>
                <a:t>Agencia Financiadora</a:t>
              </a:r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-29980" y="1771265"/>
              <a:ext cx="3121858" cy="2202486"/>
            </a:xfrm>
            <a:custGeom>
              <a:avLst/>
              <a:gdLst>
                <a:gd name="connsiteX0" fmla="*/ 0 w 2584936"/>
                <a:gd name="connsiteY0" fmla="*/ 258494 h 3528000"/>
                <a:gd name="connsiteX1" fmla="*/ 258494 w 2584936"/>
                <a:gd name="connsiteY1" fmla="*/ 0 h 3528000"/>
                <a:gd name="connsiteX2" fmla="*/ 2326442 w 2584936"/>
                <a:gd name="connsiteY2" fmla="*/ 0 h 3528000"/>
                <a:gd name="connsiteX3" fmla="*/ 2584936 w 2584936"/>
                <a:gd name="connsiteY3" fmla="*/ 258494 h 3528000"/>
                <a:gd name="connsiteX4" fmla="*/ 2584936 w 2584936"/>
                <a:gd name="connsiteY4" fmla="*/ 3269506 h 3528000"/>
                <a:gd name="connsiteX5" fmla="*/ 2326442 w 2584936"/>
                <a:gd name="connsiteY5" fmla="*/ 3528000 h 3528000"/>
                <a:gd name="connsiteX6" fmla="*/ 258494 w 2584936"/>
                <a:gd name="connsiteY6" fmla="*/ 3528000 h 3528000"/>
                <a:gd name="connsiteX7" fmla="*/ 0 w 2584936"/>
                <a:gd name="connsiteY7" fmla="*/ 3269506 h 3528000"/>
                <a:gd name="connsiteX8" fmla="*/ 0 w 2584936"/>
                <a:gd name="connsiteY8" fmla="*/ 258494 h 35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4936" h="3528000">
                  <a:moveTo>
                    <a:pt x="0" y="258494"/>
                  </a:moveTo>
                  <a:cubicBezTo>
                    <a:pt x="0" y="115732"/>
                    <a:pt x="115732" y="0"/>
                    <a:pt x="258494" y="0"/>
                  </a:cubicBezTo>
                  <a:lnTo>
                    <a:pt x="2326442" y="0"/>
                  </a:lnTo>
                  <a:cubicBezTo>
                    <a:pt x="2469204" y="0"/>
                    <a:pt x="2584936" y="115732"/>
                    <a:pt x="2584936" y="258494"/>
                  </a:cubicBezTo>
                  <a:lnTo>
                    <a:pt x="2584936" y="3269506"/>
                  </a:lnTo>
                  <a:cubicBezTo>
                    <a:pt x="2584936" y="3412268"/>
                    <a:pt x="2469204" y="3528000"/>
                    <a:pt x="2326442" y="3528000"/>
                  </a:cubicBezTo>
                  <a:lnTo>
                    <a:pt x="258494" y="3528000"/>
                  </a:lnTo>
                  <a:cubicBezTo>
                    <a:pt x="115732" y="3528000"/>
                    <a:pt x="0" y="3412268"/>
                    <a:pt x="0" y="3269506"/>
                  </a:cubicBezTo>
                  <a:lnTo>
                    <a:pt x="0" y="258494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7598D9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lIns="131459" tIns="131459" rIns="131459" bIns="131459" spcCol="1270"/>
            <a:lstStyle/>
            <a:p>
              <a:pPr marL="0" lvl="1" defTabSz="366713" fontAlgn="auto">
                <a:lnSpc>
                  <a:spcPct val="150000"/>
                </a:lnSpc>
                <a:spcBef>
                  <a:spcPts val="0"/>
                </a:spcBef>
                <a:spcAft>
                  <a:spcPts val="225"/>
                </a:spcAft>
                <a:defRPr/>
              </a:pPr>
              <a:endParaRPr lang="es-ES" sz="14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/>
                <a:cs typeface="+mn-cs"/>
              </a:endParaRPr>
            </a:p>
            <a:p>
              <a:pPr marL="0" lvl="1" defTabSz="366713" fontAlgn="auto">
                <a:lnSpc>
                  <a:spcPct val="150000"/>
                </a:lnSpc>
                <a:spcBef>
                  <a:spcPts val="0"/>
                </a:spcBef>
                <a:spcAft>
                  <a:spcPts val="225"/>
                </a:spcAft>
                <a:defRPr/>
              </a:pPr>
              <a:endParaRPr lang="es-ES" sz="14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/>
                <a:cs typeface="+mn-cs"/>
              </a:endParaRPr>
            </a:p>
          </p:txBody>
        </p:sp>
      </p:grpSp>
      <p:sp>
        <p:nvSpPr>
          <p:cNvPr id="15" name="11 CuadroTexto">
            <a:extLst>
              <a:ext uri="{FF2B5EF4-FFF2-40B4-BE49-F238E27FC236}">
                <a16:creationId xmlns:a16="http://schemas.microsoft.com/office/drawing/2014/main" id="{5C42A5E1-A4BA-4433-B984-A376A28830EC}"/>
              </a:ext>
            </a:extLst>
          </p:cNvPr>
          <p:cNvSpPr txBox="1"/>
          <p:nvPr/>
        </p:nvSpPr>
        <p:spPr>
          <a:xfrm>
            <a:off x="1190486" y="138170"/>
            <a:ext cx="6763028" cy="5523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s-ES" b="1" dirty="0">
                <a:solidFill>
                  <a:prstClr val="white"/>
                </a:solidFill>
              </a:rPr>
              <a:t>Actividad CDTI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6B197B8-3413-41A0-8D96-7F0E5D36198A}"/>
              </a:ext>
            </a:extLst>
          </p:cNvPr>
          <p:cNvSpPr txBox="1"/>
          <p:nvPr/>
        </p:nvSpPr>
        <p:spPr>
          <a:xfrm>
            <a:off x="2193128" y="3757014"/>
            <a:ext cx="1288796" cy="654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latin typeface="Georgia" panose="02040502050405020303" pitchFamily="18" charset="0"/>
              </a:rPr>
              <a:t>Comprar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0070C0"/>
                </a:solidFill>
                <a:latin typeface="Georgia" panose="02040502050405020303" pitchFamily="18" charset="0"/>
              </a:rPr>
              <a:t>Activos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latin typeface="Georgia" panose="02040502050405020303" pitchFamily="18" charset="0"/>
              </a:rPr>
              <a:t> Innovadores</a:t>
            </a:r>
          </a:p>
        </p:txBody>
      </p:sp>
      <p:sp>
        <p:nvSpPr>
          <p:cNvPr id="27" name="16 CuadroTexto">
            <a:extLst>
              <a:ext uri="{FF2B5EF4-FFF2-40B4-BE49-F238E27FC236}">
                <a16:creationId xmlns:a16="http://schemas.microsoft.com/office/drawing/2014/main" id="{E1C209A1-FD27-49F1-A10D-1C85F35C79DE}"/>
              </a:ext>
            </a:extLst>
          </p:cNvPr>
          <p:cNvSpPr txBox="1"/>
          <p:nvPr/>
        </p:nvSpPr>
        <p:spPr>
          <a:xfrm>
            <a:off x="-138879" y="3606972"/>
            <a:ext cx="1763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Ayudas </a:t>
            </a:r>
          </a:p>
          <a:p>
            <a:pPr algn="ctr"/>
            <a:r>
              <a:rPr lang="es-ES" sz="32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Directas</a:t>
            </a:r>
          </a:p>
        </p:txBody>
      </p:sp>
      <p:sp>
        <p:nvSpPr>
          <p:cNvPr id="17" name="19 CuadroTexto">
            <a:extLst>
              <a:ext uri="{FF2B5EF4-FFF2-40B4-BE49-F238E27FC236}">
                <a16:creationId xmlns:a16="http://schemas.microsoft.com/office/drawing/2014/main" id="{0886524E-4461-45E2-B8E8-AF9D24B37BEC}"/>
              </a:ext>
            </a:extLst>
          </p:cNvPr>
          <p:cNvSpPr txBox="1"/>
          <p:nvPr/>
        </p:nvSpPr>
        <p:spPr>
          <a:xfrm>
            <a:off x="5137829" y="861951"/>
            <a:ext cx="386102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s-ES" sz="2000" b="1" dirty="0"/>
              <a:t>Ayuda Parcialmente Reembolsable</a:t>
            </a:r>
            <a:endParaRPr lang="es-ES" dirty="0"/>
          </a:p>
        </p:txBody>
      </p:sp>
      <p:pic>
        <p:nvPicPr>
          <p:cNvPr id="19" name="Imagen 39">
            <a:extLst>
              <a:ext uri="{FF2B5EF4-FFF2-40B4-BE49-F238E27FC236}">
                <a16:creationId xmlns:a16="http://schemas.microsoft.com/office/drawing/2014/main" id="{8BE9A231-AA0C-4F37-A70B-EFD36536B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217" y="784308"/>
            <a:ext cx="529516" cy="62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4A6FC02-3C7E-478B-A3D8-DEC24018AA7B}"/>
              </a:ext>
            </a:extLst>
          </p:cNvPr>
          <p:cNvSpPr txBox="1"/>
          <p:nvPr/>
        </p:nvSpPr>
        <p:spPr>
          <a:xfrm>
            <a:off x="3481924" y="3943693"/>
            <a:ext cx="1718154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0070C0"/>
                </a:solidFill>
                <a:latin typeface="Georgia" panose="02040502050405020303" pitchFamily="18" charset="0"/>
              </a:defRPr>
            </a:lvl1pPr>
          </a:lstStyle>
          <a:p>
            <a:pPr algn="ctr" eaLnBrk="1" hangingPunct="1"/>
            <a:r>
              <a:rPr lang="es-E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LIC</a:t>
            </a:r>
          </a:p>
          <a:p>
            <a:pPr algn="ctr" eaLnBrk="1" hangingPunct="1"/>
            <a:r>
              <a:rPr lang="es-E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LICA</a:t>
            </a:r>
          </a:p>
        </p:txBody>
      </p:sp>
      <p:sp>
        <p:nvSpPr>
          <p:cNvPr id="3" name="6 Marcador de número de diapositiva">
            <a:extLst>
              <a:ext uri="{FF2B5EF4-FFF2-40B4-BE49-F238E27FC236}">
                <a16:creationId xmlns:a16="http://schemas.microsoft.com/office/drawing/2014/main" id="{65CF075C-5548-EF82-01D0-F0E3DE8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2428" y="4778492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451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Imagen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4" y="1942415"/>
            <a:ext cx="1290638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6 CuadroTexto"/>
          <p:cNvSpPr txBox="1">
            <a:spLocks noChangeArrowheads="1"/>
          </p:cNvSpPr>
          <p:nvPr/>
        </p:nvSpPr>
        <p:spPr bwMode="auto">
          <a:xfrm>
            <a:off x="5308600" y="152400"/>
            <a:ext cx="38227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s-ES" altLang="es-ES" sz="2000" b="1" u="sng">
              <a:solidFill>
                <a:schemeClr val="bg1"/>
              </a:solidFill>
            </a:endParaRPr>
          </a:p>
          <a:p>
            <a:pPr algn="ctr" eaLnBrk="1" hangingPunct="1"/>
            <a:r>
              <a:rPr lang="es-ES" altLang="es-ES" sz="2000" b="1" u="sng">
                <a:solidFill>
                  <a:schemeClr val="bg1"/>
                </a:solidFill>
              </a:rPr>
              <a:t>LINEA EXPANSIÓN  DIRECTA</a:t>
            </a:r>
          </a:p>
          <a:p>
            <a:pPr algn="ctr" eaLnBrk="1" hangingPunct="1"/>
            <a:r>
              <a:rPr lang="es-ES" altLang="es-ES" sz="2000" b="1" u="sng">
                <a:solidFill>
                  <a:schemeClr val="bg1"/>
                </a:solidFill>
              </a:rPr>
              <a:t> (LICA)*</a:t>
            </a:r>
          </a:p>
        </p:txBody>
      </p:sp>
      <p:sp>
        <p:nvSpPr>
          <p:cNvPr id="54277" name="9 CuadroTexto"/>
          <p:cNvSpPr txBox="1">
            <a:spLocks noChangeArrowheads="1"/>
          </p:cNvSpPr>
          <p:nvPr/>
        </p:nvSpPr>
        <p:spPr bwMode="auto">
          <a:xfrm>
            <a:off x="1828800" y="163513"/>
            <a:ext cx="2552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s-ES" altLang="es-ES" sz="2000" b="1" u="sng">
              <a:solidFill>
                <a:schemeClr val="bg1"/>
              </a:solidFill>
            </a:endParaRPr>
          </a:p>
          <a:p>
            <a:pPr algn="ctr" eaLnBrk="1" hangingPunct="1"/>
            <a:r>
              <a:rPr lang="es-ES" altLang="es-ES" sz="2000" b="1" u="sng">
                <a:solidFill>
                  <a:schemeClr val="bg1"/>
                </a:solidFill>
              </a:rPr>
              <a:t>LINEA DIRECTA DE INNOVACIÓN </a:t>
            </a:r>
          </a:p>
          <a:p>
            <a:pPr algn="ctr" eaLnBrk="1" hangingPunct="1"/>
            <a:r>
              <a:rPr lang="es-ES" altLang="es-ES" sz="2000" b="1" u="sng">
                <a:solidFill>
                  <a:schemeClr val="bg1"/>
                </a:solidFill>
              </a:rPr>
              <a:t>(LIC)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019232" y="659605"/>
          <a:ext cx="6763028" cy="4320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2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34">
                <a:tc>
                  <a:txBody>
                    <a:bodyPr/>
                    <a:lstStyle/>
                    <a:p>
                      <a:endParaRPr lang="es-ES_tradnl" sz="1400" dirty="0">
                        <a:latin typeface="+mn-lt"/>
                      </a:endParaRPr>
                    </a:p>
                  </a:txBody>
                  <a:tcPr marL="68576" marR="68576" marT="34278" marB="34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latin typeface="+mn-lt"/>
                        </a:rPr>
                        <a:t>LIC</a:t>
                      </a:r>
                    </a:p>
                  </a:txBody>
                  <a:tcPr marL="68576" marR="68576" marT="34278" marB="34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latin typeface="+mn-lt"/>
                        </a:rPr>
                        <a:t>LICA</a:t>
                      </a:r>
                    </a:p>
                  </a:txBody>
                  <a:tcPr marL="68576" marR="68576" marT="34278" marB="342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829">
                <a:tc>
                  <a:txBody>
                    <a:bodyPr/>
                    <a:lstStyle/>
                    <a:p>
                      <a:pPr algn="l"/>
                      <a:r>
                        <a:rPr lang="es-ES_tradnl" sz="1000" dirty="0">
                          <a:latin typeface="+mn-lt"/>
                        </a:rPr>
                        <a:t>Presupuesto </a:t>
                      </a:r>
                    </a:p>
                  </a:txBody>
                  <a:tcPr marL="68576" marR="68576" marT="34278" marB="3427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(175.000€</a:t>
                      </a:r>
                      <a:r>
                        <a:rPr lang="es-ES_tradnl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- Limites minimis)</a:t>
                      </a:r>
                      <a:endParaRPr lang="es-ES_tradnl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76" marR="68576" marT="34278" marB="3427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(175.000€ - 30.000.000€)</a:t>
                      </a: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829">
                <a:tc>
                  <a:txBody>
                    <a:bodyPr/>
                    <a:lstStyle/>
                    <a:p>
                      <a:pPr algn="l"/>
                      <a:r>
                        <a:rPr lang="es-ES_tradnl" sz="1000" dirty="0">
                          <a:latin typeface="+mn-lt"/>
                        </a:rPr>
                        <a:t>Duración de Desarrollo de Proyecto</a:t>
                      </a:r>
                    </a:p>
                  </a:txBody>
                  <a:tcPr marL="68576" marR="68576" marT="34278" marB="342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De 6 a 24 meses</a:t>
                      </a:r>
                      <a:r>
                        <a:rPr lang="es-ES_tradnl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(1 hito)</a:t>
                      </a:r>
                      <a:endParaRPr lang="es-ES_tradnl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76" marR="68576" marT="34278" marB="3427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De 6 a 24 meses</a:t>
                      </a:r>
                      <a:r>
                        <a:rPr lang="es-ES_tradnl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(1 hito)</a:t>
                      </a:r>
                      <a:endParaRPr lang="es-ES_tradnl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>
                          <a:latin typeface="+mn-lt"/>
                        </a:rPr>
                        <a:t>Origen</a:t>
                      </a:r>
                      <a:r>
                        <a:rPr lang="es-ES_tradnl" sz="1000" baseline="0" dirty="0">
                          <a:latin typeface="+mn-lt"/>
                        </a:rPr>
                        <a:t> Fondos</a:t>
                      </a:r>
                      <a:endParaRPr lang="es-ES_tradnl" sz="1000" dirty="0">
                        <a:latin typeface="+mn-lt"/>
                      </a:endParaRPr>
                    </a:p>
                  </a:txBody>
                  <a:tcPr marL="68576" marR="68576" marT="34278" marB="3427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 CDTI / Fondos Europeos</a:t>
                      </a:r>
                    </a:p>
                  </a:txBody>
                  <a:tcPr marL="68576" marR="68576" marT="34278" marB="3427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CDTI / Fondos Europeos</a:t>
                      </a: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829">
                <a:tc>
                  <a:txBody>
                    <a:bodyPr/>
                    <a:lstStyle/>
                    <a:p>
                      <a:pPr algn="l"/>
                      <a:r>
                        <a:rPr lang="es-ES_tradnl" sz="1000" dirty="0">
                          <a:latin typeface="+mn-lt"/>
                        </a:rPr>
                        <a:t>Aportación CDTI</a:t>
                      </a:r>
                    </a:p>
                  </a:txBody>
                  <a:tcPr marL="68576" marR="68576" marT="34278" marB="342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≤ 75%</a:t>
                      </a:r>
                      <a:r>
                        <a:rPr lang="es-ES_tradnl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/ </a:t>
                      </a:r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≤ </a:t>
                      </a:r>
                      <a:r>
                        <a:rPr lang="es-ES_tradnl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85%</a:t>
                      </a:r>
                    </a:p>
                  </a:txBody>
                  <a:tcPr marL="68576" marR="68576" marT="34278" marB="3427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≤ 75% </a:t>
                      </a:r>
                      <a:r>
                        <a:rPr lang="es-ES_tradnl" sz="1000" dirty="0">
                          <a:solidFill>
                            <a:schemeClr val="bg1"/>
                          </a:solidFill>
                          <a:latin typeface="+mn-lt"/>
                        </a:rPr>
                        <a:t>del</a:t>
                      </a:r>
                      <a:r>
                        <a:rPr lang="es-ES_tradnl" sz="10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presupuesto</a:t>
                      </a:r>
                      <a:endParaRPr lang="es-ES_tradnl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454">
                <a:tc>
                  <a:txBody>
                    <a:bodyPr/>
                    <a:lstStyle/>
                    <a:p>
                      <a:pPr algn="l"/>
                      <a:r>
                        <a:rPr lang="es-ES_tradnl" sz="1000" b="0" dirty="0">
                          <a:latin typeface="+mn-lt"/>
                        </a:rPr>
                        <a:t>Tramo No Reembolsable (TNR)</a:t>
                      </a:r>
                    </a:p>
                  </a:txBody>
                  <a:tcPr marL="68576" marR="68576" marT="34278" marB="3427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4% / 7%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(máx. sobre el 75% del </a:t>
                      </a:r>
                      <a:r>
                        <a:rPr lang="es-ES_tradnl" sz="1000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Ppto</a:t>
                      </a:r>
                      <a:r>
                        <a:rPr lang="es-ES_tradnl" sz="10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ES_tradnl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76" marR="68576" marT="34278" marB="3427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10% / (15%-25%)</a:t>
                      </a: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112">
                <a:tc>
                  <a:txBody>
                    <a:bodyPr/>
                    <a:lstStyle/>
                    <a:p>
                      <a:pPr algn="l"/>
                      <a:r>
                        <a:rPr lang="es-ES_tradnl" sz="1000" dirty="0">
                          <a:latin typeface="+mn-lt"/>
                        </a:rPr>
                        <a:t>Plazos Amortización</a:t>
                      </a:r>
                    </a:p>
                  </a:txBody>
                  <a:tcPr marL="68576" marR="68576" marT="34278" marB="342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4 años / 6 años </a:t>
                      </a:r>
                      <a:r>
                        <a:rPr lang="es-ES_tradnl" sz="1000" dirty="0">
                          <a:solidFill>
                            <a:schemeClr val="bg1"/>
                          </a:solidFill>
                          <a:latin typeface="+mn-lt"/>
                        </a:rPr>
                        <a:t>(+</a:t>
                      </a:r>
                      <a:r>
                        <a:rPr lang="es-ES_tradnl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1A de C.C</a:t>
                      </a:r>
                      <a:r>
                        <a:rPr lang="es-ES_tradnl" sz="1000" baseline="0" dirty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  <a:endParaRPr lang="es-ES_tradnl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76" marR="68576" marT="34278" marB="3427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9 años </a:t>
                      </a:r>
                      <a:r>
                        <a:rPr lang="es-ES_tradnl" sz="1000" dirty="0">
                          <a:solidFill>
                            <a:schemeClr val="bg1"/>
                          </a:solidFill>
                          <a:latin typeface="+mn-lt"/>
                        </a:rPr>
                        <a:t>(+</a:t>
                      </a:r>
                      <a:r>
                        <a:rPr lang="es-ES_tradnl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1A de C.C.</a:t>
                      </a:r>
                      <a:r>
                        <a:rPr lang="es-ES_tradnl" sz="1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  <a:endParaRPr lang="es-ES_tradnl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220">
                <a:tc>
                  <a:txBody>
                    <a:bodyPr/>
                    <a:lstStyle/>
                    <a:p>
                      <a:pPr algn="l"/>
                      <a:r>
                        <a:rPr lang="es-ES_tradnl" sz="1000" b="0" dirty="0">
                          <a:latin typeface="+mn-lt"/>
                        </a:rPr>
                        <a:t>Tipo de Interés (Fijo)</a:t>
                      </a:r>
                    </a:p>
                  </a:txBody>
                  <a:tcPr marL="68576" marR="68576" marT="34278" marB="3427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>
                          <a:solidFill>
                            <a:schemeClr val="bg1"/>
                          </a:solidFill>
                          <a:latin typeface="+mn-lt"/>
                        </a:rPr>
                        <a:t>Euribor 1A</a:t>
                      </a:r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 +0,75% /+1,50%</a:t>
                      </a:r>
                    </a:p>
                  </a:txBody>
                  <a:tcPr marL="68576" marR="68576" marT="34278" marB="3427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Euribor 1A + </a:t>
                      </a:r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>
                          <a:latin typeface="+mn-lt"/>
                        </a:rPr>
                        <a:t>Anticipo</a:t>
                      </a:r>
                    </a:p>
                  </a:txBody>
                  <a:tcPr marL="68576" marR="68576" marT="34278" marB="342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35% - 50%</a:t>
                      </a:r>
                      <a:r>
                        <a:rPr lang="es-ES_tradnl" sz="1400" baseline="-25000" dirty="0">
                          <a:solidFill>
                            <a:schemeClr val="bg1"/>
                          </a:solidFill>
                          <a:latin typeface="+mn-lt"/>
                        </a:rPr>
                        <a:t>AF</a:t>
                      </a:r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 - </a:t>
                      </a:r>
                      <a:r>
                        <a:rPr lang="es-ES_tradnl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75%</a:t>
                      </a:r>
                      <a:r>
                        <a:rPr lang="es-ES_tradnl" sz="1400" baseline="-25000" dirty="0">
                          <a:solidFill>
                            <a:schemeClr val="bg1"/>
                          </a:solidFill>
                          <a:latin typeface="+mn-lt"/>
                        </a:rPr>
                        <a:t>avales</a:t>
                      </a:r>
                      <a:endParaRPr lang="es-ES_tradnl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76" marR="68576" marT="34278" marB="3427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_trad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50% - 75%</a:t>
                      </a:r>
                      <a:r>
                        <a:rPr kumimoji="0" lang="es-ES_tradnl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avales</a:t>
                      </a:r>
                      <a:endParaRPr lang="es-ES_tradnl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829">
                <a:tc>
                  <a:txBody>
                    <a:bodyPr/>
                    <a:lstStyle/>
                    <a:p>
                      <a:pPr algn="l"/>
                      <a:r>
                        <a:rPr lang="es-ES_tradnl" sz="1000" dirty="0">
                          <a:latin typeface="+mn-lt"/>
                        </a:rPr>
                        <a:t>Compatibilidad con otras ayudas</a:t>
                      </a:r>
                    </a:p>
                  </a:txBody>
                  <a:tcPr marL="68576" marR="68576" marT="34278" marB="3427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Limites Minimis</a:t>
                      </a:r>
                    </a:p>
                  </a:txBody>
                  <a:tcPr marL="68576" marR="68576" marT="34278" marB="3427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Incompatible </a:t>
                      </a: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>
                          <a:latin typeface="+mn-lt"/>
                        </a:rPr>
                        <a:t>Garantías Financieras</a:t>
                      </a:r>
                      <a:r>
                        <a:rPr lang="es-ES_tradnl" sz="1000" baseline="0" dirty="0">
                          <a:latin typeface="+mn-lt"/>
                        </a:rPr>
                        <a:t> Adicionales</a:t>
                      </a:r>
                      <a:endParaRPr lang="es-ES_tradnl" sz="1000" dirty="0">
                        <a:latin typeface="+mn-lt"/>
                      </a:endParaRPr>
                    </a:p>
                  </a:txBody>
                  <a:tcPr marL="68576" marR="68576" marT="34278" marB="342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Análisis de solvencia</a:t>
                      </a:r>
                    </a:p>
                  </a:txBody>
                  <a:tcPr marL="68576" marR="68576" marT="34278" marB="3427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Análisis de solvencia</a:t>
                      </a: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8504">
                <a:tc>
                  <a:txBody>
                    <a:bodyPr/>
                    <a:lstStyle/>
                    <a:p>
                      <a:pPr algn="l"/>
                      <a:r>
                        <a:rPr lang="es-ES_tradnl" sz="1000" dirty="0">
                          <a:latin typeface="+mn-lt"/>
                        </a:rPr>
                        <a:t>Regulación además de la normativa civil y mercantil aplicable</a:t>
                      </a:r>
                    </a:p>
                  </a:txBody>
                  <a:tcPr marL="68576" marR="68576" marT="34278" marB="3427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Ficha LIC + Minimis </a:t>
                      </a:r>
                    </a:p>
                    <a:p>
                      <a:pPr algn="ctr"/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FEDER / MRR </a:t>
                      </a:r>
                      <a:r>
                        <a:rPr lang="es-ES_tradnl" sz="1000" dirty="0">
                          <a:solidFill>
                            <a:schemeClr val="bg1"/>
                          </a:solidFill>
                          <a:latin typeface="+mn-lt"/>
                        </a:rPr>
                        <a:t>en su caso</a:t>
                      </a:r>
                    </a:p>
                  </a:txBody>
                  <a:tcPr marL="68576" marR="68576" marT="34278" marB="3427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Ficha LICA + RGEC (Inc. Reg.)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FEDER / MRR </a:t>
                      </a:r>
                      <a:r>
                        <a:rPr lang="es-ES_tradnl" sz="1000" baseline="0" dirty="0">
                          <a:solidFill>
                            <a:schemeClr val="bg1"/>
                          </a:solidFill>
                          <a:latin typeface="+mn-lt"/>
                        </a:rPr>
                        <a:t>en su caso</a:t>
                      </a:r>
                      <a:endParaRPr lang="es-ES_tradnl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11 CuadroTexto">
            <a:extLst>
              <a:ext uri="{FF2B5EF4-FFF2-40B4-BE49-F238E27FC236}">
                <a16:creationId xmlns:a16="http://schemas.microsoft.com/office/drawing/2014/main" id="{ABB672E0-BE58-4098-9D20-360E4F985C70}"/>
              </a:ext>
            </a:extLst>
          </p:cNvPr>
          <p:cNvSpPr txBox="1"/>
          <p:nvPr/>
        </p:nvSpPr>
        <p:spPr>
          <a:xfrm>
            <a:off x="2019232" y="89147"/>
            <a:ext cx="6763028" cy="4927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s-ES_tradnl" sz="1800" b="1" u="sng" kern="0" dirty="0">
                <a:solidFill>
                  <a:prstClr val="white"/>
                </a:solidFill>
                <a:latin typeface="Calibri"/>
              </a:rPr>
              <a:t>Ayudas a la Innovación</a:t>
            </a:r>
          </a:p>
        </p:txBody>
      </p:sp>
    </p:spTree>
    <p:extLst>
      <p:ext uri="{BB962C8B-B14F-4D97-AF65-F5344CB8AC3E}">
        <p14:creationId xmlns:p14="http://schemas.microsoft.com/office/powerpoint/2010/main" val="1467493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0 CuadroTexto">
            <a:extLst>
              <a:ext uri="{FF2B5EF4-FFF2-40B4-BE49-F238E27FC236}">
                <a16:creationId xmlns:a16="http://schemas.microsoft.com/office/drawing/2014/main" id="{5E4025B6-C33D-4357-B5E7-BAD8C975C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1807"/>
            <a:ext cx="1877291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600" b="1" dirty="0">
                <a:solidFill>
                  <a:schemeClr val="bg1"/>
                </a:solidFill>
              </a:rPr>
              <a:t>TNR (LICA)</a:t>
            </a:r>
          </a:p>
        </p:txBody>
      </p:sp>
      <p:sp>
        <p:nvSpPr>
          <p:cNvPr id="2" name="6 Marcador de número de diapositiva">
            <a:extLst>
              <a:ext uri="{FF2B5EF4-FFF2-40B4-BE49-F238E27FC236}">
                <a16:creationId xmlns:a16="http://schemas.microsoft.com/office/drawing/2014/main" id="{D63DCE90-C7A5-8E5A-168C-EBAC26C3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2428" y="4778492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13</a:t>
            </a:fld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BAD739-09C9-7F4E-49E5-4F1B17B854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61" t="2741" r="7397" b="1848"/>
          <a:stretch/>
        </p:blipFill>
        <p:spPr>
          <a:xfrm>
            <a:off x="221673" y="365819"/>
            <a:ext cx="4267200" cy="44126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8A9DCF6-36B9-2530-0099-38A6933DD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21773"/>
            <a:ext cx="4440617" cy="3119005"/>
          </a:xfrm>
          <a:prstGeom prst="rect">
            <a:avLst/>
          </a:prstGeom>
        </p:spPr>
      </p:pic>
      <p:sp>
        <p:nvSpPr>
          <p:cNvPr id="17" name="10 CuadroTexto">
            <a:extLst>
              <a:ext uri="{FF2B5EF4-FFF2-40B4-BE49-F238E27FC236}">
                <a16:creationId xmlns:a16="http://schemas.microsoft.com/office/drawing/2014/main" id="{977418BB-3E81-96A0-7230-F7C43D6A7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799" y="802722"/>
            <a:ext cx="2902528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600" b="1" dirty="0">
                <a:solidFill>
                  <a:schemeClr val="bg1"/>
                </a:solidFill>
              </a:rPr>
              <a:t>Intensidad Ayuda Máx. (LICA)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C171F5F-EE42-FAAE-CA9C-F67F75D573EE}"/>
              </a:ext>
            </a:extLst>
          </p:cNvPr>
          <p:cNvSpPr/>
          <p:nvPr/>
        </p:nvSpPr>
        <p:spPr>
          <a:xfrm>
            <a:off x="307937" y="2391832"/>
            <a:ext cx="957830" cy="1185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C96EFD2-22EE-41D3-8CF4-8D1028810C46}"/>
              </a:ext>
            </a:extLst>
          </p:cNvPr>
          <p:cNvSpPr/>
          <p:nvPr/>
        </p:nvSpPr>
        <p:spPr>
          <a:xfrm>
            <a:off x="2602597" y="2670082"/>
            <a:ext cx="1886276" cy="2223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7E70E73-57CD-004C-A1AE-8D0A6ACBB196}"/>
              </a:ext>
            </a:extLst>
          </p:cNvPr>
          <p:cNvSpPr/>
          <p:nvPr/>
        </p:nvSpPr>
        <p:spPr>
          <a:xfrm>
            <a:off x="4572000" y="2555503"/>
            <a:ext cx="1071033" cy="1145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33C02D0-69AE-1376-B415-250B8BBFE83A}"/>
              </a:ext>
            </a:extLst>
          </p:cNvPr>
          <p:cNvSpPr/>
          <p:nvPr/>
        </p:nvSpPr>
        <p:spPr>
          <a:xfrm>
            <a:off x="7126341" y="2747155"/>
            <a:ext cx="1886276" cy="2223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1919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B1EA04-BDB2-9197-22AB-FB7A5D5D9F7D}"/>
              </a:ext>
            </a:extLst>
          </p:cNvPr>
          <p:cNvSpPr txBox="1"/>
          <p:nvPr/>
        </p:nvSpPr>
        <p:spPr>
          <a:xfrm>
            <a:off x="2341267" y="259692"/>
            <a:ext cx="4572000" cy="92333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ctr">
              <a:defRPr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dirty="0"/>
              <a:t>NORMAS ESPECÍFICAS DE APLICACIÓN EN LOS PROYECTOS COFINANCIADOS CON FONDOS </a:t>
            </a:r>
            <a:r>
              <a:rPr lang="es-ES_tradnl" sz="2400" dirty="0"/>
              <a:t>FEDER 2021- 2027 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891D5F-56FC-3CD0-6743-E868BCEB7B7E}"/>
              </a:ext>
            </a:extLst>
          </p:cNvPr>
          <p:cNvSpPr txBox="1"/>
          <p:nvPr/>
        </p:nvSpPr>
        <p:spPr>
          <a:xfrm>
            <a:off x="788797" y="1183022"/>
            <a:ext cx="8003512" cy="3043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>
                <a:effectLst/>
                <a:highlight>
                  <a:srgbClr val="FFFF00"/>
                </a:highlight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  <a:endParaRPr lang="es-ES" sz="2400" b="1" dirty="0">
              <a:solidFill>
                <a:schemeClr val="tx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 algn="just">
              <a:lnSpc>
                <a:spcPct val="125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s-ES_tradnl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Cumplimiento de los principios transversales</a:t>
            </a:r>
            <a:endParaRPr lang="es-ES" sz="2400" b="1" dirty="0">
              <a:solidFill>
                <a:schemeClr val="tx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  <a:p>
            <a:pPr marL="342900" lvl="0" indent="-342900" algn="just">
              <a:lnSpc>
                <a:spcPct val="125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s-ES_tradnl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Actividades no financiables</a:t>
            </a:r>
            <a:endParaRPr lang="es-ES" sz="2400" b="1" dirty="0">
              <a:solidFill>
                <a:schemeClr val="tx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Acreditación del cumplimiento del principio de no causar un perjuicio significativo al medioambiente</a:t>
            </a:r>
            <a:endParaRPr lang="es-ES" sz="2400" b="1" dirty="0">
              <a:solidFill>
                <a:schemeClr val="tx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E19E9F-0F86-CD4F-BE58-2A5F4E285F8F}"/>
              </a:ext>
            </a:extLst>
          </p:cNvPr>
          <p:cNvSpPr txBox="1"/>
          <p:nvPr/>
        </p:nvSpPr>
        <p:spPr>
          <a:xfrm>
            <a:off x="326570" y="536691"/>
            <a:ext cx="1904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Origen de fondos</a:t>
            </a:r>
          </a:p>
        </p:txBody>
      </p:sp>
      <p:sp>
        <p:nvSpPr>
          <p:cNvPr id="2" name="6 Marcador de número de diapositiva">
            <a:extLst>
              <a:ext uri="{FF2B5EF4-FFF2-40B4-BE49-F238E27FC236}">
                <a16:creationId xmlns:a16="http://schemas.microsoft.com/office/drawing/2014/main" id="{0B69B2EF-B441-5ABE-6F18-0B986DE8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2428" y="4778492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856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5E065BC-73DE-32DD-C505-3D94825050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393" y="773508"/>
            <a:ext cx="8235499" cy="2973440"/>
          </a:xfrm>
          <a:solidFill>
            <a:srgbClr val="0070C0"/>
          </a:solidFill>
        </p:spPr>
        <p:txBody>
          <a:bodyPr/>
          <a:lstStyle/>
          <a:p>
            <a:pPr marL="0" indent="0">
              <a:buNone/>
            </a:pPr>
            <a:r>
              <a:rPr kumimoji="0" lang="es-ES" sz="4000" b="1" i="0" u="none" strike="noStrike" kern="0" cap="none" spc="-3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Principio DNSH “</a:t>
            </a:r>
            <a:r>
              <a:rPr lang="es-ES" b="1" i="1" kern="0" spc="-3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Do no </a:t>
            </a:r>
            <a:r>
              <a:rPr lang="es-ES" b="1" i="1" kern="0" spc="-3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significant</a:t>
            </a:r>
            <a:r>
              <a:rPr lang="es-ES" b="1" i="1" kern="0" spc="-3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s-ES" b="1" i="1" kern="0" spc="-3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harm</a:t>
            </a:r>
            <a:r>
              <a:rPr lang="es-ES" b="1" i="1" kern="0" spc="-3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”</a:t>
            </a:r>
            <a:r>
              <a:rPr lang="es-ES" sz="4000" dirty="0"/>
              <a:t> </a:t>
            </a:r>
          </a:p>
          <a:p>
            <a:pPr marL="0" indent="0">
              <a:buNone/>
            </a:pPr>
            <a:endParaRPr lang="es-ES" sz="4000" dirty="0"/>
          </a:p>
          <a:p>
            <a:pPr marL="0" indent="0">
              <a:buNone/>
            </a:pPr>
            <a:r>
              <a:rPr lang="es-ES" b="1" kern="0" spc="-3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P</a:t>
            </a:r>
            <a:r>
              <a:rPr kumimoji="0" lang="es-ES" sz="3200" b="1" i="0" u="none" strike="noStrike" kern="0" cap="none" spc="-3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royecto no ocasiona a lo largo de todo su ciclo de vida (ejecución e impacto de resultados) un perjuicios directo o indirecto al medio</a:t>
            </a:r>
            <a:r>
              <a:rPr kumimoji="0" lang="es-ES" sz="3200" b="1" i="0" u="none" strike="noStrike" kern="0" cap="none" spc="-3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ambiente</a:t>
            </a:r>
            <a:endParaRPr kumimoji="0" lang="es-ES" sz="3200" b="1" i="0" u="none" strike="noStrike" kern="0" cap="none" spc="-3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BEB1A63-1E43-0244-E48D-E4803595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15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B92738-3D45-C99F-54BC-D29A14C54755}"/>
              </a:ext>
            </a:extLst>
          </p:cNvPr>
          <p:cNvSpPr txBox="1"/>
          <p:nvPr/>
        </p:nvSpPr>
        <p:spPr>
          <a:xfrm>
            <a:off x="2144763" y="1484556"/>
            <a:ext cx="4670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FONDOS EUROPEOS: MRR Y FEDER </a:t>
            </a:r>
          </a:p>
        </p:txBody>
      </p:sp>
    </p:spTree>
    <p:extLst>
      <p:ext uri="{BB962C8B-B14F-4D97-AF65-F5344CB8AC3E}">
        <p14:creationId xmlns:p14="http://schemas.microsoft.com/office/powerpoint/2010/main" val="3560211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5663742-F0D3-42B4-A283-34638B1A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5066" y="320971"/>
            <a:ext cx="8026190" cy="857250"/>
          </a:xfrm>
        </p:spPr>
        <p:txBody>
          <a:bodyPr/>
          <a:lstStyle/>
          <a:p>
            <a:r>
              <a:rPr lang="es-ES" sz="2000" dirty="0"/>
              <a:t>El principio “Do no </a:t>
            </a:r>
            <a:r>
              <a:rPr lang="es-ES" sz="2000" dirty="0" err="1"/>
              <a:t>significant</a:t>
            </a:r>
            <a:r>
              <a:rPr lang="es-ES" sz="2000" dirty="0"/>
              <a:t> </a:t>
            </a:r>
            <a:r>
              <a:rPr lang="es-ES" sz="2000" dirty="0" err="1"/>
              <a:t>harm</a:t>
            </a:r>
            <a:r>
              <a:rPr lang="es-ES" sz="2000" dirty="0"/>
              <a:t> (DNSH)”</a:t>
            </a:r>
          </a:p>
        </p:txBody>
      </p:sp>
      <p:grpSp>
        <p:nvGrpSpPr>
          <p:cNvPr id="5" name="Group 47">
            <a:extLst>
              <a:ext uri="{FF2B5EF4-FFF2-40B4-BE49-F238E27FC236}">
                <a16:creationId xmlns:a16="http://schemas.microsoft.com/office/drawing/2014/main" id="{EF20F24B-037F-4AD1-903F-371FC9778D25}"/>
              </a:ext>
            </a:extLst>
          </p:cNvPr>
          <p:cNvGrpSpPr/>
          <p:nvPr/>
        </p:nvGrpSpPr>
        <p:grpSpPr>
          <a:xfrm>
            <a:off x="164830" y="63345"/>
            <a:ext cx="644925" cy="651030"/>
            <a:chOff x="6673743" y="1558376"/>
            <a:chExt cx="864000" cy="864000"/>
          </a:xfrm>
        </p:grpSpPr>
        <p:sp>
          <p:nvSpPr>
            <p:cNvPr id="6" name="Oval 48">
              <a:extLst>
                <a:ext uri="{FF2B5EF4-FFF2-40B4-BE49-F238E27FC236}">
                  <a16:creationId xmlns:a16="http://schemas.microsoft.com/office/drawing/2014/main" id="{0843FA6F-9BC8-497B-B272-7A34D82981E6}"/>
                </a:ext>
              </a:extLst>
            </p:cNvPr>
            <p:cNvSpPr/>
            <p:nvPr/>
          </p:nvSpPr>
          <p:spPr>
            <a:xfrm>
              <a:off x="6673743" y="1558376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49">
              <a:extLst>
                <a:ext uri="{FF2B5EF4-FFF2-40B4-BE49-F238E27FC236}">
                  <a16:creationId xmlns:a16="http://schemas.microsoft.com/office/drawing/2014/main" id="{8AEA0873-9C94-4603-94D3-539ADBFDE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978" y="1592611"/>
              <a:ext cx="795530" cy="795530"/>
            </a:xfrm>
            <a:prstGeom prst="rect">
              <a:avLst/>
            </a:prstGeom>
          </p:spPr>
        </p:pic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id="{8379BF16-E86C-48CD-9256-FF3FD9839008}"/>
              </a:ext>
            </a:extLst>
          </p:cNvPr>
          <p:cNvSpPr txBox="1"/>
          <p:nvPr/>
        </p:nvSpPr>
        <p:spPr>
          <a:xfrm>
            <a:off x="240601" y="1326376"/>
            <a:ext cx="8767762" cy="8644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BC400"/>
              </a:buClr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-3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Principio DNSH </a:t>
            </a:r>
            <a:r>
              <a:rPr kumimoji="0" lang="es-ES" sz="1800" b="1" i="0" u="none" strike="noStrike" kern="0" cap="none" spc="-3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que el proyecto no ocasiona a lo largo de todo su ciclo de vida (ejecución e impacto de resultados) un perjuicios directo o indirecto al medio</a:t>
            </a:r>
            <a:r>
              <a:rPr kumimoji="0" lang="es-ES" sz="1800" b="1" i="0" u="none" strike="noStrike" kern="0" cap="none" spc="-3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ambiente</a:t>
            </a:r>
            <a:endParaRPr kumimoji="0" lang="es-ES" sz="1800" b="1" i="0" u="none" strike="noStrike" kern="0" cap="none" spc="-3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9" name="Grupo 68">
            <a:extLst>
              <a:ext uri="{FF2B5EF4-FFF2-40B4-BE49-F238E27FC236}">
                <a16:creationId xmlns:a16="http://schemas.microsoft.com/office/drawing/2014/main" id="{C587C88A-EFD3-405B-9693-8BE51B61893D}"/>
              </a:ext>
            </a:extLst>
          </p:cNvPr>
          <p:cNvGrpSpPr/>
          <p:nvPr/>
        </p:nvGrpSpPr>
        <p:grpSpPr>
          <a:xfrm>
            <a:off x="282940" y="2287387"/>
            <a:ext cx="8705367" cy="1804255"/>
            <a:chOff x="183243" y="3714500"/>
            <a:chExt cx="12033265" cy="2839299"/>
          </a:xfrm>
        </p:grpSpPr>
        <p:sp>
          <p:nvSpPr>
            <p:cNvPr id="70" name="Rectangle 17">
              <a:extLst>
                <a:ext uri="{FF2B5EF4-FFF2-40B4-BE49-F238E27FC236}">
                  <a16:creationId xmlns:a16="http://schemas.microsoft.com/office/drawing/2014/main" id="{02293B29-CE8C-4D7A-851D-95B4DAB1386E}"/>
                </a:ext>
              </a:extLst>
            </p:cNvPr>
            <p:cNvSpPr/>
            <p:nvPr/>
          </p:nvSpPr>
          <p:spPr>
            <a:xfrm>
              <a:off x="7033800" y="4422606"/>
              <a:ext cx="4320000" cy="432000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Adaptación al cambio climático</a:t>
              </a:r>
            </a:p>
          </p:txBody>
        </p:sp>
        <p:sp>
          <p:nvSpPr>
            <p:cNvPr id="71" name="Rectangle 18">
              <a:extLst>
                <a:ext uri="{FF2B5EF4-FFF2-40B4-BE49-F238E27FC236}">
                  <a16:creationId xmlns:a16="http://schemas.microsoft.com/office/drawing/2014/main" id="{61ED4A2A-799B-4DB6-89AB-95137AA12367}"/>
                </a:ext>
              </a:extLst>
            </p:cNvPr>
            <p:cNvSpPr/>
            <p:nvPr/>
          </p:nvSpPr>
          <p:spPr>
            <a:xfrm>
              <a:off x="7033800" y="4971754"/>
              <a:ext cx="4320001" cy="66021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Economía circular, incluidos</a:t>
              </a:r>
              <a:r>
                <a:rPr kumimoji="0" lang="es-ES" sz="1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prevención y el reciclado de residuos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21">
              <a:extLst>
                <a:ext uri="{FF2B5EF4-FFF2-40B4-BE49-F238E27FC236}">
                  <a16:creationId xmlns:a16="http://schemas.microsoft.com/office/drawing/2014/main" id="{EBFF9F08-239C-4A2A-B154-43AA8A42C285}"/>
                </a:ext>
              </a:extLst>
            </p:cNvPr>
            <p:cNvSpPr/>
            <p:nvPr/>
          </p:nvSpPr>
          <p:spPr>
            <a:xfrm>
              <a:off x="7033801" y="5806201"/>
              <a:ext cx="5182707" cy="432000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Protección</a:t>
              </a:r>
              <a:r>
                <a:rPr kumimoji="0" lang="es-ES" sz="1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 restauración de la biodiversidad y los ecosistemas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3" name="Grupo 72">
              <a:extLst>
                <a:ext uri="{FF2B5EF4-FFF2-40B4-BE49-F238E27FC236}">
                  <a16:creationId xmlns:a16="http://schemas.microsoft.com/office/drawing/2014/main" id="{20DAC525-A0BB-4714-8327-F4E2B8EAABBA}"/>
                </a:ext>
              </a:extLst>
            </p:cNvPr>
            <p:cNvGrpSpPr/>
            <p:nvPr/>
          </p:nvGrpSpPr>
          <p:grpSpPr>
            <a:xfrm>
              <a:off x="183243" y="3714500"/>
              <a:ext cx="6670833" cy="2839299"/>
              <a:chOff x="183243" y="3714500"/>
              <a:chExt cx="6670833" cy="2839299"/>
            </a:xfrm>
          </p:grpSpPr>
          <p:sp>
            <p:nvSpPr>
              <p:cNvPr id="74" name="Rectangle 19">
                <a:extLst>
                  <a:ext uri="{FF2B5EF4-FFF2-40B4-BE49-F238E27FC236}">
                    <a16:creationId xmlns:a16="http://schemas.microsoft.com/office/drawing/2014/main" id="{106EA97D-F2E1-4B4F-850E-14A247EC88B2}"/>
                  </a:ext>
                </a:extLst>
              </p:cNvPr>
              <p:cNvSpPr/>
              <p:nvPr/>
            </p:nvSpPr>
            <p:spPr>
              <a:xfrm>
                <a:off x="1569971" y="5185649"/>
                <a:ext cx="4408983" cy="4320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noFill/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Utilización y protección de los recursos hídricos y </a:t>
                </a:r>
                <a:r>
                  <a:rPr lang="es-ES" sz="1400" b="1" dirty="0" err="1">
                    <a:solidFill>
                      <a:prstClr val="black"/>
                    </a:solidFill>
                    <a:latin typeface="Calibri"/>
                  </a:rPr>
                  <a:t>m</a:t>
                </a:r>
                <a:r>
                  <a:rPr kumimoji="0" lang="es-E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arinos</a:t>
                </a:r>
                <a:endPara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ctangle 20">
                <a:extLst>
                  <a:ext uri="{FF2B5EF4-FFF2-40B4-BE49-F238E27FC236}">
                    <a16:creationId xmlns:a16="http://schemas.microsoft.com/office/drawing/2014/main" id="{1B75D4C8-2E70-4A51-9BB2-17A8663D77F1}"/>
                  </a:ext>
                </a:extLst>
              </p:cNvPr>
              <p:cNvSpPr/>
              <p:nvPr/>
            </p:nvSpPr>
            <p:spPr>
              <a:xfrm>
                <a:off x="1569972" y="4444595"/>
                <a:ext cx="4320000" cy="4320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noFill/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Mitigación cambio </a:t>
                </a:r>
                <a:r>
                  <a:rPr kumimoji="0" lang="es-E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clim</a:t>
                </a:r>
                <a:r>
                  <a:rPr lang="es-ES" sz="1400" b="1" dirty="0">
                    <a:solidFill>
                      <a:prstClr val="black"/>
                    </a:solidFill>
                    <a:latin typeface="Calibri"/>
                  </a:rPr>
                  <a:t>ático</a:t>
                </a:r>
                <a:endPara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6" name="Rectangle 22">
                <a:extLst>
                  <a:ext uri="{FF2B5EF4-FFF2-40B4-BE49-F238E27FC236}">
                    <a16:creationId xmlns:a16="http://schemas.microsoft.com/office/drawing/2014/main" id="{E9E27E88-1EB8-4768-B979-91619CDF797A}"/>
                  </a:ext>
                </a:extLst>
              </p:cNvPr>
              <p:cNvSpPr/>
              <p:nvPr/>
            </p:nvSpPr>
            <p:spPr>
              <a:xfrm>
                <a:off x="1565074" y="6121799"/>
                <a:ext cx="4319999" cy="4320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noFill/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457200">
                  <a:defRPr/>
                </a:pPr>
                <a:r>
                  <a:rPr lang="es-ES" sz="1400" b="1" dirty="0">
                    <a:solidFill>
                      <a:prstClr val="black"/>
                    </a:solidFill>
                  </a:rPr>
                  <a:t>Prevención y control de la contaminación a la atmósfera, el agua y el suelo</a:t>
                </a:r>
              </a:p>
            </p:txBody>
          </p:sp>
          <p:grpSp>
            <p:nvGrpSpPr>
              <p:cNvPr id="77" name="Group 23">
                <a:extLst>
                  <a:ext uri="{FF2B5EF4-FFF2-40B4-BE49-F238E27FC236}">
                    <a16:creationId xmlns:a16="http://schemas.microsoft.com/office/drawing/2014/main" id="{79056561-E1A3-4523-A9BE-43CC73C5AFA9}"/>
                  </a:ext>
                </a:extLst>
              </p:cNvPr>
              <p:cNvGrpSpPr/>
              <p:nvPr/>
            </p:nvGrpSpPr>
            <p:grpSpPr>
              <a:xfrm>
                <a:off x="838861" y="4326456"/>
                <a:ext cx="668278" cy="668278"/>
                <a:chOff x="7833898" y="4807760"/>
                <a:chExt cx="864263" cy="864000"/>
              </a:xfrm>
            </p:grpSpPr>
            <p:sp>
              <p:nvSpPr>
                <p:cNvPr id="96" name="Oval 24">
                  <a:extLst>
                    <a:ext uri="{FF2B5EF4-FFF2-40B4-BE49-F238E27FC236}">
                      <a16:creationId xmlns:a16="http://schemas.microsoft.com/office/drawing/2014/main" id="{B6C8310D-DC98-4034-B0CE-3E6CB93A3B8C}"/>
                    </a:ext>
                  </a:extLst>
                </p:cNvPr>
                <p:cNvSpPr/>
                <p:nvPr/>
              </p:nvSpPr>
              <p:spPr>
                <a:xfrm>
                  <a:off x="7834029" y="4807760"/>
                  <a:ext cx="864000" cy="8640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97" name="Picture 25">
                  <a:extLst>
                    <a:ext uri="{FF2B5EF4-FFF2-40B4-BE49-F238E27FC236}">
                      <a16:creationId xmlns:a16="http://schemas.microsoft.com/office/drawing/2014/main" id="{4F431429-A3C1-4EB0-B064-B5CB745D7F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33898" y="4809284"/>
                  <a:ext cx="864263" cy="860952"/>
                </a:xfrm>
                <a:prstGeom prst="rect">
                  <a:avLst/>
                </a:prstGeom>
              </p:spPr>
            </p:pic>
          </p:grpSp>
          <p:grpSp>
            <p:nvGrpSpPr>
              <p:cNvPr id="78" name="Group 26">
                <a:extLst>
                  <a:ext uri="{FF2B5EF4-FFF2-40B4-BE49-F238E27FC236}">
                    <a16:creationId xmlns:a16="http://schemas.microsoft.com/office/drawing/2014/main" id="{FD37B1B2-42CD-4DFA-9F42-379454BCFF79}"/>
                  </a:ext>
                </a:extLst>
              </p:cNvPr>
              <p:cNvGrpSpPr/>
              <p:nvPr/>
            </p:nvGrpSpPr>
            <p:grpSpPr>
              <a:xfrm>
                <a:off x="838200" y="5064108"/>
                <a:ext cx="669600" cy="669600"/>
                <a:chOff x="4409515" y="1558376"/>
                <a:chExt cx="864000" cy="864000"/>
              </a:xfrm>
            </p:grpSpPr>
            <p:sp>
              <p:nvSpPr>
                <p:cNvPr id="94" name="Oval 27">
                  <a:extLst>
                    <a:ext uri="{FF2B5EF4-FFF2-40B4-BE49-F238E27FC236}">
                      <a16:creationId xmlns:a16="http://schemas.microsoft.com/office/drawing/2014/main" id="{3C9C9BFF-CC19-4CF1-B49F-52B8C58AB1E9}"/>
                    </a:ext>
                  </a:extLst>
                </p:cNvPr>
                <p:cNvSpPr/>
                <p:nvPr/>
              </p:nvSpPr>
              <p:spPr>
                <a:xfrm>
                  <a:off x="4409515" y="1558376"/>
                  <a:ext cx="864000" cy="86400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95" name="Picture 28">
                  <a:extLst>
                    <a:ext uri="{FF2B5EF4-FFF2-40B4-BE49-F238E27FC236}">
                      <a16:creationId xmlns:a16="http://schemas.microsoft.com/office/drawing/2014/main" id="{30B9D45E-B9D6-46E8-87FB-8B258DB47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4031" y="1654928"/>
                  <a:ext cx="674968" cy="672382"/>
                </a:xfrm>
                <a:prstGeom prst="rect">
                  <a:avLst/>
                </a:prstGeom>
              </p:spPr>
            </p:pic>
          </p:grpSp>
          <p:grpSp>
            <p:nvGrpSpPr>
              <p:cNvPr id="79" name="Group 29">
                <a:extLst>
                  <a:ext uri="{FF2B5EF4-FFF2-40B4-BE49-F238E27FC236}">
                    <a16:creationId xmlns:a16="http://schemas.microsoft.com/office/drawing/2014/main" id="{B6914A37-AE3B-48A4-8C41-DD9CF78B5FB0}"/>
                  </a:ext>
                </a:extLst>
              </p:cNvPr>
              <p:cNvGrpSpPr/>
              <p:nvPr/>
            </p:nvGrpSpPr>
            <p:grpSpPr>
              <a:xfrm>
                <a:off x="6184476" y="4305847"/>
                <a:ext cx="669600" cy="669600"/>
                <a:chOff x="5597465" y="3720615"/>
                <a:chExt cx="864000" cy="864000"/>
              </a:xfrm>
            </p:grpSpPr>
            <p:sp>
              <p:nvSpPr>
                <p:cNvPr id="92" name="Oval 30">
                  <a:extLst>
                    <a:ext uri="{FF2B5EF4-FFF2-40B4-BE49-F238E27FC236}">
                      <a16:creationId xmlns:a16="http://schemas.microsoft.com/office/drawing/2014/main" id="{956A7399-70EE-42A3-8192-FD4DCAA8211A}"/>
                    </a:ext>
                  </a:extLst>
                </p:cNvPr>
                <p:cNvSpPr/>
                <p:nvPr/>
              </p:nvSpPr>
              <p:spPr>
                <a:xfrm>
                  <a:off x="5597465" y="3720615"/>
                  <a:ext cx="864000" cy="864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93" name="Picture 31">
                  <a:extLst>
                    <a:ext uri="{FF2B5EF4-FFF2-40B4-BE49-F238E27FC236}">
                      <a16:creationId xmlns:a16="http://schemas.microsoft.com/office/drawing/2014/main" id="{8A2970E2-75B9-488E-8AA5-F8CAD18D5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1700" y="3754850"/>
                  <a:ext cx="795530" cy="795530"/>
                </a:xfrm>
                <a:prstGeom prst="rect">
                  <a:avLst/>
                </a:prstGeom>
              </p:spPr>
            </p:pic>
          </p:grpSp>
          <p:grpSp>
            <p:nvGrpSpPr>
              <p:cNvPr id="80" name="Group 32">
                <a:extLst>
                  <a:ext uri="{FF2B5EF4-FFF2-40B4-BE49-F238E27FC236}">
                    <a16:creationId xmlns:a16="http://schemas.microsoft.com/office/drawing/2014/main" id="{843D613C-FEF2-453E-83EC-0AADE00ABA51}"/>
                  </a:ext>
                </a:extLst>
              </p:cNvPr>
              <p:cNvGrpSpPr/>
              <p:nvPr/>
            </p:nvGrpSpPr>
            <p:grpSpPr>
              <a:xfrm>
                <a:off x="838200" y="5803083"/>
                <a:ext cx="669600" cy="669600"/>
                <a:chOff x="1013173" y="2641504"/>
                <a:chExt cx="864000" cy="864000"/>
              </a:xfrm>
            </p:grpSpPr>
            <p:sp>
              <p:nvSpPr>
                <p:cNvPr id="90" name="Oval 33">
                  <a:extLst>
                    <a:ext uri="{FF2B5EF4-FFF2-40B4-BE49-F238E27FC236}">
                      <a16:creationId xmlns:a16="http://schemas.microsoft.com/office/drawing/2014/main" id="{7D8F4D1F-E155-48DD-8F98-2C23ECD2C368}"/>
                    </a:ext>
                  </a:extLst>
                </p:cNvPr>
                <p:cNvSpPr/>
                <p:nvPr/>
              </p:nvSpPr>
              <p:spPr>
                <a:xfrm>
                  <a:off x="1013173" y="2641504"/>
                  <a:ext cx="864000" cy="8640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91" name="Picture 34">
                  <a:extLst>
                    <a:ext uri="{FF2B5EF4-FFF2-40B4-BE49-F238E27FC236}">
                      <a16:creationId xmlns:a16="http://schemas.microsoft.com/office/drawing/2014/main" id="{F8B3EB6C-24BC-4675-8E5C-610D5F21D9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5549" y="2741459"/>
                  <a:ext cx="687719" cy="687719"/>
                </a:xfrm>
                <a:prstGeom prst="rect">
                  <a:avLst/>
                </a:prstGeom>
              </p:spPr>
            </p:pic>
          </p:grpSp>
          <p:grpSp>
            <p:nvGrpSpPr>
              <p:cNvPr id="81" name="Group 3">
                <a:extLst>
                  <a:ext uri="{FF2B5EF4-FFF2-40B4-BE49-F238E27FC236}">
                    <a16:creationId xmlns:a16="http://schemas.microsoft.com/office/drawing/2014/main" id="{E520901C-BDB9-4FAD-AE7E-C6EEED20B488}"/>
                  </a:ext>
                </a:extLst>
              </p:cNvPr>
              <p:cNvGrpSpPr/>
              <p:nvPr/>
            </p:nvGrpSpPr>
            <p:grpSpPr>
              <a:xfrm>
                <a:off x="6184476" y="5061028"/>
                <a:ext cx="669600" cy="669600"/>
                <a:chOff x="6673743" y="4807760"/>
                <a:chExt cx="864000" cy="864000"/>
              </a:xfrm>
            </p:grpSpPr>
            <p:sp>
              <p:nvSpPr>
                <p:cNvPr id="86" name="Oval 38">
                  <a:extLst>
                    <a:ext uri="{FF2B5EF4-FFF2-40B4-BE49-F238E27FC236}">
                      <a16:creationId xmlns:a16="http://schemas.microsoft.com/office/drawing/2014/main" id="{FE304010-736C-406F-AEE0-23346A1606B2}"/>
                    </a:ext>
                  </a:extLst>
                </p:cNvPr>
                <p:cNvSpPr/>
                <p:nvPr/>
              </p:nvSpPr>
              <p:spPr>
                <a:xfrm>
                  <a:off x="6673743" y="4807760"/>
                  <a:ext cx="864000" cy="864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87" name="Group 39">
                  <a:extLst>
                    <a:ext uri="{FF2B5EF4-FFF2-40B4-BE49-F238E27FC236}">
                      <a16:creationId xmlns:a16="http://schemas.microsoft.com/office/drawing/2014/main" id="{9D9F55B1-4741-45A9-ABF5-60A5608A6829}"/>
                    </a:ext>
                  </a:extLst>
                </p:cNvPr>
                <p:cNvGrpSpPr/>
                <p:nvPr/>
              </p:nvGrpSpPr>
              <p:grpSpPr>
                <a:xfrm>
                  <a:off x="6735549" y="4851370"/>
                  <a:ext cx="795530" cy="820390"/>
                  <a:chOff x="6735549" y="4851370"/>
                  <a:chExt cx="795530" cy="820390"/>
                </a:xfrm>
              </p:grpSpPr>
              <p:pic>
                <p:nvPicPr>
                  <p:cNvPr id="88" name="Picture 40">
                    <a:extLst>
                      <a:ext uri="{FF2B5EF4-FFF2-40B4-BE49-F238E27FC236}">
                        <a16:creationId xmlns:a16="http://schemas.microsoft.com/office/drawing/2014/main" id="{7BBCF5CD-54BD-4042-8A23-98CBDCFC91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35549" y="4879278"/>
                    <a:ext cx="795530" cy="792482"/>
                  </a:xfrm>
                  <a:prstGeom prst="rect">
                    <a:avLst/>
                  </a:prstGeom>
                </p:spPr>
              </p:pic>
              <p:pic>
                <p:nvPicPr>
                  <p:cNvPr id="89" name="Picture 41">
                    <a:extLst>
                      <a:ext uri="{FF2B5EF4-FFF2-40B4-BE49-F238E27FC236}">
                        <a16:creationId xmlns:a16="http://schemas.microsoft.com/office/drawing/2014/main" id="{681B806D-7067-4B63-ACEA-1B46AA6B52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791" t="8152" r="14795" b="148"/>
                  <a:stretch/>
                </p:blipFill>
                <p:spPr>
                  <a:xfrm>
                    <a:off x="6803301" y="4851370"/>
                    <a:ext cx="631210" cy="81886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82" name="Group 42">
                <a:extLst>
                  <a:ext uri="{FF2B5EF4-FFF2-40B4-BE49-F238E27FC236}">
                    <a16:creationId xmlns:a16="http://schemas.microsoft.com/office/drawing/2014/main" id="{6106E8EC-1B50-4529-ABC3-3776D08FEAB5}"/>
                  </a:ext>
                </a:extLst>
              </p:cNvPr>
              <p:cNvGrpSpPr/>
              <p:nvPr/>
            </p:nvGrpSpPr>
            <p:grpSpPr>
              <a:xfrm>
                <a:off x="6184476" y="5812239"/>
                <a:ext cx="669600" cy="669600"/>
                <a:chOff x="4476543" y="4813894"/>
                <a:chExt cx="864000" cy="864000"/>
              </a:xfrm>
            </p:grpSpPr>
            <p:sp>
              <p:nvSpPr>
                <p:cNvPr id="84" name="Oval 43">
                  <a:extLst>
                    <a:ext uri="{FF2B5EF4-FFF2-40B4-BE49-F238E27FC236}">
                      <a16:creationId xmlns:a16="http://schemas.microsoft.com/office/drawing/2014/main" id="{5E31301B-56CA-4143-8237-B5814A0A8FF7}"/>
                    </a:ext>
                  </a:extLst>
                </p:cNvPr>
                <p:cNvSpPr/>
                <p:nvPr/>
              </p:nvSpPr>
              <p:spPr>
                <a:xfrm>
                  <a:off x="4476543" y="4813894"/>
                  <a:ext cx="864000" cy="864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85" name="Picture 44">
                  <a:extLst>
                    <a:ext uri="{FF2B5EF4-FFF2-40B4-BE49-F238E27FC236}">
                      <a16:creationId xmlns:a16="http://schemas.microsoft.com/office/drawing/2014/main" id="{907EAAC7-D949-4901-B346-325AF2D141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10778" y="4879278"/>
                  <a:ext cx="795530" cy="792482"/>
                </a:xfrm>
                <a:prstGeom prst="rect">
                  <a:avLst/>
                </a:prstGeom>
              </p:spPr>
            </p:pic>
          </p:grpSp>
          <p:sp>
            <p:nvSpPr>
              <p:cNvPr id="83" name="TextBox 6">
                <a:extLst>
                  <a:ext uri="{FF2B5EF4-FFF2-40B4-BE49-F238E27FC236}">
                    <a16:creationId xmlns:a16="http://schemas.microsoft.com/office/drawing/2014/main" id="{4458359C-913E-402B-AB18-55BAC786FDFD}"/>
                  </a:ext>
                </a:extLst>
              </p:cNvPr>
              <p:cNvSpPr txBox="1"/>
              <p:nvPr/>
            </p:nvSpPr>
            <p:spPr>
              <a:xfrm>
                <a:off x="183243" y="3714500"/>
                <a:ext cx="1385763" cy="484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 objetivos</a:t>
                </a:r>
              </a:p>
            </p:txBody>
          </p:sp>
        </p:grpSp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A1CEFBAE-2DC3-4074-B1BF-5818BFD852A9}"/>
              </a:ext>
            </a:extLst>
          </p:cNvPr>
          <p:cNvSpPr txBox="1"/>
          <p:nvPr/>
        </p:nvSpPr>
        <p:spPr>
          <a:xfrm>
            <a:off x="177081" y="4050875"/>
            <a:ext cx="8964107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hlinkClick r:id="rId11"/>
              </a:rPr>
              <a:t>Guía DNSH de la CE</a:t>
            </a:r>
            <a:endParaRPr lang="es-ES" sz="1200" dirty="0"/>
          </a:p>
          <a:p>
            <a:r>
              <a:rPr lang="es-ES" sz="1200" dirty="0">
                <a:hlinkClick r:id="rId12"/>
              </a:rPr>
              <a:t>Guía DNSH MITECO</a:t>
            </a:r>
            <a:endParaRPr lang="es-ES" sz="1200" dirty="0"/>
          </a:p>
          <a:p>
            <a:r>
              <a:rPr lang="es-ES_tradnl" sz="1200" dirty="0">
                <a:hlinkClick r:id="rId13"/>
              </a:rPr>
              <a:t>Web CDTI-Principio DNSH</a:t>
            </a:r>
            <a:endParaRPr lang="es-ES_tradnl" sz="1200" dirty="0"/>
          </a:p>
          <a:p>
            <a:r>
              <a:rPr lang="es-ES_tradnl" sz="1200" dirty="0">
                <a:hlinkClick r:id="rId14"/>
              </a:rPr>
              <a:t>FAQS Principio DNSH</a:t>
            </a:r>
            <a:endParaRPr lang="es-ES_tradnl" sz="1200" dirty="0"/>
          </a:p>
          <a:p>
            <a:r>
              <a:rPr lang="es-E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5"/>
              </a:rPr>
              <a:t>Reglamento (UE) 2020/852 del Parlamento Europeo y del </a:t>
            </a:r>
            <a:r>
              <a:rPr lang="es-ES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5"/>
              </a:rPr>
              <a:t>Consej</a:t>
            </a:r>
            <a:r>
              <a:rPr lang="es-E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5"/>
              </a:rPr>
              <a:t>... - EUR-Lex (europa.eu)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s-ES_tradnl" sz="1200" dirty="0"/>
          </a:p>
        </p:txBody>
      </p:sp>
      <p:cxnSp>
        <p:nvCxnSpPr>
          <p:cNvPr id="42" name="9 Conector recto">
            <a:extLst>
              <a:ext uri="{FF2B5EF4-FFF2-40B4-BE49-F238E27FC236}">
                <a16:creationId xmlns:a16="http://schemas.microsoft.com/office/drawing/2014/main" id="{654BAB0D-43A1-4DD3-9B42-AEC62403203C}"/>
              </a:ext>
            </a:extLst>
          </p:cNvPr>
          <p:cNvCxnSpPr>
            <a:cxnSpLocks/>
          </p:cNvCxnSpPr>
          <p:nvPr/>
        </p:nvCxnSpPr>
        <p:spPr>
          <a:xfrm>
            <a:off x="977621" y="653211"/>
            <a:ext cx="8008327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6 Marcador de número de diapositiva">
            <a:extLst>
              <a:ext uri="{FF2B5EF4-FFF2-40B4-BE49-F238E27FC236}">
                <a16:creationId xmlns:a16="http://schemas.microsoft.com/office/drawing/2014/main" id="{870F6EA0-D711-4DCF-A3B4-EC15CC53B48C}"/>
              </a:ext>
            </a:extLst>
          </p:cNvPr>
          <p:cNvSpPr txBox="1">
            <a:spLocks/>
          </p:cNvSpPr>
          <p:nvPr/>
        </p:nvSpPr>
        <p:spPr>
          <a:xfrm>
            <a:off x="4312428" y="4776892"/>
            <a:ext cx="519144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2FADFE-3B8F-471C-ABF0-DBC7717ECBBC}" type="slidenum">
              <a:rPr lang="es-ES" sz="1100" smtClean="0"/>
              <a:pPr/>
              <a:t>16</a:t>
            </a:fld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521799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EAFE2FD-06D5-332F-6F58-3717E4DC22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1413" y="1274904"/>
            <a:ext cx="7720317" cy="2973440"/>
          </a:xfrm>
        </p:spPr>
        <p:txBody>
          <a:bodyPr/>
          <a:lstStyle/>
          <a:p>
            <a:pPr marL="400050" lvl="1" indent="0">
              <a:buNone/>
            </a:pPr>
            <a:r>
              <a:rPr lang="es-ES" sz="20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Se indicará para cada instrumentos/programa gestionado por </a:t>
            </a:r>
            <a:r>
              <a:rPr lang="es-ES" sz="2000" dirty="0">
                <a:solidFill>
                  <a:srgbClr val="444444"/>
                </a:solidFill>
                <a:latin typeface="Verdana" panose="020B0604030504040204" pitchFamily="34" charset="0"/>
              </a:rPr>
              <a:t>CDTI, </a:t>
            </a:r>
            <a:r>
              <a:rPr lang="es-ES" sz="20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en :</a:t>
            </a:r>
            <a:endParaRPr lang="es-ES" b="0" i="0" dirty="0">
              <a:solidFill>
                <a:srgbClr val="444444"/>
              </a:solidFill>
              <a:effectLst/>
              <a:latin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444444"/>
                </a:solidFill>
                <a:latin typeface="Verdana" panose="020B0604030504040204" pitchFamily="34" charset="0"/>
              </a:rPr>
              <a:t>Orden de bases de la convocatoria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444444"/>
                </a:solidFill>
                <a:latin typeface="Verdana" panose="020B0604030504040204" pitchFamily="34" charset="0"/>
              </a:rPr>
              <a:t>Ficha del instrumento/programa financiero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Pliego de la licitación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54E06D8-EAD5-F499-57AE-D4F42D15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17</a:t>
            </a:fld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9652DC9-F989-4E36-3588-028A1798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33" y="431376"/>
            <a:ext cx="8229600" cy="857250"/>
          </a:xfrm>
        </p:spPr>
        <p:txBody>
          <a:bodyPr/>
          <a:lstStyle/>
          <a:p>
            <a:r>
              <a:rPr lang="es-ES" b="1" dirty="0">
                <a:solidFill>
                  <a:srgbClr val="0070C0"/>
                </a:solidFill>
              </a:rPr>
              <a:t>En CDTI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CBBBE-1FF0-9C16-914B-8F844607FD53}"/>
              </a:ext>
            </a:extLst>
          </p:cNvPr>
          <p:cNvSpPr txBox="1"/>
          <p:nvPr/>
        </p:nvSpPr>
        <p:spPr>
          <a:xfrm>
            <a:off x="592670" y="137656"/>
            <a:ext cx="2255173" cy="5874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BC400"/>
              </a:buClr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-3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Principio DNSH</a:t>
            </a:r>
            <a:endParaRPr kumimoji="0" lang="es-ES" sz="1800" b="1" i="0" u="none" strike="noStrike" kern="0" cap="none" spc="-3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31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0D29D63-4107-4E4C-8CBA-08A358B6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rgbClr val="0B8FC7"/>
                </a:solidFill>
              </a:rPr>
              <a:t>Resumen</a:t>
            </a:r>
            <a:endParaRPr lang="es-ES" sz="3600" dirty="0"/>
          </a:p>
        </p:txBody>
      </p:sp>
      <p:sp>
        <p:nvSpPr>
          <p:cNvPr id="5" name="1 Marcador de texto">
            <a:extLst>
              <a:ext uri="{FF2B5EF4-FFF2-40B4-BE49-F238E27FC236}">
                <a16:creationId xmlns:a16="http://schemas.microsoft.com/office/drawing/2014/main" id="{B38B7B14-DB5A-481C-B89E-70B53F2F21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889" y="758449"/>
            <a:ext cx="8428702" cy="3004021"/>
          </a:xfrm>
        </p:spPr>
        <p:txBody>
          <a:bodyPr/>
          <a:lstStyle/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s-ES_tradnl" sz="1500" dirty="0"/>
              <a:t>DNSH es de obligatorio cumplimiento .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s-ES" sz="1500" b="1" u="sng" dirty="0">
                <a:solidFill>
                  <a:srgbClr val="FF0000"/>
                </a:solidFill>
              </a:rPr>
              <a:t>Su incumplimiento conducirá a que las actuaciones se declaren no financiables.</a:t>
            </a:r>
          </a:p>
          <a:p>
            <a:pPr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s-ES" sz="1500" dirty="0"/>
              <a:t>El organismo competente para mostrar su conformidad final con las actuaciones es la Comisión Europea.</a:t>
            </a:r>
          </a:p>
          <a:p>
            <a:pPr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s-ES" sz="1500" dirty="0"/>
              <a:t>CDTI debe garantizar el cumplimiento del principio DNSH en las actuaciones que financie.</a:t>
            </a:r>
            <a:endParaRPr lang="es-ES_tradnl" sz="1500" dirty="0"/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s-ES_tradnl" sz="1500" dirty="0"/>
              <a:t>Se deben presentar dos documentos para justificar el cumplimiento del principio DNSH: </a:t>
            </a:r>
          </a:p>
          <a:p>
            <a:pPr lvl="2" indent="-3429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s-ES_tradnl" sz="1500" dirty="0"/>
              <a:t>Declaración de cumplimiento del principio DNSH </a:t>
            </a:r>
          </a:p>
          <a:p>
            <a:pPr lvl="2" indent="-3429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s-ES_tradnl" sz="1500" dirty="0"/>
              <a:t>Memoria/Informe de cumplimiento del principio DNSH    (en función de convocatoria y/o instrumento financiero)</a:t>
            </a:r>
          </a:p>
          <a:p>
            <a:pPr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s-ES_tradnl" sz="1500" dirty="0"/>
              <a:t>La memoria debe rellenarse con información objetiva y detallada (legislación, datos, medidas de mitigación, etc.). </a:t>
            </a:r>
          </a:p>
          <a:p>
            <a:pPr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s-ES_tradnl" sz="1500" dirty="0"/>
              <a:t>Se evalúa sobre lo recibido. No se puede ampliar la información después.</a:t>
            </a:r>
          </a:p>
          <a:p>
            <a:pPr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s-ES_tradnl" sz="1500" b="1" u="sng" dirty="0">
                <a:solidFill>
                  <a:srgbClr val="FF0000"/>
                </a:solidFill>
              </a:rPr>
              <a:t>El cumplimiento del DNSH se debe de mantener durante toda la ejecución del proyecto</a:t>
            </a:r>
            <a:r>
              <a:rPr lang="es-ES_tradnl" sz="1500" b="1" dirty="0"/>
              <a:t>.</a:t>
            </a:r>
          </a:p>
          <a:p>
            <a:pPr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s-ES" sz="1500" dirty="0"/>
              <a:t>Hay que prever mecanismos para asegurar que los subcontratistas cumplan con el principio DNSH.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s-ES_tradnl" sz="1500" dirty="0"/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s-ES_tradnl" sz="1500" dirty="0"/>
          </a:p>
          <a:p>
            <a:pPr lvl="1">
              <a:spcBef>
                <a:spcPts val="300"/>
              </a:spcBef>
              <a:buSzPct val="50000"/>
              <a:buFont typeface="Wingdings" panose="05000000000000000000" pitchFamily="2" charset="2"/>
              <a:buChar char="Ø"/>
            </a:pPr>
            <a:endParaRPr lang="es-ES_tradnl" sz="150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5D814950-C251-E746-2FD9-F7E07BFB90AD}"/>
              </a:ext>
            </a:extLst>
          </p:cNvPr>
          <p:cNvSpPr txBox="1"/>
          <p:nvPr/>
        </p:nvSpPr>
        <p:spPr>
          <a:xfrm>
            <a:off x="148409" y="109001"/>
            <a:ext cx="2255173" cy="5874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BC400"/>
              </a:buClr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-3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Principio DNSH</a:t>
            </a:r>
            <a:endParaRPr kumimoji="0" lang="es-ES" sz="1800" b="1" i="0" u="none" strike="noStrike" kern="0" cap="none" spc="-3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63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Imagen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" y="1903017"/>
            <a:ext cx="1290638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 descr="https://guiaayudascdti.files.wordpress.com/2019/10/guiafacilayudascdti2.jpg?w=102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71" y="490109"/>
            <a:ext cx="2256078" cy="111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7 Imagen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6" y="358776"/>
            <a:ext cx="2623343" cy="13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texto 9"/>
          <p:cNvSpPr txBox="1">
            <a:spLocks/>
          </p:cNvSpPr>
          <p:nvPr/>
        </p:nvSpPr>
        <p:spPr bwMode="auto">
          <a:xfrm>
            <a:off x="6124577" y="358776"/>
            <a:ext cx="24987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89" rIns="68575" bIns="34289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_tradnl" alt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Red Exterior de CDTI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_tradnl" altLang="es-E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33800" name="Picture 14" descr="Buzones de contact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83" y="2373019"/>
            <a:ext cx="29749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4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22" y="2338984"/>
            <a:ext cx="12001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2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82" y="3164132"/>
            <a:ext cx="7143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6" y="2555947"/>
            <a:ext cx="2041665" cy="9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>
            <a:extLst>
              <a:ext uri="{FF2B5EF4-FFF2-40B4-BE49-F238E27FC236}">
                <a16:creationId xmlns:a16="http://schemas.microsoft.com/office/drawing/2014/main" id="{49D1F194-9917-45E8-9F30-2B23D729081B}"/>
              </a:ext>
            </a:extLst>
          </p:cNvPr>
          <p:cNvSpPr txBox="1"/>
          <p:nvPr/>
        </p:nvSpPr>
        <p:spPr>
          <a:xfrm>
            <a:off x="269231" y="463235"/>
            <a:ext cx="3115614" cy="1166277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@HorizonteEuropa</a:t>
            </a:r>
          </a:p>
        </p:txBody>
      </p:sp>
      <p:pic>
        <p:nvPicPr>
          <p:cNvPr id="10" name="Imagen 9">
            <a:hlinkClick r:id="rId16"/>
            <a:extLst>
              <a:ext uri="{FF2B5EF4-FFF2-40B4-BE49-F238E27FC236}">
                <a16:creationId xmlns:a16="http://schemas.microsoft.com/office/drawing/2014/main" id="{478DA231-71DF-4853-AFE1-1005D7AA652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098" y="496255"/>
            <a:ext cx="1728683" cy="862017"/>
          </a:xfrm>
          <a:prstGeom prst="rect">
            <a:avLst/>
          </a:prstGeom>
        </p:spPr>
      </p:pic>
      <p:pic>
        <p:nvPicPr>
          <p:cNvPr id="1026" name="Picture 2" descr="Noticias CDTI">
            <a:hlinkClick r:id="rId18"/>
            <a:extLst>
              <a:ext uri="{FF2B5EF4-FFF2-40B4-BE49-F238E27FC236}">
                <a16:creationId xmlns:a16="http://schemas.microsoft.com/office/drawing/2014/main" id="{8A0D166A-DEBE-4EC9-9E2D-48201D7B8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805" y="3313906"/>
            <a:ext cx="2899517" cy="61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6 Marcador de número de diapositiva">
            <a:extLst>
              <a:ext uri="{FF2B5EF4-FFF2-40B4-BE49-F238E27FC236}">
                <a16:creationId xmlns:a16="http://schemas.microsoft.com/office/drawing/2014/main" id="{455971E3-2C31-FD14-C6D6-19BB5936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2428" y="4778492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19</a:t>
            </a:fld>
            <a:endParaRPr lang="es-ES" dirty="0"/>
          </a:p>
        </p:txBody>
      </p:sp>
      <p:sp>
        <p:nvSpPr>
          <p:cNvPr id="3" name="4 Rectángulo">
            <a:extLst>
              <a:ext uri="{FF2B5EF4-FFF2-40B4-BE49-F238E27FC236}">
                <a16:creationId xmlns:a16="http://schemas.microsoft.com/office/drawing/2014/main" id="{D65BE110-468E-4D79-D891-AFB071EFE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038" y="4063099"/>
            <a:ext cx="4927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s-ES" sz="800" dirty="0">
                <a:solidFill>
                  <a:srgbClr val="002060"/>
                </a:solidFill>
              </a:rPr>
              <a:t>Disclaimer. </a:t>
            </a:r>
            <a:r>
              <a:rPr lang="es-ES" altLang="es-ES" sz="800" dirty="0"/>
              <a:t>El contenido de esta presentación es solo para fines informativos. En ninguna circunstancia, el contenido de estas diapositivas puede sustituir la información proporcionada en los documentos  oficiales</a:t>
            </a:r>
            <a:r>
              <a:rPr lang="es-ES" altLang="es-ES" sz="800" dirty="0">
                <a:solidFill>
                  <a:srgbClr val="002060"/>
                </a:solidFill>
              </a:rPr>
              <a:t>.</a:t>
            </a:r>
          </a:p>
          <a:p>
            <a:pPr algn="ctr" eaLnBrk="1" hangingPunct="1"/>
            <a:endParaRPr lang="es-ES" altLang="es-ES" sz="800" b="1" i="1" dirty="0"/>
          </a:p>
        </p:txBody>
      </p:sp>
    </p:spTree>
    <p:extLst>
      <p:ext uri="{BB962C8B-B14F-4D97-AF65-F5344CB8AC3E}">
        <p14:creationId xmlns:p14="http://schemas.microsoft.com/office/powerpoint/2010/main" val="121301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ECC4464-89C4-F2A8-68E3-281E2BB5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539750"/>
            <a:ext cx="8858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41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305802" y="4788998"/>
            <a:ext cx="50144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5B21AD-DA25-445A-818A-EA0ED6DB1DE6}" type="slidenum">
              <a:rPr lang="es-ES_tradnl" smtClean="0"/>
              <a:pPr>
                <a:defRPr/>
              </a:pPr>
              <a:t>20</a:t>
            </a:fld>
            <a:endParaRPr lang="es-ES"/>
          </a:p>
        </p:txBody>
      </p:sp>
      <p:pic>
        <p:nvPicPr>
          <p:cNvPr id="10244" name="Picture 4" descr="Economía, Ganancia, Bolsa De Valores, Pagar"/>
          <p:cNvPicPr>
            <a:picLocks noGrp="1" noChangeAspect="1" noChangeArrowheads="1"/>
          </p:cNvPicPr>
          <p:nvPr>
            <p:ph type="chart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01" y="384602"/>
            <a:ext cx="5951314" cy="37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2281237"/>
            <a:ext cx="1457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65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8" y="1901608"/>
            <a:ext cx="129063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286000" y="1782763"/>
            <a:ext cx="2466975" cy="376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defTabSz="366713" fontAlgn="auto">
              <a:lnSpc>
                <a:spcPct val="150000"/>
              </a:lnSpc>
              <a:spcBef>
                <a:spcPts val="0"/>
              </a:spcBef>
              <a:spcAft>
                <a:spcPts val="225"/>
              </a:spcAft>
              <a:buClr>
                <a:srgbClr val="0070C0"/>
              </a:buClr>
              <a:defRPr/>
            </a:pPr>
            <a:r>
              <a:rPr lang="es-ES" sz="1400" b="1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/>
                <a:cs typeface="+mn-cs"/>
              </a:rPr>
              <a:t> </a:t>
            </a:r>
          </a:p>
        </p:txBody>
      </p:sp>
      <p:sp>
        <p:nvSpPr>
          <p:cNvPr id="20" name="19 Forma libre"/>
          <p:cNvSpPr/>
          <p:nvPr/>
        </p:nvSpPr>
        <p:spPr bwMode="auto">
          <a:xfrm>
            <a:off x="6016324" y="2566854"/>
            <a:ext cx="1987550" cy="1033595"/>
          </a:xfrm>
          <a:custGeom>
            <a:avLst/>
            <a:gdLst>
              <a:gd name="connsiteX0" fmla="*/ 0 w 2584936"/>
              <a:gd name="connsiteY0" fmla="*/ 84134 h 841340"/>
              <a:gd name="connsiteX1" fmla="*/ 84134 w 2584936"/>
              <a:gd name="connsiteY1" fmla="*/ 0 h 841340"/>
              <a:gd name="connsiteX2" fmla="*/ 2500802 w 2584936"/>
              <a:gd name="connsiteY2" fmla="*/ 0 h 841340"/>
              <a:gd name="connsiteX3" fmla="*/ 2584936 w 2584936"/>
              <a:gd name="connsiteY3" fmla="*/ 84134 h 841340"/>
              <a:gd name="connsiteX4" fmla="*/ 2584936 w 2584936"/>
              <a:gd name="connsiteY4" fmla="*/ 757206 h 841340"/>
              <a:gd name="connsiteX5" fmla="*/ 2500802 w 2584936"/>
              <a:gd name="connsiteY5" fmla="*/ 841340 h 841340"/>
              <a:gd name="connsiteX6" fmla="*/ 84134 w 2584936"/>
              <a:gd name="connsiteY6" fmla="*/ 841340 h 841340"/>
              <a:gd name="connsiteX7" fmla="*/ 0 w 2584936"/>
              <a:gd name="connsiteY7" fmla="*/ 757206 h 841340"/>
              <a:gd name="connsiteX8" fmla="*/ 0 w 2584936"/>
              <a:gd name="connsiteY8" fmla="*/ 84134 h 84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4936" h="841340">
                <a:moveTo>
                  <a:pt x="0" y="84134"/>
                </a:moveTo>
                <a:cubicBezTo>
                  <a:pt x="0" y="37668"/>
                  <a:pt x="37668" y="0"/>
                  <a:pt x="84134" y="0"/>
                </a:cubicBezTo>
                <a:lnTo>
                  <a:pt x="2500802" y="0"/>
                </a:lnTo>
                <a:cubicBezTo>
                  <a:pt x="2547268" y="0"/>
                  <a:pt x="2584936" y="37668"/>
                  <a:pt x="2584936" y="84134"/>
                </a:cubicBezTo>
                <a:lnTo>
                  <a:pt x="2584936" y="757206"/>
                </a:lnTo>
                <a:cubicBezTo>
                  <a:pt x="2584936" y="803672"/>
                  <a:pt x="2547268" y="841340"/>
                  <a:pt x="2500802" y="841340"/>
                </a:cubicBezTo>
                <a:lnTo>
                  <a:pt x="84134" y="841340"/>
                </a:lnTo>
                <a:cubicBezTo>
                  <a:pt x="37668" y="841340"/>
                  <a:pt x="0" y="803672"/>
                  <a:pt x="0" y="757206"/>
                </a:cubicBezTo>
                <a:lnTo>
                  <a:pt x="0" y="84134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74676" tIns="74676" rIns="74676" bIns="250340" spcCol="1270"/>
          <a:lstStyle/>
          <a:p>
            <a:pPr defTabSz="466725" fontAlgn="auto">
              <a:spcBef>
                <a:spcPts val="0"/>
              </a:spcBef>
              <a:spcAft>
                <a:spcPct val="35000"/>
              </a:spcAft>
              <a:defRPr/>
            </a:pPr>
            <a:endParaRPr lang="es-ES_tradnl" sz="1400" b="1" u="sng" kern="0" dirty="0">
              <a:solidFill>
                <a:prstClr val="white"/>
              </a:solidFill>
              <a:latin typeface="Calibri"/>
              <a:cs typeface="+mn-cs"/>
            </a:endParaRPr>
          </a:p>
          <a:p>
            <a:pPr algn="ctr" defTabSz="466725" fontAlgn="auto">
              <a:spcBef>
                <a:spcPts val="0"/>
              </a:spcBef>
              <a:spcAft>
                <a:spcPct val="35000"/>
              </a:spcAft>
              <a:defRPr/>
            </a:pPr>
            <a:r>
              <a:rPr lang="es-ES_tradnl" sz="1400" b="1" u="sng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s-ES_tradnl" sz="1400" b="1" u="sng" kern="0" dirty="0">
                <a:solidFill>
                  <a:prstClr val="white"/>
                </a:solidFill>
                <a:latin typeface="Calibri"/>
                <a:cs typeface="+mn-cs"/>
              </a:rPr>
              <a:t>Agencia Financiadora</a:t>
            </a:r>
          </a:p>
        </p:txBody>
      </p:sp>
      <p:sp>
        <p:nvSpPr>
          <p:cNvPr id="15" name="11 CuadroTexto">
            <a:extLst>
              <a:ext uri="{FF2B5EF4-FFF2-40B4-BE49-F238E27FC236}">
                <a16:creationId xmlns:a16="http://schemas.microsoft.com/office/drawing/2014/main" id="{5C42A5E1-A4BA-4433-B984-A376A28830EC}"/>
              </a:ext>
            </a:extLst>
          </p:cNvPr>
          <p:cNvSpPr txBox="1"/>
          <p:nvPr/>
        </p:nvSpPr>
        <p:spPr>
          <a:xfrm>
            <a:off x="1133336" y="67256"/>
            <a:ext cx="6763028" cy="5523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s-ES" b="1" dirty="0">
                <a:solidFill>
                  <a:prstClr val="white"/>
                </a:solidFill>
              </a:rPr>
              <a:t>Actividad CDTI</a:t>
            </a:r>
          </a:p>
        </p:txBody>
      </p:sp>
      <p:sp>
        <p:nvSpPr>
          <p:cNvPr id="27" name="16 CuadroTexto">
            <a:extLst>
              <a:ext uri="{FF2B5EF4-FFF2-40B4-BE49-F238E27FC236}">
                <a16:creationId xmlns:a16="http://schemas.microsoft.com/office/drawing/2014/main" id="{E1C209A1-FD27-49F1-A10D-1C85F35C79DE}"/>
              </a:ext>
            </a:extLst>
          </p:cNvPr>
          <p:cNvSpPr txBox="1"/>
          <p:nvPr/>
        </p:nvSpPr>
        <p:spPr>
          <a:xfrm>
            <a:off x="111716" y="3555906"/>
            <a:ext cx="1763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Ayudas </a:t>
            </a:r>
          </a:p>
          <a:p>
            <a:pPr algn="ctr"/>
            <a:r>
              <a:rPr lang="es-ES" sz="32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Directas</a:t>
            </a:r>
          </a:p>
        </p:txBody>
      </p:sp>
      <p:sp>
        <p:nvSpPr>
          <p:cNvPr id="3" name="6 Marcador de número de diapositiva">
            <a:extLst>
              <a:ext uri="{FF2B5EF4-FFF2-40B4-BE49-F238E27FC236}">
                <a16:creationId xmlns:a16="http://schemas.microsoft.com/office/drawing/2014/main" id="{708FEE85-4A55-4A35-BFED-35E63B78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2428" y="4778492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3</a:t>
            </a:fld>
            <a:endParaRPr lang="es-ES" dirty="0"/>
          </a:p>
        </p:txBody>
      </p:sp>
      <p:pic>
        <p:nvPicPr>
          <p:cNvPr id="5" name="Imagen 4">
            <a:hlinkClick r:id="rId4"/>
            <a:extLst>
              <a:ext uri="{FF2B5EF4-FFF2-40B4-BE49-F238E27FC236}">
                <a16:creationId xmlns:a16="http://schemas.microsoft.com/office/drawing/2014/main" id="{00E6BEF3-6E08-06DC-648C-8320BD8CA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388" y="661808"/>
            <a:ext cx="4008967" cy="43577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93D1BF-2EB8-17B9-57D5-AFBA2C8CFE26}"/>
              </a:ext>
            </a:extLst>
          </p:cNvPr>
          <p:cNvSpPr txBox="1"/>
          <p:nvPr/>
        </p:nvSpPr>
        <p:spPr>
          <a:xfrm>
            <a:off x="321733" y="1341967"/>
            <a:ext cx="149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6"/>
              </a:rPr>
              <a:t>www.cdti.es</a:t>
            </a:r>
            <a:endParaRPr lang="es-ES" dirty="0"/>
          </a:p>
          <a:p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CFE79B-F7E8-28DD-526C-DFAAC8B0D6FF}"/>
              </a:ext>
            </a:extLst>
          </p:cNvPr>
          <p:cNvSpPr/>
          <p:nvPr/>
        </p:nvSpPr>
        <p:spPr>
          <a:xfrm>
            <a:off x="3141133" y="1727201"/>
            <a:ext cx="584200" cy="3380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7B4B554-F00B-C922-AB61-ABCDDC848615}"/>
              </a:ext>
            </a:extLst>
          </p:cNvPr>
          <p:cNvSpPr/>
          <p:nvPr/>
        </p:nvSpPr>
        <p:spPr>
          <a:xfrm>
            <a:off x="3132666" y="2463800"/>
            <a:ext cx="584200" cy="27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7199C11-BC7B-5DBD-9395-2DC6FBD3ADB6}"/>
              </a:ext>
            </a:extLst>
          </p:cNvPr>
          <p:cNvSpPr/>
          <p:nvPr/>
        </p:nvSpPr>
        <p:spPr>
          <a:xfrm>
            <a:off x="3141133" y="4778492"/>
            <a:ext cx="584200" cy="140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8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4595AB6-40E5-C6FE-FB69-5322EA5F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</a:t>
            </a:fld>
            <a:endParaRPr lang="es-ES"/>
          </a:p>
        </p:txBody>
      </p:sp>
      <p:pic>
        <p:nvPicPr>
          <p:cNvPr id="6" name="Imagen 5">
            <a:hlinkClick r:id="rId2"/>
            <a:extLst>
              <a:ext uri="{FF2B5EF4-FFF2-40B4-BE49-F238E27FC236}">
                <a16:creationId xmlns:a16="http://schemas.microsoft.com/office/drawing/2014/main" id="{B9C10998-EB5D-ACD0-B98A-4F20EB8D8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32" y="138403"/>
            <a:ext cx="4840936" cy="437856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D431D4A-2BCA-3735-AAFC-7FA9D40FC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338" y="1321396"/>
            <a:ext cx="4348796" cy="193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1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4" y="1923755"/>
            <a:ext cx="129063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9" name="5 Grupo"/>
          <p:cNvGrpSpPr>
            <a:grpSpLocks noChangeAspect="1"/>
          </p:cNvGrpSpPr>
          <p:nvPr/>
        </p:nvGrpSpPr>
        <p:grpSpPr bwMode="auto">
          <a:xfrm>
            <a:off x="1491866" y="690536"/>
            <a:ext cx="3200400" cy="3911958"/>
            <a:chOff x="-29980" y="1345458"/>
            <a:chExt cx="3121858" cy="2628293"/>
          </a:xfrm>
        </p:grpSpPr>
        <p:sp>
          <p:nvSpPr>
            <p:cNvPr id="21" name="20 Forma libre"/>
            <p:cNvSpPr/>
            <p:nvPr/>
          </p:nvSpPr>
          <p:spPr>
            <a:xfrm>
              <a:off x="-29980" y="1771265"/>
              <a:ext cx="3121858" cy="2202486"/>
            </a:xfrm>
            <a:custGeom>
              <a:avLst/>
              <a:gdLst>
                <a:gd name="connsiteX0" fmla="*/ 0 w 2584936"/>
                <a:gd name="connsiteY0" fmla="*/ 258494 h 3528000"/>
                <a:gd name="connsiteX1" fmla="*/ 258494 w 2584936"/>
                <a:gd name="connsiteY1" fmla="*/ 0 h 3528000"/>
                <a:gd name="connsiteX2" fmla="*/ 2326442 w 2584936"/>
                <a:gd name="connsiteY2" fmla="*/ 0 h 3528000"/>
                <a:gd name="connsiteX3" fmla="*/ 2584936 w 2584936"/>
                <a:gd name="connsiteY3" fmla="*/ 258494 h 3528000"/>
                <a:gd name="connsiteX4" fmla="*/ 2584936 w 2584936"/>
                <a:gd name="connsiteY4" fmla="*/ 3269506 h 3528000"/>
                <a:gd name="connsiteX5" fmla="*/ 2326442 w 2584936"/>
                <a:gd name="connsiteY5" fmla="*/ 3528000 h 3528000"/>
                <a:gd name="connsiteX6" fmla="*/ 258494 w 2584936"/>
                <a:gd name="connsiteY6" fmla="*/ 3528000 h 3528000"/>
                <a:gd name="connsiteX7" fmla="*/ 0 w 2584936"/>
                <a:gd name="connsiteY7" fmla="*/ 3269506 h 3528000"/>
                <a:gd name="connsiteX8" fmla="*/ 0 w 2584936"/>
                <a:gd name="connsiteY8" fmla="*/ 258494 h 35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4936" h="3528000">
                  <a:moveTo>
                    <a:pt x="0" y="258494"/>
                  </a:moveTo>
                  <a:cubicBezTo>
                    <a:pt x="0" y="115732"/>
                    <a:pt x="115732" y="0"/>
                    <a:pt x="258494" y="0"/>
                  </a:cubicBezTo>
                  <a:lnTo>
                    <a:pt x="2326442" y="0"/>
                  </a:lnTo>
                  <a:cubicBezTo>
                    <a:pt x="2469204" y="0"/>
                    <a:pt x="2584936" y="115732"/>
                    <a:pt x="2584936" y="258494"/>
                  </a:cubicBezTo>
                  <a:lnTo>
                    <a:pt x="2584936" y="3269506"/>
                  </a:lnTo>
                  <a:cubicBezTo>
                    <a:pt x="2584936" y="3412268"/>
                    <a:pt x="2469204" y="3528000"/>
                    <a:pt x="2326442" y="3528000"/>
                  </a:cubicBezTo>
                  <a:lnTo>
                    <a:pt x="258494" y="3528000"/>
                  </a:lnTo>
                  <a:cubicBezTo>
                    <a:pt x="115732" y="3528000"/>
                    <a:pt x="0" y="3412268"/>
                    <a:pt x="0" y="3269506"/>
                  </a:cubicBezTo>
                  <a:lnTo>
                    <a:pt x="0" y="258494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7598D9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lIns="131459" tIns="131459" rIns="131459" bIns="131459" spcCol="1270"/>
            <a:lstStyle/>
            <a:p>
              <a:pPr marL="0" lvl="1" defTabSz="366713" fontAlgn="auto">
                <a:lnSpc>
                  <a:spcPct val="150000"/>
                </a:lnSpc>
                <a:spcBef>
                  <a:spcPts val="0"/>
                </a:spcBef>
                <a:spcAft>
                  <a:spcPts val="225"/>
                </a:spcAft>
                <a:defRPr/>
              </a:pPr>
              <a:endParaRPr lang="es-ES" sz="14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/>
                <a:cs typeface="+mn-cs"/>
              </a:endParaRPr>
            </a:p>
            <a:p>
              <a:pPr marL="0" lvl="1" defTabSz="366713" fontAlgn="auto">
                <a:lnSpc>
                  <a:spcPct val="150000"/>
                </a:lnSpc>
                <a:spcBef>
                  <a:spcPts val="0"/>
                </a:spcBef>
                <a:spcAft>
                  <a:spcPts val="225"/>
                </a:spcAft>
                <a:defRPr/>
              </a:pPr>
              <a:endParaRPr lang="es-ES" sz="14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/>
                <a:cs typeface="+mn-cs"/>
              </a:endParaRPr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-29980" y="1345458"/>
              <a:ext cx="1938773" cy="521000"/>
            </a:xfrm>
            <a:custGeom>
              <a:avLst/>
              <a:gdLst>
                <a:gd name="connsiteX0" fmla="*/ 0 w 2584936"/>
                <a:gd name="connsiteY0" fmla="*/ 84134 h 841340"/>
                <a:gd name="connsiteX1" fmla="*/ 84134 w 2584936"/>
                <a:gd name="connsiteY1" fmla="*/ 0 h 841340"/>
                <a:gd name="connsiteX2" fmla="*/ 2500802 w 2584936"/>
                <a:gd name="connsiteY2" fmla="*/ 0 h 841340"/>
                <a:gd name="connsiteX3" fmla="*/ 2584936 w 2584936"/>
                <a:gd name="connsiteY3" fmla="*/ 84134 h 841340"/>
                <a:gd name="connsiteX4" fmla="*/ 2584936 w 2584936"/>
                <a:gd name="connsiteY4" fmla="*/ 757206 h 841340"/>
                <a:gd name="connsiteX5" fmla="*/ 2500802 w 2584936"/>
                <a:gd name="connsiteY5" fmla="*/ 841340 h 841340"/>
                <a:gd name="connsiteX6" fmla="*/ 84134 w 2584936"/>
                <a:gd name="connsiteY6" fmla="*/ 841340 h 841340"/>
                <a:gd name="connsiteX7" fmla="*/ 0 w 2584936"/>
                <a:gd name="connsiteY7" fmla="*/ 757206 h 841340"/>
                <a:gd name="connsiteX8" fmla="*/ 0 w 2584936"/>
                <a:gd name="connsiteY8" fmla="*/ 84134 h 84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4936" h="841340">
                  <a:moveTo>
                    <a:pt x="0" y="84134"/>
                  </a:moveTo>
                  <a:cubicBezTo>
                    <a:pt x="0" y="37668"/>
                    <a:pt x="37668" y="0"/>
                    <a:pt x="84134" y="0"/>
                  </a:cubicBezTo>
                  <a:lnTo>
                    <a:pt x="2500802" y="0"/>
                  </a:lnTo>
                  <a:cubicBezTo>
                    <a:pt x="2547268" y="0"/>
                    <a:pt x="2584936" y="37668"/>
                    <a:pt x="2584936" y="84134"/>
                  </a:cubicBezTo>
                  <a:lnTo>
                    <a:pt x="2584936" y="757206"/>
                  </a:lnTo>
                  <a:cubicBezTo>
                    <a:pt x="2584936" y="803672"/>
                    <a:pt x="2547268" y="841340"/>
                    <a:pt x="2500802" y="841340"/>
                  </a:cubicBezTo>
                  <a:lnTo>
                    <a:pt x="84134" y="841340"/>
                  </a:lnTo>
                  <a:cubicBezTo>
                    <a:pt x="37668" y="841340"/>
                    <a:pt x="0" y="803672"/>
                    <a:pt x="0" y="757206"/>
                  </a:cubicBezTo>
                  <a:lnTo>
                    <a:pt x="0" y="8413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74676" tIns="74676" rIns="74676" bIns="250340" spcCol="1270"/>
            <a:lstStyle/>
            <a:p>
              <a:pPr defTabSz="466725" fontAlgn="auto"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_tradnl" sz="1400" b="1" u="sng" kern="0">
                  <a:solidFill>
                    <a:prstClr val="white"/>
                  </a:solidFill>
                  <a:latin typeface="Calibri"/>
                  <a:cs typeface="+mn-cs"/>
                </a:rPr>
                <a:t>Agencia Financiadora</a:t>
              </a:r>
              <a:endParaRPr lang="es-ES_tradnl" sz="1400" b="1" u="sng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2286000" y="1782763"/>
            <a:ext cx="2466975" cy="376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defTabSz="366713" fontAlgn="auto">
              <a:lnSpc>
                <a:spcPct val="150000"/>
              </a:lnSpc>
              <a:spcBef>
                <a:spcPts val="0"/>
              </a:spcBef>
              <a:spcAft>
                <a:spcPts val="225"/>
              </a:spcAft>
              <a:buClr>
                <a:srgbClr val="0070C0"/>
              </a:buClr>
              <a:defRPr/>
            </a:pPr>
            <a:r>
              <a:rPr lang="es-ES" sz="1400" b="1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/>
                <a:cs typeface="+mn-cs"/>
              </a:rPr>
              <a:t> 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653309" y="1637584"/>
            <a:ext cx="1987550" cy="6617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latin typeface="Georgia" panose="02040502050405020303" pitchFamily="18" charset="0"/>
              </a:rPr>
              <a:t>Desarrollar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0070C0"/>
                </a:solidFill>
                <a:latin typeface="Georgia" panose="02040502050405020303" pitchFamily="18" charset="0"/>
              </a:rPr>
              <a:t>Plan de Negocio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dirty="0">
                <a:solidFill>
                  <a:srgbClr val="0070C0"/>
                </a:solidFill>
                <a:latin typeface="Georgia" panose="02040502050405020303" pitchFamily="18" charset="0"/>
              </a:rPr>
              <a:t>Basado en tecnología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3D1C63C-82ED-4B10-B96D-C18F07799278}"/>
              </a:ext>
            </a:extLst>
          </p:cNvPr>
          <p:cNvSpPr txBox="1"/>
          <p:nvPr/>
        </p:nvSpPr>
        <p:spPr>
          <a:xfrm>
            <a:off x="3121075" y="2299710"/>
            <a:ext cx="5863824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0070C0"/>
                </a:solidFill>
                <a:latin typeface="Georgia" panose="02040502050405020303" pitchFamily="18" charset="0"/>
              </a:defRPr>
            </a:lvl1pPr>
          </a:lstStyle>
          <a:p>
            <a:r>
              <a:rPr lang="es-ES" dirty="0">
                <a:solidFill>
                  <a:srgbClr val="00B0F0"/>
                </a:solidFill>
              </a:rPr>
              <a:t>Programa Misiones</a:t>
            </a:r>
          </a:p>
          <a:p>
            <a:r>
              <a:rPr lang="es-ES" dirty="0">
                <a:solidFill>
                  <a:srgbClr val="00B0F0"/>
                </a:solidFill>
              </a:rPr>
              <a:t>Plan Aeronáutico</a:t>
            </a:r>
          </a:p>
          <a:p>
            <a:r>
              <a:rPr lang="es-ES" dirty="0">
                <a:solidFill>
                  <a:srgbClr val="00B0F0"/>
                </a:solidFill>
              </a:rPr>
              <a:t>Eurostars-3 </a:t>
            </a:r>
            <a:r>
              <a:rPr lang="es-ES" sz="1800" dirty="0">
                <a:solidFill>
                  <a:srgbClr val="00B0F0"/>
                </a:solidFill>
              </a:rPr>
              <a:t>(</a:t>
            </a:r>
            <a:r>
              <a:rPr lang="es-ES" sz="1800" dirty="0" err="1">
                <a:solidFill>
                  <a:srgbClr val="00B0F0"/>
                </a:solidFill>
              </a:rPr>
              <a:t>Interempresas</a:t>
            </a:r>
            <a:r>
              <a:rPr lang="es-ES" sz="1800" dirty="0">
                <a:solidFill>
                  <a:srgbClr val="00B0F0"/>
                </a:solidFill>
              </a:rPr>
              <a:t> Internacional) </a:t>
            </a:r>
            <a:r>
              <a:rPr lang="es-ES" sz="1800" dirty="0">
                <a:solidFill>
                  <a:srgbClr val="00B050"/>
                </a:solidFill>
              </a:rPr>
              <a:t>13/04/2013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27" name="16 CuadroTexto">
            <a:extLst>
              <a:ext uri="{FF2B5EF4-FFF2-40B4-BE49-F238E27FC236}">
                <a16:creationId xmlns:a16="http://schemas.microsoft.com/office/drawing/2014/main" id="{E1C209A1-FD27-49F1-A10D-1C85F35C79DE}"/>
              </a:ext>
            </a:extLst>
          </p:cNvPr>
          <p:cNvSpPr txBox="1"/>
          <p:nvPr/>
        </p:nvSpPr>
        <p:spPr>
          <a:xfrm>
            <a:off x="-106148" y="3640392"/>
            <a:ext cx="1763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Ayudas </a:t>
            </a:r>
          </a:p>
          <a:p>
            <a:pPr algn="ctr"/>
            <a:r>
              <a:rPr lang="es-ES" sz="32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Directas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C91B3E2-A1DD-45AE-820A-792E64ACF43A}"/>
              </a:ext>
            </a:extLst>
          </p:cNvPr>
          <p:cNvSpPr txBox="1"/>
          <p:nvPr/>
        </p:nvSpPr>
        <p:spPr>
          <a:xfrm>
            <a:off x="1533031" y="2830961"/>
            <a:ext cx="171815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latin typeface="Georgia" panose="02040502050405020303" pitchFamily="18" charset="0"/>
              </a:rPr>
              <a:t>Investigar y Desarrollar </a:t>
            </a:r>
          </a:p>
          <a:p>
            <a:pPr algn="ctr">
              <a:defRPr/>
            </a:pPr>
            <a:r>
              <a:rPr lang="es-ES" sz="1600" b="1" dirty="0">
                <a:solidFill>
                  <a:srgbClr val="0070C0"/>
                </a:solidFill>
                <a:latin typeface="Georgia" panose="02040502050405020303" pitchFamily="18" charset="0"/>
              </a:rPr>
              <a:t>Tecnología</a:t>
            </a:r>
          </a:p>
        </p:txBody>
      </p:sp>
      <p:sp>
        <p:nvSpPr>
          <p:cNvPr id="17" name="21 CuadroTexto">
            <a:extLst>
              <a:ext uri="{FF2B5EF4-FFF2-40B4-BE49-F238E27FC236}">
                <a16:creationId xmlns:a16="http://schemas.microsoft.com/office/drawing/2014/main" id="{68A2BFF0-AF07-418A-9995-57B274B9DAFA}"/>
              </a:ext>
            </a:extLst>
          </p:cNvPr>
          <p:cNvSpPr txBox="1"/>
          <p:nvPr/>
        </p:nvSpPr>
        <p:spPr>
          <a:xfrm>
            <a:off x="3683861" y="1700988"/>
            <a:ext cx="363856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Neotec</a:t>
            </a:r>
          </a:p>
        </p:txBody>
      </p:sp>
      <p:sp>
        <p:nvSpPr>
          <p:cNvPr id="23" name="19 CuadroTexto">
            <a:extLst>
              <a:ext uri="{FF2B5EF4-FFF2-40B4-BE49-F238E27FC236}">
                <a16:creationId xmlns:a16="http://schemas.microsoft.com/office/drawing/2014/main" id="{AB63094B-5D45-471F-B132-5D922D52C8A4}"/>
              </a:ext>
            </a:extLst>
          </p:cNvPr>
          <p:cNvSpPr txBox="1"/>
          <p:nvPr/>
        </p:nvSpPr>
        <p:spPr>
          <a:xfrm>
            <a:off x="5343200" y="783428"/>
            <a:ext cx="3250275" cy="707886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2000" b="1" dirty="0"/>
              <a:t>Subvención </a:t>
            </a:r>
          </a:p>
          <a:p>
            <a:pPr algn="ctr">
              <a:defRPr/>
            </a:pPr>
            <a:r>
              <a:rPr lang="es-ES" sz="2000" b="1" dirty="0"/>
              <a:t>(previsto en 2023)</a:t>
            </a:r>
            <a:endParaRPr lang="es-ES" dirty="0"/>
          </a:p>
        </p:txBody>
      </p:sp>
      <p:pic>
        <p:nvPicPr>
          <p:cNvPr id="29" name="Imagen 39">
            <a:extLst>
              <a:ext uri="{FF2B5EF4-FFF2-40B4-BE49-F238E27FC236}">
                <a16:creationId xmlns:a16="http://schemas.microsoft.com/office/drawing/2014/main" id="{5A0DAC09-A527-4E89-BA30-B2728945E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975482"/>
            <a:ext cx="529516" cy="62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F279C74-1B71-7A4F-F30A-8B73EE9968A8}"/>
              </a:ext>
            </a:extLst>
          </p:cNvPr>
          <p:cNvSpPr txBox="1"/>
          <p:nvPr/>
        </p:nvSpPr>
        <p:spPr>
          <a:xfrm>
            <a:off x="5848220" y="1773330"/>
            <a:ext cx="922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1800" b="1" dirty="0">
                <a:solidFill>
                  <a:srgbClr val="FF0000"/>
                </a:solidFill>
              </a:rPr>
              <a:t>Pte.</a:t>
            </a:r>
          </a:p>
        </p:txBody>
      </p:sp>
      <p:sp>
        <p:nvSpPr>
          <p:cNvPr id="8" name="11 CuadroTexto">
            <a:extLst>
              <a:ext uri="{FF2B5EF4-FFF2-40B4-BE49-F238E27FC236}">
                <a16:creationId xmlns:a16="http://schemas.microsoft.com/office/drawing/2014/main" id="{25B825B4-D8F3-E129-7FE6-FBAFF993D551}"/>
              </a:ext>
            </a:extLst>
          </p:cNvPr>
          <p:cNvSpPr txBox="1"/>
          <p:nvPr/>
        </p:nvSpPr>
        <p:spPr>
          <a:xfrm>
            <a:off x="1190486" y="138170"/>
            <a:ext cx="6763028" cy="5523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Actividad CDTI: </a:t>
            </a:r>
            <a:r>
              <a:rPr lang="es-ES_tradnl" b="1" dirty="0">
                <a:solidFill>
                  <a:prstClr val="white"/>
                </a:solidFill>
                <a:latin typeface="Calibri"/>
              </a:rPr>
              <a:t>Agencia Financiadora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0 Imagen">
            <a:extLst>
              <a:ext uri="{FF2B5EF4-FFF2-40B4-BE49-F238E27FC236}">
                <a16:creationId xmlns:a16="http://schemas.microsoft.com/office/drawing/2014/main" id="{CBAF6BB4-84C0-C0A6-E02D-BA063D20BB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42" y="4366617"/>
            <a:ext cx="3033895" cy="55236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9635CEC-E0AB-BA5F-FFE9-78587C11A210}"/>
              </a:ext>
            </a:extLst>
          </p:cNvPr>
          <p:cNvSpPr txBox="1"/>
          <p:nvPr/>
        </p:nvSpPr>
        <p:spPr>
          <a:xfrm>
            <a:off x="7190700" y="2739319"/>
            <a:ext cx="922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1800" b="1" dirty="0">
                <a:solidFill>
                  <a:srgbClr val="FF0000"/>
                </a:solidFill>
              </a:rPr>
              <a:t>Pte.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03CFF82-E171-C82B-CF27-17F1E68DBA65}"/>
              </a:ext>
            </a:extLst>
          </p:cNvPr>
          <p:cNvSpPr txBox="1"/>
          <p:nvPr/>
        </p:nvSpPr>
        <p:spPr>
          <a:xfrm>
            <a:off x="7415919" y="2372327"/>
            <a:ext cx="922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1800" b="1" dirty="0">
                <a:solidFill>
                  <a:srgbClr val="FF0000"/>
                </a:solidFill>
              </a:rPr>
              <a:t>Pte.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B798C91-6C42-6D24-9D5B-82E0C5F3BE05}"/>
              </a:ext>
            </a:extLst>
          </p:cNvPr>
          <p:cNvSpPr txBox="1"/>
          <p:nvPr/>
        </p:nvSpPr>
        <p:spPr>
          <a:xfrm>
            <a:off x="1717874" y="3839561"/>
            <a:ext cx="17615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Centros de Excelencia</a:t>
            </a:r>
          </a:p>
        </p:txBody>
      </p:sp>
      <p:sp>
        <p:nvSpPr>
          <p:cNvPr id="26" name="21 CuadroTexto">
            <a:extLst>
              <a:ext uri="{FF2B5EF4-FFF2-40B4-BE49-F238E27FC236}">
                <a16:creationId xmlns:a16="http://schemas.microsoft.com/office/drawing/2014/main" id="{2C82C10D-0FE7-5B23-3E2B-A8B803CE5BED}"/>
              </a:ext>
            </a:extLst>
          </p:cNvPr>
          <p:cNvSpPr txBox="1"/>
          <p:nvPr/>
        </p:nvSpPr>
        <p:spPr>
          <a:xfrm>
            <a:off x="3431480" y="3888878"/>
            <a:ext cx="444587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Cervera Red Centros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DFEDC4F-9D07-53C5-ACCA-0A2E35FB9966}"/>
              </a:ext>
            </a:extLst>
          </p:cNvPr>
          <p:cNvSpPr txBox="1"/>
          <p:nvPr/>
        </p:nvSpPr>
        <p:spPr>
          <a:xfrm>
            <a:off x="7095755" y="3953865"/>
            <a:ext cx="922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1800" b="1" dirty="0">
                <a:solidFill>
                  <a:srgbClr val="FF0000"/>
                </a:solidFill>
              </a:rPr>
              <a:t>Pte.</a:t>
            </a:r>
          </a:p>
        </p:txBody>
      </p:sp>
    </p:spTree>
    <p:extLst>
      <p:ext uri="{BB962C8B-B14F-4D97-AF65-F5344CB8AC3E}">
        <p14:creationId xmlns:p14="http://schemas.microsoft.com/office/powerpoint/2010/main" val="336868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Imagen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47" y="2393951"/>
            <a:ext cx="77925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6 CuadroTexto"/>
          <p:cNvSpPr txBox="1">
            <a:spLocks noChangeArrowheads="1"/>
          </p:cNvSpPr>
          <p:nvPr/>
        </p:nvSpPr>
        <p:spPr bwMode="auto">
          <a:xfrm>
            <a:off x="5308600" y="152400"/>
            <a:ext cx="38227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s-ES" altLang="es-ES" sz="2000" b="1" u="sng">
              <a:solidFill>
                <a:schemeClr val="bg1"/>
              </a:solidFill>
            </a:endParaRPr>
          </a:p>
          <a:p>
            <a:pPr algn="ctr" eaLnBrk="1" hangingPunct="1"/>
            <a:r>
              <a:rPr lang="es-ES" altLang="es-ES" sz="2000" b="1" u="sng">
                <a:solidFill>
                  <a:schemeClr val="bg1"/>
                </a:solidFill>
              </a:rPr>
              <a:t>LINEA EXPANSIÓN  DIRECTA</a:t>
            </a:r>
          </a:p>
          <a:p>
            <a:pPr algn="ctr" eaLnBrk="1" hangingPunct="1"/>
            <a:r>
              <a:rPr lang="es-ES" altLang="es-ES" sz="2000" b="1" u="sng">
                <a:solidFill>
                  <a:schemeClr val="bg1"/>
                </a:solidFill>
              </a:rPr>
              <a:t> (LICA)*</a:t>
            </a:r>
          </a:p>
        </p:txBody>
      </p:sp>
      <p:sp>
        <p:nvSpPr>
          <p:cNvPr id="54277" name="9 CuadroTexto"/>
          <p:cNvSpPr txBox="1">
            <a:spLocks noChangeArrowheads="1"/>
          </p:cNvSpPr>
          <p:nvPr/>
        </p:nvSpPr>
        <p:spPr bwMode="auto">
          <a:xfrm>
            <a:off x="1828800" y="163513"/>
            <a:ext cx="2552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s-ES" altLang="es-ES" sz="2000" b="1" u="sng">
              <a:solidFill>
                <a:schemeClr val="bg1"/>
              </a:solidFill>
            </a:endParaRPr>
          </a:p>
          <a:p>
            <a:pPr algn="ctr" eaLnBrk="1" hangingPunct="1"/>
            <a:r>
              <a:rPr lang="es-ES" altLang="es-ES" sz="2000" b="1" u="sng">
                <a:solidFill>
                  <a:schemeClr val="bg1"/>
                </a:solidFill>
              </a:rPr>
              <a:t>LINEA DIRECTA DE INNOVACIÓN </a:t>
            </a:r>
          </a:p>
          <a:p>
            <a:pPr algn="ctr" eaLnBrk="1" hangingPunct="1"/>
            <a:r>
              <a:rPr lang="es-ES" altLang="es-ES" sz="2000" b="1" u="sng">
                <a:solidFill>
                  <a:schemeClr val="bg1"/>
                </a:solidFill>
              </a:rPr>
              <a:t>(LIC)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163183"/>
              </p:ext>
            </p:extLst>
          </p:nvPr>
        </p:nvGraphicFramePr>
        <p:xfrm>
          <a:off x="1828800" y="715879"/>
          <a:ext cx="6766064" cy="4226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968">
                  <a:extLst>
                    <a:ext uri="{9D8B030D-6E8A-4147-A177-3AD203B41FA5}">
                      <a16:colId xmlns:a16="http://schemas.microsoft.com/office/drawing/2014/main" val="3292617953"/>
                    </a:ext>
                  </a:extLst>
                </a:gridCol>
              </a:tblGrid>
              <a:tr h="482377">
                <a:tc>
                  <a:txBody>
                    <a:bodyPr/>
                    <a:lstStyle/>
                    <a:p>
                      <a:endParaRPr lang="es-ES_tradnl" sz="1400" dirty="0">
                        <a:latin typeface="+mn-lt"/>
                      </a:endParaRPr>
                    </a:p>
                  </a:txBody>
                  <a:tcPr marL="68576" marR="68576" marT="34278" marB="34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latin typeface="+mn-lt"/>
                        </a:rPr>
                        <a:t>Eurostars 3</a:t>
                      </a:r>
                    </a:p>
                    <a:p>
                      <a:pPr algn="ctr"/>
                      <a:r>
                        <a:rPr lang="es-ES_tradnl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Interempresa</a:t>
                      </a:r>
                      <a:r>
                        <a:rPr lang="es-ES_tradnl" sz="1200" dirty="0">
                          <a:solidFill>
                            <a:schemeClr val="bg1"/>
                          </a:solidFill>
                          <a:latin typeface="+mn-lt"/>
                        </a:rPr>
                        <a:t> Internacional</a:t>
                      </a:r>
                    </a:p>
                  </a:txBody>
                  <a:tcPr marL="68576" marR="68576" marT="34278" marB="34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latin typeface="+mn-lt"/>
                        </a:rPr>
                        <a:t>Neotec 2022</a:t>
                      </a:r>
                    </a:p>
                    <a:p>
                      <a:pPr algn="ctr"/>
                      <a:r>
                        <a:rPr lang="es-ES_tradnl" sz="1200" dirty="0">
                          <a:solidFill>
                            <a:srgbClr val="FF0000"/>
                          </a:solidFill>
                          <a:latin typeface="+mn-lt"/>
                        </a:rPr>
                        <a:t>cerrada</a:t>
                      </a:r>
                    </a:p>
                  </a:txBody>
                  <a:tcPr marL="68576" marR="68576" marT="34278" marB="34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Misiones 2022</a:t>
                      </a:r>
                    </a:p>
                    <a:p>
                      <a:pPr marL="0" algn="ctr" defTabSz="914400" rtl="0" eaLnBrk="1" latinLnBrk="0" hangingPunct="1"/>
                      <a:r>
                        <a:rPr lang="es-ES_tradnl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cerrada</a:t>
                      </a:r>
                    </a:p>
                  </a:txBody>
                  <a:tcPr marL="68576" marR="68576" marT="34278" marB="342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452">
                <a:tc>
                  <a:txBody>
                    <a:bodyPr/>
                    <a:lstStyle/>
                    <a:p>
                      <a:pPr algn="l"/>
                      <a:r>
                        <a:rPr lang="es-ES_tradnl" sz="1000" dirty="0">
                          <a:latin typeface="+mn-lt"/>
                        </a:rPr>
                        <a:t>Presupuesto mínimo</a:t>
                      </a:r>
                    </a:p>
                  </a:txBody>
                  <a:tcPr marL="68576" marR="68576" marT="34278" marB="3427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---</a:t>
                      </a:r>
                    </a:p>
                  </a:txBody>
                  <a:tcPr marL="68576" marR="68576" marT="34278" marB="3427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175.000€</a:t>
                      </a: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175,000€ por empresa</a:t>
                      </a:r>
                    </a:p>
                    <a:p>
                      <a:pPr algn="ctr"/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MGE: 4-15M€</a:t>
                      </a:r>
                    </a:p>
                    <a:p>
                      <a:pPr algn="ctr"/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MPYMES: 1,5-3M€</a:t>
                      </a: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452">
                <a:tc>
                  <a:txBody>
                    <a:bodyPr/>
                    <a:lstStyle/>
                    <a:p>
                      <a:pPr algn="l"/>
                      <a:r>
                        <a:rPr lang="es-ES_tradnl" sz="1000" dirty="0">
                          <a:latin typeface="+mn-lt"/>
                        </a:rPr>
                        <a:t>Duración (hasta)</a:t>
                      </a:r>
                    </a:p>
                  </a:txBody>
                  <a:tcPr marL="68576" marR="68576" marT="34278" marB="342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Hasta 36 meses</a:t>
                      </a:r>
                    </a:p>
                  </a:txBody>
                  <a:tcPr marL="68576" marR="68576" marT="34278" marB="3427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12/ 24 meses</a:t>
                      </a: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48 meses</a:t>
                      </a: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>
                          <a:latin typeface="+mn-lt"/>
                        </a:rPr>
                        <a:t>Origen</a:t>
                      </a:r>
                      <a:r>
                        <a:rPr lang="es-ES_tradnl" sz="1000" baseline="0" dirty="0">
                          <a:latin typeface="+mn-lt"/>
                        </a:rPr>
                        <a:t> Fondos</a:t>
                      </a:r>
                      <a:endParaRPr lang="es-ES_tradnl" sz="1000" dirty="0">
                        <a:latin typeface="+mn-lt"/>
                      </a:endParaRPr>
                    </a:p>
                  </a:txBody>
                  <a:tcPr marL="68576" marR="68576" marT="34278" marB="3427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CDTI/UE</a:t>
                      </a:r>
                    </a:p>
                  </a:txBody>
                  <a:tcPr marL="68576" marR="68576" marT="34278" marB="3427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MRR</a:t>
                      </a: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MRR</a:t>
                      </a: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543">
                <a:tc>
                  <a:txBody>
                    <a:bodyPr/>
                    <a:lstStyle/>
                    <a:p>
                      <a:pPr algn="l"/>
                      <a:r>
                        <a:rPr lang="es-ES_tradnl" sz="1000" dirty="0">
                          <a:latin typeface="+mn-lt"/>
                        </a:rPr>
                        <a:t>Financiación (hasta)</a:t>
                      </a:r>
                    </a:p>
                  </a:txBody>
                  <a:tcPr marL="68576" marR="68576" marT="34278" marB="342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68576" marR="68576" marT="34278" marB="3427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70%  en general</a:t>
                      </a:r>
                    </a:p>
                    <a:p>
                      <a:pPr marL="0" algn="ctr" defTabSz="914400" rtl="0" eaLnBrk="1" latinLnBrk="0" hangingPunct="1"/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</a:p>
                    <a:p>
                      <a:pPr marL="0" algn="ctr" defTabSz="914400" rtl="0" eaLnBrk="1" latinLnBrk="0" hangingPunct="1"/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85% con doctor</a:t>
                      </a: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65</a:t>
                      </a:r>
                      <a:r>
                        <a:rPr lang="es-E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 G. Empresa,</a:t>
                      </a:r>
                    </a:p>
                    <a:p>
                      <a:pPr marL="0" algn="ctr" defTabSz="914400" rtl="0" eaLnBrk="1" latinLnBrk="0" hangingPunct="1"/>
                      <a:r>
                        <a:rPr lang="es-E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 M. Empresa </a:t>
                      </a:r>
                    </a:p>
                    <a:p>
                      <a:pPr marL="0" algn="ctr" defTabSz="914400" rtl="0" eaLnBrk="1" latinLnBrk="0" hangingPunct="1"/>
                      <a:r>
                        <a:rPr lang="es-E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80% P.  Empresa</a:t>
                      </a:r>
                      <a:endParaRPr lang="es-ES_tradn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94">
                <a:tc>
                  <a:txBody>
                    <a:bodyPr/>
                    <a:lstStyle/>
                    <a:p>
                      <a:pPr algn="l"/>
                      <a:r>
                        <a:rPr lang="es-ES_tradnl" sz="1000" b="1" dirty="0">
                          <a:latin typeface="+mn-lt"/>
                        </a:rPr>
                        <a:t>Forma ayuda</a:t>
                      </a:r>
                    </a:p>
                  </a:txBody>
                  <a:tcPr marL="68576" marR="68576" marT="34278" marB="3427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Subvención</a:t>
                      </a:r>
                    </a:p>
                  </a:txBody>
                  <a:tcPr marL="68576" marR="68576" marT="34278" marB="3427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Subvención</a:t>
                      </a: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Subvención</a:t>
                      </a: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069">
                <a:tc>
                  <a:txBody>
                    <a:bodyPr/>
                    <a:lstStyle/>
                    <a:p>
                      <a:pPr algn="l"/>
                      <a:r>
                        <a:rPr lang="es-ES_tradnl" sz="1000" dirty="0">
                          <a:latin typeface="+mn-lt"/>
                        </a:rPr>
                        <a:t>Subvención máxima</a:t>
                      </a:r>
                    </a:p>
                  </a:txBody>
                  <a:tcPr marL="68576" marR="68576" marT="34278" marB="342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400.000€</a:t>
                      </a:r>
                    </a:p>
                  </a:txBody>
                  <a:tcPr marL="68576" marR="68576" marT="34278" marB="3427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250.000€ en general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325.000€ con doctor</a:t>
                      </a: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Marco </a:t>
                      </a: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>
                          <a:latin typeface="+mn-lt"/>
                        </a:rPr>
                        <a:t>Anticipos </a:t>
                      </a:r>
                    </a:p>
                  </a:txBody>
                  <a:tcPr marL="68576" marR="68576" marT="34278" marB="342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</a:p>
                  </a:txBody>
                  <a:tcPr marL="68576" marR="68576" marT="34278" marB="3427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452">
                <a:tc>
                  <a:txBody>
                    <a:bodyPr/>
                    <a:lstStyle/>
                    <a:p>
                      <a:pPr algn="l"/>
                      <a:r>
                        <a:rPr lang="es-ES_tradnl" sz="1000" dirty="0">
                          <a:latin typeface="+mn-lt"/>
                        </a:rPr>
                        <a:t>Informe motivado</a:t>
                      </a:r>
                    </a:p>
                  </a:txBody>
                  <a:tcPr marL="68576" marR="68576" marT="34278" marB="3427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bg1"/>
                          </a:solidFill>
                          <a:latin typeface="+mn-lt"/>
                        </a:rPr>
                        <a:t>Si</a:t>
                      </a:r>
                    </a:p>
                  </a:txBody>
                  <a:tcPr marL="68576" marR="68576" marT="34278" marB="3427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</a:p>
                  </a:txBody>
                  <a:tcPr marL="68576" marR="68576" marT="34278" marB="3427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11 CuadroTexto">
            <a:extLst>
              <a:ext uri="{FF2B5EF4-FFF2-40B4-BE49-F238E27FC236}">
                <a16:creationId xmlns:a16="http://schemas.microsoft.com/office/drawing/2014/main" id="{ABB672E0-BE58-4098-9D20-360E4F985C70}"/>
              </a:ext>
            </a:extLst>
          </p:cNvPr>
          <p:cNvSpPr txBox="1"/>
          <p:nvPr/>
        </p:nvSpPr>
        <p:spPr>
          <a:xfrm>
            <a:off x="1831836" y="107240"/>
            <a:ext cx="6763028" cy="5523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s-ES" b="1" dirty="0">
                <a:solidFill>
                  <a:prstClr val="white"/>
                </a:solidFill>
              </a:rPr>
              <a:t>Actividad CDTI: </a:t>
            </a:r>
            <a:r>
              <a:rPr lang="es-ES_tradnl" sz="1800" b="1" u="sng" kern="0" dirty="0">
                <a:solidFill>
                  <a:prstClr val="white"/>
                </a:solidFill>
                <a:latin typeface="Calibri"/>
              </a:rPr>
              <a:t>Agencia </a:t>
            </a:r>
            <a:r>
              <a:rPr lang="es-ES_tradnl" b="1" u="sng" kern="0" dirty="0">
                <a:solidFill>
                  <a:prstClr val="white"/>
                </a:solidFill>
                <a:latin typeface="Calibri"/>
              </a:rPr>
              <a:t>f</a:t>
            </a:r>
            <a:r>
              <a:rPr lang="es-ES_tradnl" sz="1800" b="1" u="sng" kern="0" dirty="0">
                <a:solidFill>
                  <a:prstClr val="white"/>
                </a:solidFill>
                <a:latin typeface="Calibri"/>
              </a:rPr>
              <a:t>inanciadora/Ayudas directas</a:t>
            </a:r>
          </a:p>
        </p:txBody>
      </p:sp>
    </p:spTree>
    <p:extLst>
      <p:ext uri="{BB962C8B-B14F-4D97-AF65-F5344CB8AC3E}">
        <p14:creationId xmlns:p14="http://schemas.microsoft.com/office/powerpoint/2010/main" val="256344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936750"/>
            <a:ext cx="129063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286000" y="1782763"/>
            <a:ext cx="2466975" cy="376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defTabSz="366713" fontAlgn="auto">
              <a:lnSpc>
                <a:spcPct val="150000"/>
              </a:lnSpc>
              <a:spcBef>
                <a:spcPts val="0"/>
              </a:spcBef>
              <a:spcAft>
                <a:spcPts val="225"/>
              </a:spcAft>
              <a:buClr>
                <a:srgbClr val="0070C0"/>
              </a:buClr>
              <a:defRPr/>
            </a:pPr>
            <a:r>
              <a:rPr lang="es-ES" sz="1400" b="1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/>
                <a:cs typeface="+mn-cs"/>
              </a:rPr>
              <a:t> </a:t>
            </a:r>
          </a:p>
        </p:txBody>
      </p:sp>
      <p:grpSp>
        <p:nvGrpSpPr>
          <p:cNvPr id="23559" name="5 Grupo"/>
          <p:cNvGrpSpPr>
            <a:grpSpLocks noChangeAspect="1"/>
          </p:cNvGrpSpPr>
          <p:nvPr/>
        </p:nvGrpSpPr>
        <p:grpSpPr bwMode="auto">
          <a:xfrm>
            <a:off x="1731963" y="913533"/>
            <a:ext cx="3200400" cy="3556867"/>
            <a:chOff x="-29980" y="1345458"/>
            <a:chExt cx="3121858" cy="2628293"/>
          </a:xfrm>
        </p:grpSpPr>
        <p:sp>
          <p:nvSpPr>
            <p:cNvPr id="20" name="19 Forma libre"/>
            <p:cNvSpPr/>
            <p:nvPr/>
          </p:nvSpPr>
          <p:spPr>
            <a:xfrm>
              <a:off x="-29980" y="1345458"/>
              <a:ext cx="1938773" cy="521000"/>
            </a:xfrm>
            <a:custGeom>
              <a:avLst/>
              <a:gdLst>
                <a:gd name="connsiteX0" fmla="*/ 0 w 2584936"/>
                <a:gd name="connsiteY0" fmla="*/ 84134 h 841340"/>
                <a:gd name="connsiteX1" fmla="*/ 84134 w 2584936"/>
                <a:gd name="connsiteY1" fmla="*/ 0 h 841340"/>
                <a:gd name="connsiteX2" fmla="*/ 2500802 w 2584936"/>
                <a:gd name="connsiteY2" fmla="*/ 0 h 841340"/>
                <a:gd name="connsiteX3" fmla="*/ 2584936 w 2584936"/>
                <a:gd name="connsiteY3" fmla="*/ 84134 h 841340"/>
                <a:gd name="connsiteX4" fmla="*/ 2584936 w 2584936"/>
                <a:gd name="connsiteY4" fmla="*/ 757206 h 841340"/>
                <a:gd name="connsiteX5" fmla="*/ 2500802 w 2584936"/>
                <a:gd name="connsiteY5" fmla="*/ 841340 h 841340"/>
                <a:gd name="connsiteX6" fmla="*/ 84134 w 2584936"/>
                <a:gd name="connsiteY6" fmla="*/ 841340 h 841340"/>
                <a:gd name="connsiteX7" fmla="*/ 0 w 2584936"/>
                <a:gd name="connsiteY7" fmla="*/ 757206 h 841340"/>
                <a:gd name="connsiteX8" fmla="*/ 0 w 2584936"/>
                <a:gd name="connsiteY8" fmla="*/ 84134 h 84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4936" h="841340">
                  <a:moveTo>
                    <a:pt x="0" y="84134"/>
                  </a:moveTo>
                  <a:cubicBezTo>
                    <a:pt x="0" y="37668"/>
                    <a:pt x="37668" y="0"/>
                    <a:pt x="84134" y="0"/>
                  </a:cubicBezTo>
                  <a:lnTo>
                    <a:pt x="2500802" y="0"/>
                  </a:lnTo>
                  <a:cubicBezTo>
                    <a:pt x="2547268" y="0"/>
                    <a:pt x="2584936" y="37668"/>
                    <a:pt x="2584936" y="84134"/>
                  </a:cubicBezTo>
                  <a:lnTo>
                    <a:pt x="2584936" y="757206"/>
                  </a:lnTo>
                  <a:cubicBezTo>
                    <a:pt x="2584936" y="803672"/>
                    <a:pt x="2547268" y="841340"/>
                    <a:pt x="2500802" y="841340"/>
                  </a:cubicBezTo>
                  <a:lnTo>
                    <a:pt x="84134" y="841340"/>
                  </a:lnTo>
                  <a:cubicBezTo>
                    <a:pt x="37668" y="841340"/>
                    <a:pt x="0" y="803672"/>
                    <a:pt x="0" y="757206"/>
                  </a:cubicBezTo>
                  <a:lnTo>
                    <a:pt x="0" y="8413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74676" tIns="74676" rIns="74676" bIns="250340" spcCol="1270"/>
            <a:lstStyle/>
            <a:p>
              <a:pPr defTabSz="466725" fontAlgn="auto"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_tradnl" sz="1400" b="1" u="sng" kern="0" dirty="0">
                  <a:solidFill>
                    <a:prstClr val="white"/>
                  </a:solidFill>
                  <a:latin typeface="Calibri"/>
                  <a:cs typeface="+mn-cs"/>
                </a:rPr>
                <a:t>Agencia Financiadora</a:t>
              </a:r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-29980" y="1771265"/>
              <a:ext cx="3121858" cy="2202486"/>
            </a:xfrm>
            <a:custGeom>
              <a:avLst/>
              <a:gdLst>
                <a:gd name="connsiteX0" fmla="*/ 0 w 2584936"/>
                <a:gd name="connsiteY0" fmla="*/ 258494 h 3528000"/>
                <a:gd name="connsiteX1" fmla="*/ 258494 w 2584936"/>
                <a:gd name="connsiteY1" fmla="*/ 0 h 3528000"/>
                <a:gd name="connsiteX2" fmla="*/ 2326442 w 2584936"/>
                <a:gd name="connsiteY2" fmla="*/ 0 h 3528000"/>
                <a:gd name="connsiteX3" fmla="*/ 2584936 w 2584936"/>
                <a:gd name="connsiteY3" fmla="*/ 258494 h 3528000"/>
                <a:gd name="connsiteX4" fmla="*/ 2584936 w 2584936"/>
                <a:gd name="connsiteY4" fmla="*/ 3269506 h 3528000"/>
                <a:gd name="connsiteX5" fmla="*/ 2326442 w 2584936"/>
                <a:gd name="connsiteY5" fmla="*/ 3528000 h 3528000"/>
                <a:gd name="connsiteX6" fmla="*/ 258494 w 2584936"/>
                <a:gd name="connsiteY6" fmla="*/ 3528000 h 3528000"/>
                <a:gd name="connsiteX7" fmla="*/ 0 w 2584936"/>
                <a:gd name="connsiteY7" fmla="*/ 3269506 h 3528000"/>
                <a:gd name="connsiteX8" fmla="*/ 0 w 2584936"/>
                <a:gd name="connsiteY8" fmla="*/ 258494 h 35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4936" h="3528000">
                  <a:moveTo>
                    <a:pt x="0" y="258494"/>
                  </a:moveTo>
                  <a:cubicBezTo>
                    <a:pt x="0" y="115732"/>
                    <a:pt x="115732" y="0"/>
                    <a:pt x="258494" y="0"/>
                  </a:cubicBezTo>
                  <a:lnTo>
                    <a:pt x="2326442" y="0"/>
                  </a:lnTo>
                  <a:cubicBezTo>
                    <a:pt x="2469204" y="0"/>
                    <a:pt x="2584936" y="115732"/>
                    <a:pt x="2584936" y="258494"/>
                  </a:cubicBezTo>
                  <a:lnTo>
                    <a:pt x="2584936" y="3269506"/>
                  </a:lnTo>
                  <a:cubicBezTo>
                    <a:pt x="2584936" y="3412268"/>
                    <a:pt x="2469204" y="3528000"/>
                    <a:pt x="2326442" y="3528000"/>
                  </a:cubicBezTo>
                  <a:lnTo>
                    <a:pt x="258494" y="3528000"/>
                  </a:lnTo>
                  <a:cubicBezTo>
                    <a:pt x="115732" y="3528000"/>
                    <a:pt x="0" y="3412268"/>
                    <a:pt x="0" y="3269506"/>
                  </a:cubicBezTo>
                  <a:lnTo>
                    <a:pt x="0" y="258494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7598D9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lIns="131459" tIns="131459" rIns="131459" bIns="131459" spcCol="1270"/>
            <a:lstStyle/>
            <a:p>
              <a:pPr marL="0" lvl="1" defTabSz="366713" fontAlgn="auto">
                <a:lnSpc>
                  <a:spcPct val="150000"/>
                </a:lnSpc>
                <a:spcBef>
                  <a:spcPts val="0"/>
                </a:spcBef>
                <a:spcAft>
                  <a:spcPts val="225"/>
                </a:spcAft>
                <a:defRPr/>
              </a:pPr>
              <a:endParaRPr lang="es-ES" sz="14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/>
                <a:cs typeface="+mn-cs"/>
              </a:endParaRPr>
            </a:p>
            <a:p>
              <a:pPr marL="0" lvl="1" defTabSz="366713" fontAlgn="auto">
                <a:lnSpc>
                  <a:spcPct val="150000"/>
                </a:lnSpc>
                <a:spcBef>
                  <a:spcPts val="0"/>
                </a:spcBef>
                <a:spcAft>
                  <a:spcPts val="225"/>
                </a:spcAft>
                <a:defRPr/>
              </a:pPr>
              <a:endParaRPr lang="es-ES" sz="14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/>
                <a:cs typeface="+mn-cs"/>
              </a:endParaRPr>
            </a:p>
          </p:txBody>
        </p:sp>
      </p:grpSp>
      <p:sp>
        <p:nvSpPr>
          <p:cNvPr id="15" name="11 CuadroTexto">
            <a:extLst>
              <a:ext uri="{FF2B5EF4-FFF2-40B4-BE49-F238E27FC236}">
                <a16:creationId xmlns:a16="http://schemas.microsoft.com/office/drawing/2014/main" id="{5C42A5E1-A4BA-4433-B984-A376A28830EC}"/>
              </a:ext>
            </a:extLst>
          </p:cNvPr>
          <p:cNvSpPr txBox="1"/>
          <p:nvPr/>
        </p:nvSpPr>
        <p:spPr>
          <a:xfrm>
            <a:off x="1190486" y="138170"/>
            <a:ext cx="6763028" cy="5523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s-ES" b="1" dirty="0">
                <a:solidFill>
                  <a:prstClr val="white"/>
                </a:solidFill>
              </a:rPr>
              <a:t>Actividad CDTI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6B197B8-3413-41A0-8D96-7F0E5D36198A}"/>
              </a:ext>
            </a:extLst>
          </p:cNvPr>
          <p:cNvSpPr txBox="1"/>
          <p:nvPr/>
        </p:nvSpPr>
        <p:spPr>
          <a:xfrm>
            <a:off x="2193128" y="3757014"/>
            <a:ext cx="1288796" cy="654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latin typeface="Georgia" panose="02040502050405020303" pitchFamily="18" charset="0"/>
              </a:rPr>
              <a:t>Comprar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0070C0"/>
                </a:solidFill>
                <a:latin typeface="Georgia" panose="02040502050405020303" pitchFamily="18" charset="0"/>
              </a:rPr>
              <a:t>Activos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latin typeface="Georgia" panose="02040502050405020303" pitchFamily="18" charset="0"/>
              </a:rPr>
              <a:t> Innovadores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3D1C63C-82ED-4B10-B96D-C18F07799278}"/>
              </a:ext>
            </a:extLst>
          </p:cNvPr>
          <p:cNvSpPr txBox="1"/>
          <p:nvPr/>
        </p:nvSpPr>
        <p:spPr>
          <a:xfrm>
            <a:off x="2001360" y="1926359"/>
            <a:ext cx="171815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latin typeface="Georgia" panose="02040502050405020303" pitchFamily="18" charset="0"/>
              </a:rPr>
              <a:t>Investigar y Desarrollar </a:t>
            </a:r>
          </a:p>
          <a:p>
            <a:pPr algn="ctr">
              <a:defRPr/>
            </a:pPr>
            <a:r>
              <a:rPr lang="es-ES" sz="1600" b="1" dirty="0">
                <a:solidFill>
                  <a:srgbClr val="0070C0"/>
                </a:solidFill>
                <a:latin typeface="Georgia" panose="02040502050405020303" pitchFamily="18" charset="0"/>
              </a:rPr>
              <a:t>Tecnología</a:t>
            </a:r>
          </a:p>
        </p:txBody>
      </p:sp>
      <p:sp>
        <p:nvSpPr>
          <p:cNvPr id="27" name="16 CuadroTexto">
            <a:extLst>
              <a:ext uri="{FF2B5EF4-FFF2-40B4-BE49-F238E27FC236}">
                <a16:creationId xmlns:a16="http://schemas.microsoft.com/office/drawing/2014/main" id="{E1C209A1-FD27-49F1-A10D-1C85F35C79DE}"/>
              </a:ext>
            </a:extLst>
          </p:cNvPr>
          <p:cNvSpPr txBox="1"/>
          <p:nvPr/>
        </p:nvSpPr>
        <p:spPr>
          <a:xfrm>
            <a:off x="-37760" y="3279960"/>
            <a:ext cx="1763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Ayudas </a:t>
            </a:r>
          </a:p>
          <a:p>
            <a:pPr algn="ctr"/>
            <a:r>
              <a:rPr lang="es-ES" sz="32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Directas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F0C87F3-B498-4973-8AB8-E874D316F2B9}"/>
              </a:ext>
            </a:extLst>
          </p:cNvPr>
          <p:cNvSpPr txBox="1"/>
          <p:nvPr/>
        </p:nvSpPr>
        <p:spPr>
          <a:xfrm>
            <a:off x="3655695" y="1688991"/>
            <a:ext cx="5139501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0070C0"/>
                </a:solidFill>
                <a:latin typeface="Georgia" panose="02040502050405020303" pitchFamily="18" charset="0"/>
              </a:defRPr>
            </a:lvl1pPr>
          </a:lstStyle>
          <a:p>
            <a:pPr algn="ctr" eaLnBrk="1" hangingPunct="1"/>
            <a:r>
              <a:rPr lang="es-ES" altLang="es-E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Individual </a:t>
            </a:r>
          </a:p>
          <a:p>
            <a:pPr algn="ctr" eaLnBrk="1" hangingPunct="1"/>
            <a:r>
              <a:rPr lang="es-ES" altLang="es-E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Cooperación Nacional </a:t>
            </a:r>
          </a:p>
          <a:p>
            <a:pPr algn="ctr" eaLnBrk="1" hangingPunct="1"/>
            <a:r>
              <a:rPr lang="es-ES" altLang="es-E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*Cervera </a:t>
            </a:r>
            <a:r>
              <a:rPr lang="es-ES" altLang="es-ES" sz="1600" b="1" dirty="0">
                <a:solidFill>
                  <a:srgbClr val="FF0000"/>
                </a:solidFill>
              </a:rPr>
              <a:t>Pte.</a:t>
            </a:r>
            <a:endParaRPr lang="es-ES" altLang="es-ES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 eaLnBrk="1" hangingPunct="1"/>
            <a:r>
              <a:rPr lang="es-ES" altLang="es-E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CIEN</a:t>
            </a:r>
          </a:p>
          <a:p>
            <a:pPr algn="ctr" eaLnBrk="1" hangingPunct="1"/>
            <a:r>
              <a:rPr lang="es-E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Cooperación Internacional</a:t>
            </a:r>
          </a:p>
        </p:txBody>
      </p:sp>
      <p:sp>
        <p:nvSpPr>
          <p:cNvPr id="17" name="19 CuadroTexto">
            <a:extLst>
              <a:ext uri="{FF2B5EF4-FFF2-40B4-BE49-F238E27FC236}">
                <a16:creationId xmlns:a16="http://schemas.microsoft.com/office/drawing/2014/main" id="{0886524E-4461-45E2-B8E8-AF9D24B37BEC}"/>
              </a:ext>
            </a:extLst>
          </p:cNvPr>
          <p:cNvSpPr txBox="1"/>
          <p:nvPr/>
        </p:nvSpPr>
        <p:spPr>
          <a:xfrm>
            <a:off x="5102660" y="816502"/>
            <a:ext cx="386102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s-ES" sz="2000" b="1" dirty="0"/>
              <a:t>Ayuda Parcialmente Reembolsable</a:t>
            </a:r>
            <a:endParaRPr lang="es-ES" dirty="0"/>
          </a:p>
        </p:txBody>
      </p:sp>
      <p:pic>
        <p:nvPicPr>
          <p:cNvPr id="19" name="Imagen 39">
            <a:extLst>
              <a:ext uri="{FF2B5EF4-FFF2-40B4-BE49-F238E27FC236}">
                <a16:creationId xmlns:a16="http://schemas.microsoft.com/office/drawing/2014/main" id="{8BE9A231-AA0C-4F37-A70B-EFD36536B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217" y="784308"/>
            <a:ext cx="529516" cy="62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4A6FC02-3C7E-478B-A3D8-DEC24018AA7B}"/>
              </a:ext>
            </a:extLst>
          </p:cNvPr>
          <p:cNvSpPr txBox="1"/>
          <p:nvPr/>
        </p:nvSpPr>
        <p:spPr>
          <a:xfrm>
            <a:off x="3519487" y="3769304"/>
            <a:ext cx="1718154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0070C0"/>
                </a:solidFill>
                <a:latin typeface="Georgia" panose="02040502050405020303" pitchFamily="18" charset="0"/>
              </a:defRPr>
            </a:lvl1pPr>
          </a:lstStyle>
          <a:p>
            <a:pPr algn="ctr" eaLnBrk="1" hangingPunct="1"/>
            <a:r>
              <a:rPr lang="es-E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LIC</a:t>
            </a:r>
          </a:p>
          <a:p>
            <a:pPr algn="ctr" eaLnBrk="1" hangingPunct="1"/>
            <a:r>
              <a:rPr lang="es-E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LICA</a:t>
            </a:r>
          </a:p>
        </p:txBody>
      </p:sp>
      <p:sp>
        <p:nvSpPr>
          <p:cNvPr id="3" name="6 Marcador de número de diapositiva">
            <a:extLst>
              <a:ext uri="{FF2B5EF4-FFF2-40B4-BE49-F238E27FC236}">
                <a16:creationId xmlns:a16="http://schemas.microsoft.com/office/drawing/2014/main" id="{BFCC0CEE-356B-0A36-8F31-FF20BB44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2428" y="4778492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540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750269" y="957422"/>
            <a:ext cx="31194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LICA</a:t>
            </a:r>
          </a:p>
          <a:p>
            <a:pPr algn="ctr"/>
            <a:r>
              <a:rPr lang="es-ES" altLang="es-ES" sz="2800" b="1" dirty="0">
                <a:solidFill>
                  <a:schemeClr val="bg1"/>
                </a:solidFill>
              </a:rPr>
              <a:t>Línea Directa de Expansión</a:t>
            </a:r>
            <a:endParaRPr lang="es-ES" sz="2800" b="1" dirty="0">
              <a:solidFill>
                <a:schemeClr val="bg1"/>
              </a:solidFill>
            </a:endParaRPr>
          </a:p>
          <a:p>
            <a:pPr algn="ctr"/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13" name="Imagen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01" y="1761043"/>
            <a:ext cx="842374" cy="98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189832" y="260304"/>
            <a:ext cx="3623967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C00000"/>
                </a:solidFill>
              </a:rPr>
              <a:t>Beneficiarios</a:t>
            </a:r>
          </a:p>
          <a:p>
            <a:pPr algn="ctr"/>
            <a:r>
              <a:rPr lang="es-ES" sz="1600" dirty="0"/>
              <a:t>Empresas (</a:t>
            </a:r>
            <a:r>
              <a:rPr lang="es-ES" sz="1600" dirty="0" err="1"/>
              <a:t>colb</a:t>
            </a:r>
            <a:r>
              <a:rPr lang="es-ES" sz="1600" dirty="0"/>
              <a:t>. Externas hasta el 65% del presupuesto)</a:t>
            </a:r>
          </a:p>
        </p:txBody>
      </p:sp>
      <p:sp>
        <p:nvSpPr>
          <p:cNvPr id="15" name="10 CuadroTexto">
            <a:extLst>
              <a:ext uri="{FF2B5EF4-FFF2-40B4-BE49-F238E27FC236}">
                <a16:creationId xmlns:a16="http://schemas.microsoft.com/office/drawing/2014/main" id="{C9BC5670-E0A5-4989-B5BD-52C4DEEE7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037" y="1502178"/>
            <a:ext cx="2735019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b="1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  <a:cs typeface="+mn-cs"/>
              </a:rPr>
              <a:t>Investigar y Desarrollar 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  <a:cs typeface="+mn-cs"/>
              </a:rPr>
              <a:t>Tecnología</a:t>
            </a:r>
          </a:p>
        </p:txBody>
      </p:sp>
      <p:sp>
        <p:nvSpPr>
          <p:cNvPr id="2" name="6 Marcador de número de diapositiva">
            <a:extLst>
              <a:ext uri="{FF2B5EF4-FFF2-40B4-BE49-F238E27FC236}">
                <a16:creationId xmlns:a16="http://schemas.microsoft.com/office/drawing/2014/main" id="{1A00443A-3039-BAC5-B605-73DB45FA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2428" y="4778492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10 CuadroTexto">
            <a:extLst>
              <a:ext uri="{FF2B5EF4-FFF2-40B4-BE49-F238E27FC236}">
                <a16:creationId xmlns:a16="http://schemas.microsoft.com/office/drawing/2014/main" id="{09F7E800-88B6-C6C5-E31E-D0C56974B637}"/>
              </a:ext>
            </a:extLst>
          </p:cNvPr>
          <p:cNvSpPr txBox="1"/>
          <p:nvPr/>
        </p:nvSpPr>
        <p:spPr>
          <a:xfrm>
            <a:off x="5083998" y="1224115"/>
            <a:ext cx="3835633" cy="206210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C00000"/>
                </a:solidFill>
              </a:rPr>
              <a:t>Financiación</a:t>
            </a:r>
          </a:p>
          <a:p>
            <a:pPr algn="ctr"/>
            <a:r>
              <a:rPr lang="es-ES" sz="1600" dirty="0"/>
              <a:t>Presupuesto min. </a:t>
            </a:r>
            <a:r>
              <a:rPr lang="es-ES" sz="1600" dirty="0">
                <a:solidFill>
                  <a:srgbClr val="0070C0"/>
                </a:solidFill>
              </a:rPr>
              <a:t>175.000€</a:t>
            </a:r>
          </a:p>
          <a:p>
            <a:pPr algn="ctr"/>
            <a:r>
              <a:rPr lang="es-ES" sz="1600" dirty="0"/>
              <a:t>TNR</a:t>
            </a:r>
            <a:r>
              <a:rPr lang="es-ES" sz="1600" dirty="0">
                <a:solidFill>
                  <a:srgbClr val="0070C0"/>
                </a:solidFill>
              </a:rPr>
              <a:t> 20%-33% </a:t>
            </a:r>
          </a:p>
          <a:p>
            <a:pPr algn="ctr"/>
            <a:r>
              <a:rPr lang="es-ES" sz="1600" dirty="0"/>
              <a:t>Hasta el </a:t>
            </a:r>
            <a:r>
              <a:rPr lang="es-ES" sz="1600" dirty="0">
                <a:solidFill>
                  <a:srgbClr val="0070C0"/>
                </a:solidFill>
              </a:rPr>
              <a:t>75% TR </a:t>
            </a:r>
            <a:r>
              <a:rPr lang="es-ES" sz="1600" dirty="0"/>
              <a:t>(hasta </a:t>
            </a:r>
            <a:r>
              <a:rPr lang="es-ES" sz="1600" dirty="0">
                <a:solidFill>
                  <a:srgbClr val="0070C0"/>
                </a:solidFill>
              </a:rPr>
              <a:t>85% con FEDER</a:t>
            </a:r>
            <a:r>
              <a:rPr lang="es-ES" sz="1600" dirty="0"/>
              <a:t>)</a:t>
            </a:r>
          </a:p>
          <a:p>
            <a:pPr algn="ctr"/>
            <a:r>
              <a:rPr lang="es-ES" sz="1600" dirty="0"/>
              <a:t>Carencia 2-3 años</a:t>
            </a:r>
          </a:p>
          <a:p>
            <a:pPr algn="ctr"/>
            <a:r>
              <a:rPr lang="es-ES" sz="1600" dirty="0"/>
              <a:t>Devolución TR: </a:t>
            </a:r>
            <a:r>
              <a:rPr lang="es-ES" sz="1600" dirty="0">
                <a:solidFill>
                  <a:srgbClr val="0070C0"/>
                </a:solidFill>
              </a:rPr>
              <a:t>10 o 15 años</a:t>
            </a:r>
          </a:p>
          <a:p>
            <a:pPr algn="ctr"/>
            <a:r>
              <a:rPr lang="es-ES" sz="1600" dirty="0"/>
              <a:t>Interés </a:t>
            </a:r>
            <a:r>
              <a:rPr lang="es-ES" sz="1600" dirty="0">
                <a:solidFill>
                  <a:srgbClr val="0070C0"/>
                </a:solidFill>
              </a:rPr>
              <a:t>Euribor</a:t>
            </a:r>
          </a:p>
          <a:p>
            <a:pPr algn="ctr"/>
            <a:r>
              <a:rPr lang="es-ES" sz="1600" dirty="0"/>
              <a:t>Anticipo, Informe motivado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7B54249-C466-DEB8-778F-2B5A35724F8C}"/>
              </a:ext>
            </a:extLst>
          </p:cNvPr>
          <p:cNvSpPr txBox="1"/>
          <p:nvPr/>
        </p:nvSpPr>
        <p:spPr>
          <a:xfrm>
            <a:off x="327504" y="2818408"/>
            <a:ext cx="4595071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0070C0"/>
                </a:solidFill>
                <a:latin typeface="Georgia" panose="02040502050405020303" pitchFamily="18" charset="0"/>
              </a:defRPr>
            </a:lvl1pPr>
          </a:lstStyle>
          <a:p>
            <a:pPr algn="ctr" eaLnBrk="1" hangingPunct="1"/>
            <a:r>
              <a:rPr lang="es-ES" altLang="es-E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Individual </a:t>
            </a:r>
          </a:p>
          <a:p>
            <a:pPr algn="ctr" eaLnBrk="1" hangingPunct="1"/>
            <a:r>
              <a:rPr lang="es-ES" altLang="es-E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Cooperación Nacional </a:t>
            </a:r>
          </a:p>
          <a:p>
            <a:pPr algn="ctr" eaLnBrk="1" hangingPunct="1"/>
            <a:r>
              <a:rPr lang="es-ES" altLang="es-E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CIEN</a:t>
            </a:r>
          </a:p>
          <a:p>
            <a:pPr algn="ctr" eaLnBrk="1" hangingPunct="1"/>
            <a:r>
              <a:rPr lang="es-E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Cooperación Internacional</a:t>
            </a:r>
          </a:p>
        </p:txBody>
      </p:sp>
      <p:sp>
        <p:nvSpPr>
          <p:cNvPr id="4" name="19 CuadroTexto">
            <a:extLst>
              <a:ext uri="{FF2B5EF4-FFF2-40B4-BE49-F238E27FC236}">
                <a16:creationId xmlns:a16="http://schemas.microsoft.com/office/drawing/2014/main" id="{CF9F2571-7206-F4E4-49DB-A61991F837D7}"/>
              </a:ext>
            </a:extLst>
          </p:cNvPr>
          <p:cNvSpPr txBox="1"/>
          <p:nvPr/>
        </p:nvSpPr>
        <p:spPr>
          <a:xfrm>
            <a:off x="451399" y="629635"/>
            <a:ext cx="386102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s-ES" sz="2000" b="1" dirty="0"/>
              <a:t>Ayuda Parcialmente Reembolsable</a:t>
            </a:r>
            <a:endParaRPr lang="es-ES" dirty="0"/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id="{6E367708-AB62-8ADE-8E34-096C54091BB5}"/>
              </a:ext>
            </a:extLst>
          </p:cNvPr>
          <p:cNvSpPr txBox="1"/>
          <p:nvPr/>
        </p:nvSpPr>
        <p:spPr>
          <a:xfrm>
            <a:off x="5083998" y="3452900"/>
            <a:ext cx="3835633" cy="86177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Duración entre 12 y 48* meses</a:t>
            </a:r>
          </a:p>
          <a:p>
            <a:pPr algn="ctr"/>
            <a:r>
              <a:rPr lang="es-ES" sz="1600" dirty="0"/>
              <a:t>Temática abierta</a:t>
            </a:r>
          </a:p>
          <a:p>
            <a:pPr algn="ctr"/>
            <a:r>
              <a:rPr lang="es-ES" sz="1600" dirty="0"/>
              <a:t>Ventanilla abierta</a:t>
            </a:r>
          </a:p>
        </p:txBody>
      </p:sp>
    </p:spTree>
    <p:extLst>
      <p:ext uri="{BB962C8B-B14F-4D97-AF65-F5344CB8AC3E}">
        <p14:creationId xmlns:p14="http://schemas.microsoft.com/office/powerpoint/2010/main" val="295773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n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812925"/>
            <a:ext cx="1290638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9 CuadroTexto"/>
          <p:cNvSpPr txBox="1">
            <a:spLocks noChangeArrowheads="1"/>
          </p:cNvSpPr>
          <p:nvPr/>
        </p:nvSpPr>
        <p:spPr bwMode="auto">
          <a:xfrm>
            <a:off x="1828800" y="163513"/>
            <a:ext cx="2552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s-ES" altLang="es-ES" sz="2000" b="1" u="sng">
              <a:solidFill>
                <a:schemeClr val="bg1"/>
              </a:solidFill>
            </a:endParaRPr>
          </a:p>
          <a:p>
            <a:pPr algn="ctr" eaLnBrk="1" hangingPunct="1"/>
            <a:r>
              <a:rPr lang="es-ES" altLang="es-ES" sz="2000" b="1" u="sng">
                <a:solidFill>
                  <a:schemeClr val="bg1"/>
                </a:solidFill>
              </a:rPr>
              <a:t>I+D INDI</a:t>
            </a:r>
            <a:r>
              <a:rPr lang="es-ES" altLang="es-ES" sz="2000" b="1">
                <a:solidFill>
                  <a:schemeClr val="bg1"/>
                </a:solidFill>
              </a:rPr>
              <a:t>ERVERA</a:t>
            </a:r>
          </a:p>
          <a:p>
            <a:pPr eaLnBrk="1" hangingPunct="1"/>
            <a:endParaRPr lang="es-ES" altLang="es-ES" sz="2000">
              <a:solidFill>
                <a:schemeClr val="bg1"/>
              </a:solidFill>
            </a:endParaRPr>
          </a:p>
        </p:txBody>
      </p:sp>
      <p:sp>
        <p:nvSpPr>
          <p:cNvPr id="33796" name="2 CuadroTexto"/>
          <p:cNvSpPr txBox="1">
            <a:spLocks noChangeArrowheads="1"/>
          </p:cNvSpPr>
          <p:nvPr/>
        </p:nvSpPr>
        <p:spPr bwMode="auto">
          <a:xfrm>
            <a:off x="152400" y="255588"/>
            <a:ext cx="15621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altLang="es-ES" sz="1400" b="1">
                <a:solidFill>
                  <a:srgbClr val="0070C0"/>
                </a:solidFill>
              </a:rPr>
              <a:t>Ayuda</a:t>
            </a:r>
            <a:r>
              <a:rPr lang="es-ES" altLang="es-ES" sz="1600" b="1">
                <a:solidFill>
                  <a:srgbClr val="0070C0"/>
                </a:solidFill>
              </a:rPr>
              <a:t> con: TR (Tramo Reembolsable) +TNR (Tramo No Reembolsable)</a:t>
            </a:r>
          </a:p>
          <a:p>
            <a:pPr algn="ctr" eaLnBrk="1" hangingPunct="1"/>
            <a:endParaRPr lang="es-ES" altLang="es-ES" sz="1600" b="1">
              <a:solidFill>
                <a:srgbClr val="0B8FC7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067560" y="137317"/>
          <a:ext cx="5247641" cy="486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0366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49" marR="91449" marT="45718" marB="4571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I+D</a:t>
                      </a:r>
                    </a:p>
                    <a:p>
                      <a:pPr algn="ctr"/>
                      <a:r>
                        <a:rPr lang="es-E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Individual</a:t>
                      </a:r>
                    </a:p>
                    <a:p>
                      <a:pPr algn="ctr"/>
                      <a:r>
                        <a:rPr lang="es-ES" sz="1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Coop</a:t>
                      </a:r>
                      <a:r>
                        <a:rPr lang="es-E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Nacional</a:t>
                      </a:r>
                    </a:p>
                  </a:txBody>
                  <a:tcPr marL="91449" marR="91449" marT="45718" marB="4571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CIEN</a:t>
                      </a:r>
                    </a:p>
                  </a:txBody>
                  <a:tcPr marL="91449" marR="91449" marT="45718" marB="4571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Cooperación Internacional</a:t>
                      </a:r>
                    </a:p>
                  </a:txBody>
                  <a:tcPr marL="91449" marR="91449" marT="45718" marB="45718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81">
                <a:tc>
                  <a:txBody>
                    <a:bodyPr/>
                    <a:lstStyle/>
                    <a:p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Presupuesto</a:t>
                      </a:r>
                    </a:p>
                  </a:txBody>
                  <a:tcPr marL="91449" marR="91449" marT="45718" marB="4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Min. 175k€</a:t>
                      </a:r>
                    </a:p>
                  </a:txBody>
                  <a:tcPr marL="91449" marR="91449" marT="45718" marB="4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5ME-20ME</a:t>
                      </a:r>
                    </a:p>
                  </a:txBody>
                  <a:tcPr marL="91449" marR="91449" marT="45718" marB="4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Min. 175k€</a:t>
                      </a:r>
                    </a:p>
                    <a:p>
                      <a:pPr algn="ctr"/>
                      <a:endParaRPr lang="es-E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18" marB="4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Duración</a:t>
                      </a:r>
                    </a:p>
                    <a:p>
                      <a:endParaRPr lang="es-E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12-36 meses </a:t>
                      </a:r>
                      <a:r>
                        <a:rPr lang="es-ES" sz="1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</a:t>
                      </a:r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12-48 meses C.  </a:t>
                      </a:r>
                      <a:r>
                        <a:rPr lang="es-ES" sz="1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1449" marR="91449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36-48 meses</a:t>
                      </a:r>
                    </a:p>
                  </a:txBody>
                  <a:tcPr marL="91449" marR="91449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12-48 meses</a:t>
                      </a:r>
                    </a:p>
                    <a:p>
                      <a:pPr algn="ctr"/>
                      <a:endParaRPr lang="es-E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18" marB="4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81">
                <a:tc>
                  <a:txBody>
                    <a:bodyPr/>
                    <a:lstStyle/>
                    <a:p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Interés</a:t>
                      </a:r>
                      <a:r>
                        <a:rPr lang="es-E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fijo</a:t>
                      </a:r>
                      <a:endParaRPr lang="es-E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18" marB="4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>
                          <a:latin typeface="+mn-lt"/>
                        </a:rPr>
                        <a:t>Euribor</a:t>
                      </a:r>
                      <a:endParaRPr lang="es-ES_tradnl" sz="1400" dirty="0">
                        <a:latin typeface="+mn-lt"/>
                      </a:endParaRPr>
                    </a:p>
                    <a:p>
                      <a:pPr algn="ctr"/>
                      <a:endParaRPr lang="es-E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18" marB="4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>
                          <a:latin typeface="+mn-lt"/>
                        </a:rPr>
                        <a:t>Euribor</a:t>
                      </a:r>
                      <a:endParaRPr lang="es-ES_tradnl" sz="1400" dirty="0">
                        <a:latin typeface="+mn-lt"/>
                      </a:endParaRPr>
                    </a:p>
                  </a:txBody>
                  <a:tcPr marL="91449" marR="91449" marT="45718" marB="4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>
                          <a:latin typeface="+mn-lt"/>
                        </a:rPr>
                        <a:t>Euribor</a:t>
                      </a:r>
                      <a:endParaRPr lang="es-ES_tradnl" sz="1400" dirty="0">
                        <a:latin typeface="+mn-lt"/>
                      </a:endParaRPr>
                    </a:p>
                    <a:p>
                      <a:pPr algn="ctr"/>
                      <a:endParaRPr lang="es-E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18" marB="4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81">
                <a:tc>
                  <a:txBody>
                    <a:bodyPr/>
                    <a:lstStyle/>
                    <a:p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Ayuda TR</a:t>
                      </a:r>
                    </a:p>
                  </a:txBody>
                  <a:tcPr marL="91449" marR="91449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>
                          <a:solidFill>
                            <a:schemeClr val="tx1"/>
                          </a:solidFill>
                          <a:latin typeface="+mn-lt"/>
                        </a:rPr>
                        <a:t>hasta </a:t>
                      </a:r>
                      <a:r>
                        <a:rPr lang="es-ES_tradnl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85%</a:t>
                      </a:r>
                      <a:endParaRPr lang="es-ES_tradn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s-E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>
                          <a:solidFill>
                            <a:schemeClr val="tx1"/>
                          </a:solidFill>
                          <a:latin typeface="+mn-lt"/>
                        </a:rPr>
                        <a:t> hasta </a:t>
                      </a:r>
                      <a:r>
                        <a:rPr lang="es-ES_tradnl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85%</a:t>
                      </a:r>
                      <a:endParaRPr lang="es-ES_tradn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9" marR="91449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Hasta 85%</a:t>
                      </a:r>
                      <a:endParaRPr lang="es-ES_tradn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s-E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18" marB="4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473">
                <a:tc>
                  <a:txBody>
                    <a:bodyPr/>
                    <a:lstStyle/>
                    <a:p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Ayuda TNR</a:t>
                      </a:r>
                      <a:r>
                        <a:rPr lang="es-E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(sobre el máx. 75% del TR)</a:t>
                      </a:r>
                      <a:endParaRPr lang="es-E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18" marB="4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>
                          <a:solidFill>
                            <a:schemeClr val="tx1"/>
                          </a:solidFill>
                          <a:latin typeface="+mn-lt"/>
                        </a:rPr>
                        <a:t>Hasta </a:t>
                      </a:r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 -30%</a:t>
                      </a:r>
                    </a:p>
                  </a:txBody>
                  <a:tcPr marL="91449" marR="91449" marT="45718" marB="4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>
                          <a:solidFill>
                            <a:schemeClr val="tx1"/>
                          </a:solidFill>
                          <a:latin typeface="+mn-lt"/>
                        </a:rPr>
                        <a:t>Hasta </a:t>
                      </a:r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1449" marR="91449" marT="45718" marB="4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>
                          <a:solidFill>
                            <a:schemeClr val="tx1"/>
                          </a:solidFill>
                          <a:latin typeface="+mn-lt"/>
                        </a:rPr>
                        <a:t>Hasta </a:t>
                      </a:r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1449" marR="91449" marT="45718" marB="4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473">
                <a:tc>
                  <a:txBody>
                    <a:bodyPr/>
                    <a:lstStyle/>
                    <a:p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Devolución TR</a:t>
                      </a:r>
                    </a:p>
                  </a:txBody>
                  <a:tcPr marL="91449" marR="91449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s-E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E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s-E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años</a:t>
                      </a:r>
                    </a:p>
                    <a:p>
                      <a:pPr algn="ctr"/>
                      <a:r>
                        <a:rPr lang="es-E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(con 2-3 años de carencia)</a:t>
                      </a:r>
                      <a:endParaRPr lang="es-E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s-E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E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s-E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años</a:t>
                      </a:r>
                    </a:p>
                    <a:p>
                      <a:pPr algn="ctr"/>
                      <a:r>
                        <a:rPr lang="es-E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(con 2-3 años de carencia)</a:t>
                      </a:r>
                      <a:endParaRPr lang="es-E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s-E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E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s-E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años</a:t>
                      </a:r>
                    </a:p>
                    <a:p>
                      <a:pPr algn="ctr"/>
                      <a:r>
                        <a:rPr lang="es-E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(con 2-3 años de carencia)</a:t>
                      </a:r>
                      <a:endParaRPr lang="es-E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18" marB="4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581">
                <a:tc>
                  <a:txBody>
                    <a:bodyPr/>
                    <a:lstStyle/>
                    <a:p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Anticipo</a:t>
                      </a:r>
                    </a:p>
                  </a:txBody>
                  <a:tcPr marL="91449" marR="91449" marT="45718" marB="4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</a:p>
                  </a:txBody>
                  <a:tcPr marL="91449" marR="91449" marT="45718" marB="4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</a:p>
                  </a:txBody>
                  <a:tcPr marL="91449" marR="91449" marT="45718" marB="4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</a:p>
                    <a:p>
                      <a:pPr algn="ctr"/>
                      <a:endParaRPr lang="es-E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18" marB="4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581">
                <a:tc>
                  <a:txBody>
                    <a:bodyPr/>
                    <a:lstStyle/>
                    <a:p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Informe motivado</a:t>
                      </a:r>
                    </a:p>
                  </a:txBody>
                  <a:tcPr marL="91449" marR="91449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</a:p>
                  </a:txBody>
                  <a:tcPr marL="91449" marR="91449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</a:p>
                  </a:txBody>
                  <a:tcPr marL="91449" marR="91449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</a:p>
                  </a:txBody>
                  <a:tcPr marL="91449" marR="91449" marT="45718" marB="4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6 Marcador de número de diapositiva">
            <a:extLst>
              <a:ext uri="{FF2B5EF4-FFF2-40B4-BE49-F238E27FC236}">
                <a16:creationId xmlns:a16="http://schemas.microsoft.com/office/drawing/2014/main" id="{581506AA-D600-3DBF-5F24-BDD63BDB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158252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CDTI-MRR 2021 (1)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0519_Neotec-Fundecyt_EX" id="{E8CD1C9C-30F3-4728-973B-7E66D269CFED}" vid="{DB3306F0-78E9-446F-BE98-795629D6A56A}"/>
    </a:ext>
  </a:extLst>
</a:theme>
</file>

<file path=ppt/theme/theme2.xml><?xml version="1.0" encoding="utf-8"?>
<a:theme xmlns:a="http://schemas.openxmlformats.org/drawingml/2006/main" name="Presentación CDTI nov2021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8472E5C1-6F9A-4586-BF18-6AAA432A83DB}" vid="{3650C3C3-73E6-482F-A2EB-21D9ABB7E2D1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DTITipoDocumento xmlns="0ac5acf8-4671-45df-bfb8-50e8ab0af5b3">Plantilla</ICDTITipoDocumento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787B92E6A36C4A83AD37B196E976C7" ma:contentTypeVersion="1" ma:contentTypeDescription="Crear nuevo documento." ma:contentTypeScope="" ma:versionID="ac495cade020843351edde68c6d1486e">
  <xsd:schema xmlns:xsd="http://www.w3.org/2001/XMLSchema" xmlns:xs="http://www.w3.org/2001/XMLSchema" xmlns:p="http://schemas.microsoft.com/office/2006/metadata/properties" xmlns:ns2="0ac5acf8-4671-45df-bfb8-50e8ab0af5b3" targetNamespace="http://schemas.microsoft.com/office/2006/metadata/properties" ma:root="true" ma:fieldsID="cbb96b6093e53e9ad23063f8206729c0" ns2:_="">
    <xsd:import namespace="0ac5acf8-4671-45df-bfb8-50e8ab0af5b3"/>
    <xsd:element name="properties">
      <xsd:complexType>
        <xsd:sequence>
          <xsd:element name="documentManagement">
            <xsd:complexType>
              <xsd:all>
                <xsd:element ref="ns2:ICDTITipoDocumen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5acf8-4671-45df-bfb8-50e8ab0af5b3" elementFormDefault="qualified">
    <xsd:import namespace="http://schemas.microsoft.com/office/2006/documentManagement/types"/>
    <xsd:import namespace="http://schemas.microsoft.com/office/infopath/2007/PartnerControls"/>
    <xsd:element name="ICDTITipoDocumento" ma:index="8" nillable="true" ma:displayName="ICDTITipoDocumento" ma:default="Logo" ma:format="Dropdown" ma:internalName="ICDTITipoDocumento">
      <xsd:simpleType>
        <xsd:restriction base="dms:Choice">
          <xsd:enumeration value="Logo"/>
          <xsd:enumeration value="Plantill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7B0837-3CDA-447B-BB13-7735D32A5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5C239A-84FB-4256-A64C-CD936F4C99D9}">
  <ds:schemaRefs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ac5acf8-4671-45df-bfb8-50e8ab0af5b3"/>
  </ds:schemaRefs>
</ds:datastoreItem>
</file>

<file path=customXml/itemProps3.xml><?xml version="1.0" encoding="utf-8"?>
<ds:datastoreItem xmlns:ds="http://schemas.openxmlformats.org/officeDocument/2006/customXml" ds:itemID="{C84DDF6A-CE3B-4BFF-94C5-8EF8B4AF59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c5acf8-4671-45df-bfb8-50e8ab0af5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20220519_Neotec-Fundecyt_EX</Template>
  <TotalTime>0</TotalTime>
  <Words>1356</Words>
  <Application>Microsoft Office PowerPoint</Application>
  <PresentationFormat>Presentación en pantalla (16:9)</PresentationFormat>
  <Paragraphs>328</Paragraphs>
  <Slides>20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Georgia</vt:lpstr>
      <vt:lpstr>Lato</vt:lpstr>
      <vt:lpstr>Verdana</vt:lpstr>
      <vt:lpstr>Wingdings</vt:lpstr>
      <vt:lpstr>Presentación CDTI-MRR 2021 (1)</vt:lpstr>
      <vt:lpstr>Presentación CDTI nov2021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principio “Do no significant harm (DNSH)”</vt:lpstr>
      <vt:lpstr>En CDTI</vt:lpstr>
      <vt:lpstr>Resumen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 Tomas Sanchez</dc:creator>
  <cp:lastModifiedBy>Maria Jose Tomas Sanchez</cp:lastModifiedBy>
  <cp:revision>309</cp:revision>
  <cp:lastPrinted>2022-05-24T12:06:10Z</cp:lastPrinted>
  <dcterms:created xsi:type="dcterms:W3CDTF">2022-05-19T05:28:52Z</dcterms:created>
  <dcterms:modified xsi:type="dcterms:W3CDTF">2023-02-01T10:19:51Z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0x0101006C787B92E6A36C4A83AD37B196E976C7</vt:lpwstr>
  </property>
</Properties>
</file>