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10900" r:id="rId2"/>
    <p:sldId id="10924" r:id="rId3"/>
    <p:sldId id="10931" r:id="rId4"/>
    <p:sldId id="10935" r:id="rId5"/>
    <p:sldId id="10909" r:id="rId6"/>
    <p:sldId id="10936" r:id="rId7"/>
    <p:sldId id="269" r:id="rId8"/>
    <p:sldId id="10937" r:id="rId9"/>
    <p:sldId id="10897" r:id="rId10"/>
    <p:sldId id="10957" r:id="rId11"/>
    <p:sldId id="10952" r:id="rId12"/>
    <p:sldId id="10953" r:id="rId13"/>
    <p:sldId id="10955" r:id="rId14"/>
    <p:sldId id="10940" r:id="rId15"/>
    <p:sldId id="10941" r:id="rId16"/>
    <p:sldId id="10942" r:id="rId17"/>
    <p:sldId id="10945" r:id="rId18"/>
    <p:sldId id="10959" r:id="rId19"/>
    <p:sldId id="10961" r:id="rId20"/>
    <p:sldId id="10963" r:id="rId21"/>
    <p:sldId id="10910" r:id="rId22"/>
    <p:sldId id="260" r:id="rId23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a Ángel Poyatos León" initials="JÁPL" lastIdx="18" clrIdx="0"/>
  <p:cmAuthor id="2" name="Juan Angel" initials="JAP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B41"/>
    <a:srgbClr val="FFC5CF"/>
    <a:srgbClr val="F2750E"/>
    <a:srgbClr val="FFCC66"/>
    <a:srgbClr val="FD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398" autoAdjust="0"/>
  </p:normalViewPr>
  <p:slideViewPr>
    <p:cSldViewPr snapToGrid="0">
      <p:cViewPr varScale="1">
        <p:scale>
          <a:sx n="100" d="100"/>
          <a:sy n="100" d="100"/>
        </p:scale>
        <p:origin x="62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0371340804498"/>
          <c:y val="0.33274836062877516"/>
          <c:w val="0.51388188967149906"/>
          <c:h val="0.41874647276920984"/>
        </c:manualLayout>
      </c:layout>
      <c:doughnutChart>
        <c:varyColors val="1"/>
        <c:ser>
          <c:idx val="0"/>
          <c:order val="0"/>
          <c:tx>
            <c:strRef>
              <c:f>'FEI 2021-27'!$B$2</c:f>
              <c:strCache>
                <c:ptCount val="1"/>
                <c:pt idx="0">
                  <c:v>2021-27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86-42E0-9AD0-5BF0EBF207AF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386-42E0-9AD0-5BF0EBF207AF}"/>
              </c:ext>
            </c:extLst>
          </c:dPt>
          <c:dPt>
            <c:idx val="2"/>
            <c:bubble3D val="0"/>
            <c:spPr>
              <a:solidFill>
                <a:srgbClr val="00C0C0"/>
              </a:solidFill>
              <a:ln>
                <a:solidFill>
                  <a:srgbClr val="00C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86-42E0-9AD0-5BF0EBF207AF}"/>
              </c:ext>
            </c:extLst>
          </c:dPt>
          <c:dPt>
            <c:idx val="3"/>
            <c:bubble3D val="0"/>
            <c:spPr>
              <a:solidFill>
                <a:srgbClr val="6000C0"/>
              </a:solidFill>
              <a:ln>
                <a:solidFill>
                  <a:srgbClr val="600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386-42E0-9AD0-5BF0EBF207AF}"/>
              </c:ext>
            </c:extLst>
          </c:dPt>
          <c:dPt>
            <c:idx val="4"/>
            <c:bubble3D val="0"/>
            <c:spPr>
              <a:solidFill>
                <a:srgbClr val="C06000"/>
              </a:solidFill>
              <a:ln>
                <a:solidFill>
                  <a:srgbClr val="C06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386-42E0-9AD0-5BF0EBF207AF}"/>
              </c:ext>
            </c:extLst>
          </c:dPt>
          <c:dLbls>
            <c:dLbl>
              <c:idx val="0"/>
              <c:layout>
                <c:manualLayout>
                  <c:x val="3.6217903821358768E-2"/>
                  <c:y val="-0.2182295321324945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FEDER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48%</a:t>
                    </a:r>
                    <a:endParaRPr lang="en-US" sz="14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86-42E0-9AD0-5BF0EBF207AF}"/>
                </c:ext>
              </c:extLst>
            </c:dLbl>
            <c:dLbl>
              <c:idx val="1"/>
              <c:layout>
                <c:manualLayout>
                  <c:x val="-0.18779053728131981"/>
                  <c:y val="3.481883657584658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FSE+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spPr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86-42E0-9AD0-5BF0EBF207AF}"/>
                </c:ext>
              </c:extLst>
            </c:dLbl>
            <c:dLbl>
              <c:idx val="2"/>
              <c:layout>
                <c:manualLayout>
                  <c:x val="-0.12123631951666419"/>
                  <c:y val="-3.422197225346832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FEADER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19%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00C0C0"/>
                </a:solidFill>
                <a:ln>
                  <a:solidFill>
                    <a:srgbClr val="00C0C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86-42E0-9AD0-5BF0EBF207AF}"/>
                </c:ext>
              </c:extLst>
            </c:dLbl>
            <c:dLbl>
              <c:idx val="3"/>
              <c:layout>
                <c:manualLayout>
                  <c:x val="-9.3461595602436512E-2"/>
                  <c:y val="-0.1178838582677165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FEMP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6000C0"/>
                </a:solidFill>
                <a:ln>
                  <a:solidFill>
                    <a:srgbClr val="6000C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386-42E0-9AD0-5BF0EBF207AF}"/>
                </c:ext>
              </c:extLst>
            </c:dLbl>
            <c:dLbl>
              <c:idx val="4"/>
              <c:layout>
                <c:manualLayout>
                  <c:x val="-1.3811469321051852E-2"/>
                  <c:y val="-0.1804030746156730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FC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10%</a:t>
                    </a:r>
                  </a:p>
                </c:rich>
              </c:tx>
              <c:spPr>
                <a:solidFill>
                  <a:srgbClr val="C06000"/>
                </a:solidFill>
                <a:ln>
                  <a:solidFill>
                    <a:srgbClr val="C0600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386-42E0-9AD0-5BF0EBF20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'FEI 2021-27'!$A$3:$A$7</c:f>
              <c:strCache>
                <c:ptCount val="5"/>
                <c:pt idx="0">
                  <c:v>FEDER</c:v>
                </c:pt>
                <c:pt idx="1">
                  <c:v>FSE (FSE+)</c:v>
                </c:pt>
                <c:pt idx="2">
                  <c:v>FEADER</c:v>
                </c:pt>
                <c:pt idx="3">
                  <c:v>FEMP</c:v>
                </c:pt>
                <c:pt idx="4">
                  <c:v>Fondo de Cohesión</c:v>
                </c:pt>
              </c:strCache>
            </c:strRef>
          </c:cat>
          <c:val>
            <c:numRef>
              <c:f>'FEI 2021-27'!$B$3:$B$7</c:f>
              <c:numCache>
                <c:formatCode>#,##0</c:formatCode>
                <c:ptCount val="5"/>
                <c:pt idx="0" formatCode="General">
                  <c:v>199694</c:v>
                </c:pt>
                <c:pt idx="1">
                  <c:v>87995</c:v>
                </c:pt>
                <c:pt idx="2">
                  <c:v>77850</c:v>
                </c:pt>
                <c:pt idx="3">
                  <c:v>6140</c:v>
                </c:pt>
                <c:pt idx="4">
                  <c:v>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86-42E0-9AD0-5BF0EBF207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>
      <a:solidFill>
        <a:srgbClr val="595959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2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3476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A6DA68D-29F3-405D-A66B-C5EE805DAAC7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788"/>
            <a:ext cx="5330190" cy="4466670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3476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EF79487-DE55-41A7-BECD-2022D20D6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0413" cy="2571750"/>
          </a:xfrm>
          <a:prstGeom prst="rect">
            <a:avLst/>
          </a:prstGeom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219320" y="3257640"/>
            <a:ext cx="9752760" cy="308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905520" y="6513480"/>
            <a:ext cx="52826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0D7A829-34CF-4059-B157-75C38E73E82C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9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9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0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4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5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4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1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8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3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0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9487-DE55-41A7-BECD-2022D20D68E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178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0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4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6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9487-DE55-41A7-BECD-2022D20D68E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0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9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0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2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CE6AC3-D28A-4896-A16D-0A7F397B4403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51CE-8293-434B-9D33-65A42438DF25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96B-72EF-407C-B3F5-63C2E69DB426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iapositiva de think-cell" r:id="rId4" imgW="396" imgH="396" progId="TCLayout.ActiveDocument.1">
                  <p:embed/>
                </p:oleObj>
              </mc:Choice>
              <mc:Fallback>
                <p:oleObj name="Diapositiva de think-cell" r:id="rId4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87CAB1A9-F515-884B-906F-F80430ACA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[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]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8DDE95-B1C5-FB4C-8BF7-12046F6A30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1" y="1325882"/>
            <a:ext cx="10972801" cy="320177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9pPr>
          </a:lstStyle>
          <a:p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r>
              <a:rPr lang="es-ES_tradnl" dirty="0"/>
              <a:t>]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9824D97-CFC5-B740-BB2A-7151A018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Presentation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B85135FE-5CD1-40E8-8312-B6FE7B4FD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0" y="6355077"/>
            <a:ext cx="6096000" cy="274323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00"/>
            </a:lvl1pPr>
            <a:lvl2pPr marL="0" indent="0">
              <a:spcAft>
                <a:spcPts val="0"/>
              </a:spcAft>
              <a:buFontTx/>
              <a:buNone/>
              <a:defRPr sz="700"/>
            </a:lvl2pPr>
            <a:lvl3pPr marL="0" indent="0">
              <a:spcAft>
                <a:spcPts val="0"/>
              </a:spcAft>
              <a:buFontTx/>
              <a:buNone/>
              <a:defRPr sz="700"/>
            </a:lvl3pPr>
            <a:lvl4pPr marL="0" indent="0">
              <a:spcAft>
                <a:spcPts val="0"/>
              </a:spcAft>
              <a:buFontTx/>
              <a:buNone/>
              <a:defRPr sz="700"/>
            </a:lvl4pPr>
            <a:lvl5pPr marL="0" indent="0">
              <a:spcAft>
                <a:spcPts val="0"/>
              </a:spcAft>
              <a:buFontTx/>
              <a:buNone/>
              <a:defRPr sz="700"/>
            </a:lvl5pPr>
            <a:lvl6pPr marL="0" indent="0">
              <a:spcAft>
                <a:spcPts val="0"/>
              </a:spcAft>
              <a:buFontTx/>
              <a:buNone/>
              <a:defRPr sz="700"/>
            </a:lvl6pPr>
            <a:lvl7pPr marL="0" indent="0">
              <a:spcAft>
                <a:spcPts val="0"/>
              </a:spcAft>
              <a:buFontTx/>
              <a:buNone/>
              <a:defRPr sz="700"/>
            </a:lvl7pPr>
            <a:lvl8pPr marL="0" indent="0">
              <a:spcAft>
                <a:spcPts val="0"/>
              </a:spcAft>
              <a:buFontTx/>
              <a:buNone/>
              <a:defRPr sz="700"/>
            </a:lvl8pPr>
            <a:lvl9pPr marL="0" indent="0">
              <a:spcAft>
                <a:spcPts val="0"/>
              </a:spcAft>
              <a:buFontTx/>
              <a:buNone/>
              <a:defRPr sz="700"/>
            </a:lvl9pPr>
          </a:lstStyle>
          <a:p>
            <a:pPr lvl="0"/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footnotes</a:t>
            </a:r>
            <a:r>
              <a:rPr lang="es-ES_tradnl" dirty="0"/>
              <a:t>/</a:t>
            </a:r>
            <a:r>
              <a:rPr lang="es-ES_tradnl" dirty="0" err="1"/>
              <a:t>references</a:t>
            </a:r>
            <a:r>
              <a:rPr lang="es-ES_tradnl" dirty="0"/>
              <a:t>]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36D2812-6DE4-364B-8CB0-1D8FC82C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Date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1FE94C2-E576-414B-B371-4FE3223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73F0DD15-825F-4864-A80C-13FA9319BE91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505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BB8-33FD-4563-9BDC-D89061323CCC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64782DC6-2501-4B6D-B2AA-0D0C60B9065A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429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02F1-D3DF-4529-8835-139F4454D81D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0A9C-6F23-43B5-9617-D4E0C4DAB76F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0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07C-47D5-43C7-9A81-312D9FACDABB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13B9-1084-4A1A-A960-B60E50B3A38A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7790-ECC1-4EE8-901A-A4A9AD62BB31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44" y="0"/>
            <a:ext cx="3671455" cy="6858000"/>
          </a:xfrm>
          <a:prstGeom prst="rect">
            <a:avLst/>
          </a:prstGeom>
          <a:solidFill>
            <a:srgbClr val="FD1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20A-D76E-458B-9756-C40D8F0B587B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C4E3663-46A0-4746-99E1-651CA1CA1AF2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7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DEA274A-4D75-4F9D-84DE-2CB702F00854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6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package" Target="../embeddings/Microsoft_Excel_Worksheet2.xlsx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12" Type="http://schemas.openxmlformats.org/officeDocument/2006/relationships/image" Target="../media/image37.emf"/><Relationship Id="rId2" Type="http://schemas.openxmlformats.org/officeDocument/2006/relationships/tags" Target="../tags/tag14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package" Target="../embeddings/Microsoft_Excel_Worksheet1.xlsx"/><Relationship Id="rId5" Type="http://schemas.openxmlformats.org/officeDocument/2006/relationships/notesSlide" Target="../notesSlides/notesSlide10.xml"/><Relationship Id="rId15" Type="http://schemas.openxmlformats.org/officeDocument/2006/relationships/package" Target="../embeddings/Microsoft_Excel_Worksheet3.xlsx"/><Relationship Id="rId10" Type="http://schemas.openxmlformats.org/officeDocument/2006/relationships/image" Target="../media/image36.emf"/><Relationship Id="rId4" Type="http://schemas.openxmlformats.org/officeDocument/2006/relationships/slideLayout" Target="../slideLayouts/slideLayout12.xml"/><Relationship Id="rId9" Type="http://schemas.openxmlformats.org/officeDocument/2006/relationships/package" Target="../embeddings/Microsoft_Excel_Worksheet.xlsx"/><Relationship Id="rId1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12" Type="http://schemas.openxmlformats.org/officeDocument/2006/relationships/image" Target="../media/image4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1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image" Target="../media/image2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.bin"/><Relationship Id="rId11" Type="http://schemas.openxmlformats.org/officeDocument/2006/relationships/chart" Target="../charts/chart1.xml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15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2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07520" y="3203521"/>
            <a:ext cx="3244320" cy="1423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480" rIns="0" bIns="0">
            <a:spAutoFit/>
          </a:bodyPr>
          <a:lstStyle/>
          <a:p>
            <a:pPr marL="12480">
              <a:spcBef>
                <a:spcPts val="99"/>
              </a:spcBef>
            </a:pPr>
            <a:endParaRPr lang="es-ES" sz="2400" spc="-1">
              <a:latin typeface="Arial"/>
            </a:endParaRPr>
          </a:p>
          <a:p>
            <a:pPr marL="12480">
              <a:lnSpc>
                <a:spcPts val="2373"/>
              </a:lnSpc>
              <a:spcBef>
                <a:spcPts val="2933"/>
              </a:spcBef>
            </a:pPr>
            <a:r>
              <a:rPr lang="es-ES" sz="2000" b="1" spc="-1">
                <a:solidFill>
                  <a:srgbClr val="8E1535"/>
                </a:solidFill>
                <a:latin typeface="Arial"/>
                <a:ea typeface="DejaVu Sans"/>
              </a:rPr>
              <a:t>Colaboran:</a:t>
            </a:r>
            <a:endParaRPr lang="es-ES" sz="2000" spc="-1">
              <a:latin typeface="Arial"/>
            </a:endParaRPr>
          </a:p>
          <a:p>
            <a:pPr marL="12480">
              <a:lnSpc>
                <a:spcPts val="2880"/>
              </a:lnSpc>
              <a:spcBef>
                <a:spcPts val="72"/>
              </a:spcBef>
            </a:pPr>
            <a:r>
              <a:rPr lang="es-ES" sz="2400" spc="80">
                <a:solidFill>
                  <a:srgbClr val="A6A6A6"/>
                </a:solidFill>
                <a:latin typeface="Arial"/>
                <a:ea typeface="DejaVu Sans"/>
              </a:rPr>
              <a:t>Universidad de </a:t>
            </a:r>
            <a:r>
              <a:rPr lang="es-ES" sz="2400" spc="20">
                <a:solidFill>
                  <a:srgbClr val="A6A6A6"/>
                </a:solidFill>
                <a:latin typeface="Arial"/>
                <a:ea typeface="DejaVu Sans"/>
              </a:rPr>
              <a:t>Sevilla  </a:t>
            </a:r>
            <a:endParaRPr lang="es-ES" sz="2400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0151520" y="4800480"/>
            <a:ext cx="1827840" cy="1827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317760" y="1840800"/>
            <a:ext cx="5819040" cy="138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FFFFFF"/>
                </a:solidFill>
                <a:latin typeface="Lucida Sans"/>
                <a:ea typeface="DejaVu Sans"/>
              </a:rPr>
              <a:t>01 de Abril</a:t>
            </a:r>
            <a:endParaRPr lang="es-ES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BC1E46"/>
                </a:solidFill>
                <a:latin typeface="Lucida Sans"/>
                <a:ea typeface="DejaVu Sans"/>
              </a:rPr>
              <a:t>X Jornada de la Comunidad Valenciana</a:t>
            </a:r>
            <a:endParaRPr lang="es-ES" sz="2800" spc="-1">
              <a:latin typeface="Arial"/>
            </a:endParaRPr>
          </a:p>
        </p:txBody>
      </p:sp>
      <p:pic>
        <p:nvPicPr>
          <p:cNvPr id="87" name="13 Imagen" descr="imagen Jornada CValenciana.jpg"/>
          <p:cNvPicPr/>
          <p:nvPr/>
        </p:nvPicPr>
        <p:blipFill>
          <a:blip r:embed="rId4"/>
          <a:srcRect l="35688" t="9553" b="4467"/>
          <a:stretch/>
        </p:blipFill>
        <p:spPr>
          <a:xfrm>
            <a:off x="6019680" y="0"/>
            <a:ext cx="6171360" cy="7085760"/>
          </a:xfrm>
          <a:prstGeom prst="rect">
            <a:avLst/>
          </a:prstGeom>
          <a:ln>
            <a:noFill/>
          </a:ln>
        </p:spPr>
      </p:pic>
      <p:pic>
        <p:nvPicPr>
          <p:cNvPr id="88" name="8 Imagen" descr="Logo itSMF Esp-Definitivo.jpg"/>
          <p:cNvPicPr/>
          <p:nvPr/>
        </p:nvPicPr>
        <p:blipFill>
          <a:blip r:embed="rId5"/>
          <a:stretch/>
        </p:blipFill>
        <p:spPr>
          <a:xfrm>
            <a:off x="152640" y="228480"/>
            <a:ext cx="1446720" cy="624480"/>
          </a:xfrm>
          <a:prstGeom prst="rect">
            <a:avLst/>
          </a:prstGeom>
          <a:ln>
            <a:noFill/>
          </a:ln>
        </p:spPr>
      </p:pic>
      <p:grpSp>
        <p:nvGrpSpPr>
          <p:cNvPr id="89" name="Group 4"/>
          <p:cNvGrpSpPr/>
          <p:nvPr/>
        </p:nvGrpSpPr>
        <p:grpSpPr>
          <a:xfrm>
            <a:off x="0" y="0"/>
            <a:ext cx="7466400" cy="7085760"/>
            <a:chOff x="0" y="0"/>
            <a:chExt cx="5599800" cy="5314320"/>
          </a:xfrm>
        </p:grpSpPr>
        <p:sp>
          <p:nvSpPr>
            <p:cNvPr id="90" name="CustomShape 5"/>
            <p:cNvSpPr/>
            <p:nvPr/>
          </p:nvSpPr>
          <p:spPr>
            <a:xfrm>
              <a:off x="0" y="0"/>
              <a:ext cx="5502600" cy="5314320"/>
            </a:xfrm>
            <a:custGeom>
              <a:avLst/>
              <a:gdLst/>
              <a:ahLst/>
              <a:cxnLst/>
              <a:rect l="l" t="t" r="r" b="b"/>
              <a:pathLst>
                <a:path w="6455410" h="6858000">
                  <a:moveTo>
                    <a:pt x="645515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64201" y="6857999"/>
                  </a:lnTo>
                  <a:lnTo>
                    <a:pt x="6455156" y="0"/>
                  </a:lnTo>
                  <a:close/>
                </a:path>
              </a:pathLst>
            </a:custGeom>
            <a:solidFill>
              <a:srgbClr val="22232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67" spc="-1">
                  <a:solidFill>
                    <a:srgbClr val="000000"/>
                  </a:solidFill>
                  <a:latin typeface="Calibri"/>
                  <a:ea typeface="DejaVu Sans"/>
                </a:rPr>
                <a:t>0</a:t>
              </a:r>
              <a:endParaRPr lang="es-ES" sz="1867" spc="-1">
                <a:latin typeface="Arial"/>
              </a:endParaRPr>
            </a:p>
          </p:txBody>
        </p:sp>
        <p:sp>
          <p:nvSpPr>
            <p:cNvPr id="91" name="CustomShape 6"/>
            <p:cNvSpPr/>
            <p:nvPr/>
          </p:nvSpPr>
          <p:spPr>
            <a:xfrm>
              <a:off x="4384800" y="0"/>
              <a:ext cx="1215000" cy="5314320"/>
            </a:xfrm>
            <a:custGeom>
              <a:avLst/>
              <a:gdLst/>
              <a:ahLst/>
              <a:cxnLst/>
              <a:rect l="l" t="t" r="r" b="b"/>
              <a:pathLst>
                <a:path w="1426209" h="6858000">
                  <a:moveTo>
                    <a:pt x="1425828" y="0"/>
                  </a:moveTo>
                  <a:lnTo>
                    <a:pt x="1288796" y="0"/>
                  </a:lnTo>
                  <a:lnTo>
                    <a:pt x="0" y="6857999"/>
                  </a:lnTo>
                  <a:lnTo>
                    <a:pt x="137033" y="6857999"/>
                  </a:lnTo>
                  <a:lnTo>
                    <a:pt x="1425828" y="0"/>
                  </a:lnTo>
                  <a:close/>
                </a:path>
              </a:pathLst>
            </a:custGeom>
            <a:solidFill>
              <a:srgbClr val="BC1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16D4F14-3F58-4289-B8B8-731C420EC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28" y="0"/>
            <a:ext cx="10611703" cy="7051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DISTRIBUCIÓN FONDOS GENERALITAT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259B93-729E-440F-A35E-910C96DC552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967200"/>
            <a:ext cx="11905786" cy="54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15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CC15C14-2B0E-4836-B009-0E1A591D4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3856" y="3178842"/>
          <a:ext cx="8689890" cy="241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9" imgW="7648687" imgH="2124054" progId="Excel.Sheet.12">
                  <p:embed/>
                </p:oleObj>
              </mc:Choice>
              <mc:Fallback>
                <p:oleObj name="Worksheet" r:id="rId9" imgW="7648687" imgH="2124054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CC15C14-2B0E-4836-B009-0E1A591D4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3856" y="3178842"/>
                        <a:ext cx="8689890" cy="241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24B16C7-B118-463A-9CC3-06C39AAD0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833" y="5646289"/>
          <a:ext cx="8773024" cy="112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11" imgW="7648687" imgH="980925" progId="Excel.Sheet.12">
                  <p:embed/>
                </p:oleObj>
              </mc:Choice>
              <mc:Fallback>
                <p:oleObj name="Worksheet" r:id="rId11" imgW="7648687" imgH="980925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124B16C7-B118-463A-9CC3-06C39AAD0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833" y="5646289"/>
                        <a:ext cx="8773024" cy="112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 Título">
            <a:extLst>
              <a:ext uri="{FF2B5EF4-FFF2-40B4-BE49-F238E27FC236}">
                <a16:creationId xmlns:a16="http://schemas.microsoft.com/office/drawing/2014/main" id="{80143828-8D87-4245-BF60-25388C9D82E5}"/>
              </a:ext>
            </a:extLst>
          </p:cNvPr>
          <p:cNvSpPr txBox="1">
            <a:spLocks/>
          </p:cNvSpPr>
          <p:nvPr/>
        </p:nvSpPr>
        <p:spPr>
          <a:xfrm>
            <a:off x="1038288" y="-184728"/>
            <a:ext cx="1040232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ALGUNOS EJEMPLOS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59B41A4-A814-49EF-A823-1FCC0756D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134"/>
          <a:ext cx="8304065" cy="106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Worksheet" r:id="rId13" imgW="7648687" imgH="980925" progId="Excel.Sheet.12">
                  <p:embed/>
                </p:oleObj>
              </mc:Choice>
              <mc:Fallback>
                <p:oleObj name="Worksheet" r:id="rId13" imgW="7648687" imgH="980925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59B41A4-A814-49EF-A823-1FCC0756D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679134"/>
                        <a:ext cx="8304065" cy="106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EF36EFA-41E1-44C4-B8B3-6684369D2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5894" y="1769378"/>
          <a:ext cx="8847852" cy="135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Worksheet" r:id="rId15" imgW="7648687" imgH="1171639" progId="Excel.Sheet.12">
                  <p:embed/>
                </p:oleObj>
              </mc:Choice>
              <mc:Fallback>
                <p:oleObj name="Worksheet" r:id="rId15" imgW="7648687" imgH="1171639" progId="Excel.Shee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3EF36EFA-41E1-44C4-B8B3-6684369D2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5894" y="1769378"/>
                        <a:ext cx="8847852" cy="135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10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8A781DBB-8A32-49BD-A6A9-927816E949C0}"/>
              </a:ext>
            </a:extLst>
          </p:cNvPr>
          <p:cNvSpPr txBox="1">
            <a:spLocks/>
          </p:cNvSpPr>
          <p:nvPr/>
        </p:nvSpPr>
        <p:spPr>
          <a:xfrm>
            <a:off x="976870" y="-202698"/>
            <a:ext cx="99128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AYUDAS ACTUALMENTE ABIERTAS CON CARGO AL MRR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00807C-AF69-4DC7-9EE5-FB63257AD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250" y="670294"/>
            <a:ext cx="7669792" cy="61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976870" y="-202698"/>
            <a:ext cx="99128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AYUDAS ACTUALMENTE ABIERTAS CON CARGO AL MRR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839C8557-AB5F-4D8F-A0A6-88413BDBC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70" y="58335"/>
            <a:ext cx="10101033" cy="67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37FB7F1D-2598-4986-BE3C-59A40893C3EE}"/>
              </a:ext>
            </a:extLst>
          </p:cNvPr>
          <p:cNvSpPr txBox="1"/>
          <p:nvPr/>
        </p:nvSpPr>
        <p:spPr>
          <a:xfrm>
            <a:off x="454561" y="978138"/>
            <a:ext cx="11312566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2800" noProof="0" dirty="0">
                <a:cs typeface="Arial" pitchFamily="34" charset="0"/>
              </a:rPr>
              <a:t>Actúan sobre </a:t>
            </a:r>
            <a:r>
              <a:rPr lang="es-ES" sz="2800" b="1" i="1" noProof="0" dirty="0">
                <a:cs typeface="Arial" pitchFamily="34" charset="0"/>
              </a:rPr>
              <a:t>sectores calificados como estratégicos,</a:t>
            </a:r>
            <a:r>
              <a:rPr lang="es-ES" sz="2800" b="1" noProof="0" dirty="0">
                <a:cs typeface="Arial" pitchFamily="34" charset="0"/>
              </a:rPr>
              <a:t> </a:t>
            </a:r>
            <a:r>
              <a:rPr lang="es-ES" sz="2800" noProof="0" dirty="0">
                <a:cs typeface="Arial" pitchFamily="34" charset="0"/>
              </a:rPr>
              <a:t>que a expensas de que se amplíe la lista, incluyen:</a:t>
            </a:r>
          </a:p>
        </p:txBody>
      </p:sp>
      <p:grpSp>
        <p:nvGrpSpPr>
          <p:cNvPr id="24" name="Group 1883">
            <a:extLst>
              <a:ext uri="{FF2B5EF4-FFF2-40B4-BE49-F238E27FC236}">
                <a16:creationId xmlns:a16="http://schemas.microsoft.com/office/drawing/2014/main" id="{027CD510-9521-4977-974A-BE0B019CD464}"/>
              </a:ext>
            </a:extLst>
          </p:cNvPr>
          <p:cNvGrpSpPr/>
          <p:nvPr/>
        </p:nvGrpSpPr>
        <p:grpSpPr>
          <a:xfrm>
            <a:off x="8873507" y="2315302"/>
            <a:ext cx="377876" cy="377876"/>
            <a:chOff x="592807" y="4690710"/>
            <a:chExt cx="612000" cy="612000"/>
          </a:xfrm>
        </p:grpSpPr>
        <p:sp>
          <p:nvSpPr>
            <p:cNvPr id="25" name="Oval 259">
              <a:extLst>
                <a:ext uri="{FF2B5EF4-FFF2-40B4-BE49-F238E27FC236}">
                  <a16:creationId xmlns:a16="http://schemas.microsoft.com/office/drawing/2014/main" id="{AA540768-8E46-42A3-8922-8D8212DA95B3}"/>
                </a:ext>
              </a:extLst>
            </p:cNvPr>
            <p:cNvSpPr/>
            <p:nvPr/>
          </p:nvSpPr>
          <p:spPr bwMode="ltGray">
            <a:xfrm>
              <a:off x="592807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83">
              <a:extLst>
                <a:ext uri="{FF2B5EF4-FFF2-40B4-BE49-F238E27FC236}">
                  <a16:creationId xmlns:a16="http://schemas.microsoft.com/office/drawing/2014/main" id="{FD371893-259E-48FB-A26A-FC07293BE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506" y="4805283"/>
              <a:ext cx="448603" cy="421929"/>
            </a:xfrm>
            <a:custGeom>
              <a:avLst/>
              <a:gdLst>
                <a:gd name="T0" fmla="*/ 168 w 370"/>
                <a:gd name="T1" fmla="*/ 282 h 348"/>
                <a:gd name="T2" fmla="*/ 252 w 370"/>
                <a:gd name="T3" fmla="*/ 272 h 348"/>
                <a:gd name="T4" fmla="*/ 304 w 370"/>
                <a:gd name="T5" fmla="*/ 204 h 348"/>
                <a:gd name="T6" fmla="*/ 312 w 370"/>
                <a:gd name="T7" fmla="*/ 168 h 348"/>
                <a:gd name="T8" fmla="*/ 318 w 370"/>
                <a:gd name="T9" fmla="*/ 166 h 348"/>
                <a:gd name="T10" fmla="*/ 328 w 370"/>
                <a:gd name="T11" fmla="*/ 176 h 348"/>
                <a:gd name="T12" fmla="*/ 314 w 370"/>
                <a:gd name="T13" fmla="*/ 234 h 348"/>
                <a:gd name="T14" fmla="*/ 274 w 370"/>
                <a:gd name="T15" fmla="*/ 282 h 348"/>
                <a:gd name="T16" fmla="*/ 214 w 370"/>
                <a:gd name="T17" fmla="*/ 306 h 348"/>
                <a:gd name="T18" fmla="*/ 164 w 370"/>
                <a:gd name="T19" fmla="*/ 302 h 348"/>
                <a:gd name="T20" fmla="*/ 126 w 370"/>
                <a:gd name="T21" fmla="*/ 282 h 348"/>
                <a:gd name="T22" fmla="*/ 134 w 370"/>
                <a:gd name="T23" fmla="*/ 270 h 348"/>
                <a:gd name="T24" fmla="*/ 174 w 370"/>
                <a:gd name="T25" fmla="*/ 262 h 348"/>
                <a:gd name="T26" fmla="*/ 220 w 370"/>
                <a:gd name="T27" fmla="*/ 262 h 348"/>
                <a:gd name="T28" fmla="*/ 268 w 370"/>
                <a:gd name="T29" fmla="*/ 230 h 348"/>
                <a:gd name="T30" fmla="*/ 286 w 370"/>
                <a:gd name="T31" fmla="*/ 176 h 348"/>
                <a:gd name="T32" fmla="*/ 276 w 370"/>
                <a:gd name="T33" fmla="*/ 166 h 348"/>
                <a:gd name="T34" fmla="*/ 266 w 370"/>
                <a:gd name="T35" fmla="*/ 176 h 348"/>
                <a:gd name="T36" fmla="*/ 252 w 370"/>
                <a:gd name="T37" fmla="*/ 218 h 348"/>
                <a:gd name="T38" fmla="*/ 206 w 370"/>
                <a:gd name="T39" fmla="*/ 244 h 348"/>
                <a:gd name="T40" fmla="*/ 162 w 370"/>
                <a:gd name="T41" fmla="*/ 236 h 348"/>
                <a:gd name="T42" fmla="*/ 148 w 370"/>
                <a:gd name="T43" fmla="*/ 238 h 348"/>
                <a:gd name="T44" fmla="*/ 152 w 370"/>
                <a:gd name="T45" fmla="*/ 252 h 348"/>
                <a:gd name="T46" fmla="*/ 232 w 370"/>
                <a:gd name="T47" fmla="*/ 126 h 348"/>
                <a:gd name="T48" fmla="*/ 336 w 370"/>
                <a:gd name="T49" fmla="*/ 72 h 348"/>
                <a:gd name="T50" fmla="*/ 340 w 370"/>
                <a:gd name="T51" fmla="*/ 6 h 348"/>
                <a:gd name="T52" fmla="*/ 232 w 370"/>
                <a:gd name="T53" fmla="*/ 56 h 348"/>
                <a:gd name="T54" fmla="*/ 228 w 370"/>
                <a:gd name="T55" fmla="*/ 116 h 348"/>
                <a:gd name="T56" fmla="*/ 116 w 370"/>
                <a:gd name="T57" fmla="*/ 106 h 348"/>
                <a:gd name="T58" fmla="*/ 114 w 370"/>
                <a:gd name="T59" fmla="*/ 72 h 348"/>
                <a:gd name="T60" fmla="*/ 136 w 370"/>
                <a:gd name="T61" fmla="*/ 54 h 348"/>
                <a:gd name="T62" fmla="*/ 168 w 370"/>
                <a:gd name="T63" fmla="*/ 60 h 348"/>
                <a:gd name="T64" fmla="*/ 228 w 370"/>
                <a:gd name="T65" fmla="*/ 158 h 348"/>
                <a:gd name="T66" fmla="*/ 222 w 370"/>
                <a:gd name="T67" fmla="*/ 192 h 348"/>
                <a:gd name="T68" fmla="*/ 194 w 370"/>
                <a:gd name="T69" fmla="*/ 206 h 348"/>
                <a:gd name="T70" fmla="*/ 162 w 370"/>
                <a:gd name="T71" fmla="*/ 188 h 348"/>
                <a:gd name="T72" fmla="*/ 184 w 370"/>
                <a:gd name="T73" fmla="*/ 180 h 348"/>
                <a:gd name="T74" fmla="*/ 204 w 370"/>
                <a:gd name="T75" fmla="*/ 180 h 348"/>
                <a:gd name="T76" fmla="*/ 204 w 370"/>
                <a:gd name="T77" fmla="*/ 160 h 348"/>
                <a:gd name="T78" fmla="*/ 184 w 370"/>
                <a:gd name="T79" fmla="*/ 160 h 348"/>
                <a:gd name="T80" fmla="*/ 114 w 370"/>
                <a:gd name="T81" fmla="*/ 142 h 348"/>
                <a:gd name="T82" fmla="*/ 104 w 370"/>
                <a:gd name="T83" fmla="*/ 132 h 348"/>
                <a:gd name="T84" fmla="*/ 0 w 370"/>
                <a:gd name="T85" fmla="*/ 196 h 348"/>
                <a:gd name="T86" fmla="*/ 4 w 370"/>
                <a:gd name="T87" fmla="*/ 256 h 348"/>
                <a:gd name="T88" fmla="*/ 108 w 370"/>
                <a:gd name="T89" fmla="*/ 202 h 348"/>
                <a:gd name="T90" fmla="*/ 360 w 370"/>
                <a:gd name="T91" fmla="*/ 166 h 348"/>
                <a:gd name="T92" fmla="*/ 350 w 370"/>
                <a:gd name="T93" fmla="*/ 176 h 348"/>
                <a:gd name="T94" fmla="*/ 334 w 370"/>
                <a:gd name="T95" fmla="*/ 244 h 348"/>
                <a:gd name="T96" fmla="*/ 286 w 370"/>
                <a:gd name="T97" fmla="*/ 300 h 348"/>
                <a:gd name="T98" fmla="*/ 232 w 370"/>
                <a:gd name="T99" fmla="*/ 324 h 348"/>
                <a:gd name="T100" fmla="*/ 158 w 370"/>
                <a:gd name="T101" fmla="*/ 324 h 348"/>
                <a:gd name="T102" fmla="*/ 116 w 370"/>
                <a:gd name="T103" fmla="*/ 306 h 348"/>
                <a:gd name="T104" fmla="*/ 106 w 370"/>
                <a:gd name="T105" fmla="*/ 316 h 348"/>
                <a:gd name="T106" fmla="*/ 130 w 370"/>
                <a:gd name="T107" fmla="*/ 336 h 348"/>
                <a:gd name="T108" fmla="*/ 198 w 370"/>
                <a:gd name="T109" fmla="*/ 348 h 348"/>
                <a:gd name="T110" fmla="*/ 284 w 370"/>
                <a:gd name="T111" fmla="*/ 326 h 348"/>
                <a:gd name="T112" fmla="*/ 344 w 370"/>
                <a:gd name="T113" fmla="*/ 266 h 348"/>
                <a:gd name="T114" fmla="*/ 368 w 370"/>
                <a:gd name="T115" fmla="*/ 198 h 348"/>
                <a:gd name="T116" fmla="*/ 364 w 370"/>
                <a:gd name="T117" fmla="*/ 16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0" h="348">
                  <a:moveTo>
                    <a:pt x="142" y="272"/>
                  </a:moveTo>
                  <a:lnTo>
                    <a:pt x="142" y="272"/>
                  </a:lnTo>
                  <a:lnTo>
                    <a:pt x="154" y="278"/>
                  </a:lnTo>
                  <a:lnTo>
                    <a:pt x="168" y="282"/>
                  </a:lnTo>
                  <a:lnTo>
                    <a:pt x="168" y="282"/>
                  </a:lnTo>
                  <a:lnTo>
                    <a:pt x="190" y="286"/>
                  </a:lnTo>
                  <a:lnTo>
                    <a:pt x="212" y="286"/>
                  </a:lnTo>
                  <a:lnTo>
                    <a:pt x="232" y="280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70" y="258"/>
                  </a:lnTo>
                  <a:lnTo>
                    <a:pt x="286" y="242"/>
                  </a:lnTo>
                  <a:lnTo>
                    <a:pt x="296" y="224"/>
                  </a:lnTo>
                  <a:lnTo>
                    <a:pt x="304" y="204"/>
                  </a:lnTo>
                  <a:lnTo>
                    <a:pt x="304" y="204"/>
                  </a:lnTo>
                  <a:lnTo>
                    <a:pt x="308" y="190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2"/>
                  </a:lnTo>
                  <a:lnTo>
                    <a:pt x="312" y="168"/>
                  </a:lnTo>
                  <a:lnTo>
                    <a:pt x="314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22" y="166"/>
                  </a:lnTo>
                  <a:lnTo>
                    <a:pt x="326" y="168"/>
                  </a:lnTo>
                  <a:lnTo>
                    <a:pt x="328" y="172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28" y="192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0" y="222"/>
                  </a:lnTo>
                  <a:lnTo>
                    <a:pt x="314" y="234"/>
                  </a:lnTo>
                  <a:lnTo>
                    <a:pt x="308" y="244"/>
                  </a:lnTo>
                  <a:lnTo>
                    <a:pt x="302" y="254"/>
                  </a:lnTo>
                  <a:lnTo>
                    <a:pt x="292" y="264"/>
                  </a:lnTo>
                  <a:lnTo>
                    <a:pt x="284" y="274"/>
                  </a:lnTo>
                  <a:lnTo>
                    <a:pt x="274" y="282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48" y="296"/>
                  </a:lnTo>
                  <a:lnTo>
                    <a:pt x="230" y="302"/>
                  </a:lnTo>
                  <a:lnTo>
                    <a:pt x="214" y="306"/>
                  </a:lnTo>
                  <a:lnTo>
                    <a:pt x="198" y="306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46" y="296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28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30" y="272"/>
                  </a:lnTo>
                  <a:lnTo>
                    <a:pt x="134" y="270"/>
                  </a:lnTo>
                  <a:lnTo>
                    <a:pt x="138" y="270"/>
                  </a:lnTo>
                  <a:lnTo>
                    <a:pt x="142" y="272"/>
                  </a:lnTo>
                  <a:lnTo>
                    <a:pt x="142" y="27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86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208" y="264"/>
                  </a:lnTo>
                  <a:lnTo>
                    <a:pt x="220" y="262"/>
                  </a:lnTo>
                  <a:lnTo>
                    <a:pt x="232" y="258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56" y="242"/>
                  </a:lnTo>
                  <a:lnTo>
                    <a:pt x="268" y="230"/>
                  </a:lnTo>
                  <a:lnTo>
                    <a:pt x="276" y="214"/>
                  </a:lnTo>
                  <a:lnTo>
                    <a:pt x="284" y="198"/>
                  </a:lnTo>
                  <a:lnTo>
                    <a:pt x="284" y="198"/>
                  </a:lnTo>
                  <a:lnTo>
                    <a:pt x="286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86" y="172"/>
                  </a:lnTo>
                  <a:lnTo>
                    <a:pt x="284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2" y="166"/>
                  </a:lnTo>
                  <a:lnTo>
                    <a:pt x="270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6" y="176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58" y="206"/>
                  </a:lnTo>
                  <a:lnTo>
                    <a:pt x="252" y="218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0" y="240"/>
                  </a:lnTo>
                  <a:lnTo>
                    <a:pt x="206" y="244"/>
                  </a:lnTo>
                  <a:lnTo>
                    <a:pt x="192" y="244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58" y="234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2"/>
                  </a:lnTo>
                  <a:lnTo>
                    <a:pt x="148" y="246"/>
                  </a:lnTo>
                  <a:lnTo>
                    <a:pt x="150" y="250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62" y="258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232" y="126"/>
                  </a:moveTo>
                  <a:lnTo>
                    <a:pt x="232" y="12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42" y="126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40" y="68"/>
                  </a:lnTo>
                  <a:lnTo>
                    <a:pt x="342" y="62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0" y="6"/>
                  </a:lnTo>
                  <a:lnTo>
                    <a:pt x="336" y="2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26" y="2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0" y="60"/>
                  </a:lnTo>
                  <a:lnTo>
                    <a:pt x="228" y="64"/>
                  </a:lnTo>
                  <a:lnTo>
                    <a:pt x="228" y="116"/>
                  </a:lnTo>
                  <a:lnTo>
                    <a:pt x="228" y="116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26"/>
                  </a:lnTo>
                  <a:close/>
                  <a:moveTo>
                    <a:pt x="116" y="106"/>
                  </a:moveTo>
                  <a:lnTo>
                    <a:pt x="116" y="106"/>
                  </a:lnTo>
                  <a:lnTo>
                    <a:pt x="112" y="100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12" y="80"/>
                  </a:lnTo>
                  <a:lnTo>
                    <a:pt x="114" y="72"/>
                  </a:lnTo>
                  <a:lnTo>
                    <a:pt x="118" y="66"/>
                  </a:lnTo>
                  <a:lnTo>
                    <a:pt x="124" y="62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6" y="54"/>
                  </a:lnTo>
                  <a:lnTo>
                    <a:pt x="142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62" y="56"/>
                  </a:lnTo>
                  <a:lnTo>
                    <a:pt x="168" y="60"/>
                  </a:lnTo>
                  <a:lnTo>
                    <a:pt x="174" y="64"/>
                  </a:lnTo>
                  <a:lnTo>
                    <a:pt x="178" y="70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8" y="158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28" y="180"/>
                  </a:lnTo>
                  <a:lnTo>
                    <a:pt x="226" y="186"/>
                  </a:lnTo>
                  <a:lnTo>
                    <a:pt x="222" y="192"/>
                  </a:lnTo>
                  <a:lnTo>
                    <a:pt x="218" y="196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04" y="204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84" y="204"/>
                  </a:lnTo>
                  <a:lnTo>
                    <a:pt x="176" y="202"/>
                  </a:lnTo>
                  <a:lnTo>
                    <a:pt x="168" y="196"/>
                  </a:lnTo>
                  <a:lnTo>
                    <a:pt x="162" y="188"/>
                  </a:lnTo>
                  <a:lnTo>
                    <a:pt x="116" y="106"/>
                  </a:lnTo>
                  <a:close/>
                  <a:moveTo>
                    <a:pt x="180" y="170"/>
                  </a:moveTo>
                  <a:lnTo>
                    <a:pt x="180" y="170"/>
                  </a:lnTo>
                  <a:lnTo>
                    <a:pt x="182" y="176"/>
                  </a:lnTo>
                  <a:lnTo>
                    <a:pt x="184" y="180"/>
                  </a:lnTo>
                  <a:lnTo>
                    <a:pt x="188" y="182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200" y="182"/>
                  </a:lnTo>
                  <a:lnTo>
                    <a:pt x="204" y="180"/>
                  </a:lnTo>
                  <a:lnTo>
                    <a:pt x="206" y="176"/>
                  </a:lnTo>
                  <a:lnTo>
                    <a:pt x="208" y="170"/>
                  </a:lnTo>
                  <a:lnTo>
                    <a:pt x="208" y="170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0" y="158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88" y="158"/>
                  </a:lnTo>
                  <a:lnTo>
                    <a:pt x="184" y="160"/>
                  </a:lnTo>
                  <a:lnTo>
                    <a:pt x="182" y="164"/>
                  </a:lnTo>
                  <a:lnTo>
                    <a:pt x="180" y="170"/>
                  </a:lnTo>
                  <a:lnTo>
                    <a:pt x="180" y="170"/>
                  </a:lnTo>
                  <a:close/>
                  <a:moveTo>
                    <a:pt x="114" y="194"/>
                  </a:moveTo>
                  <a:lnTo>
                    <a:pt x="114" y="142"/>
                  </a:lnTo>
                  <a:lnTo>
                    <a:pt x="114" y="142"/>
                  </a:lnTo>
                  <a:lnTo>
                    <a:pt x="112" y="138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04" y="132"/>
                  </a:lnTo>
                  <a:lnTo>
                    <a:pt x="98" y="134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54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10" y="258"/>
                  </a:lnTo>
                  <a:lnTo>
                    <a:pt x="10" y="258"/>
                  </a:lnTo>
                  <a:lnTo>
                    <a:pt x="14" y="256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2" y="200"/>
                  </a:lnTo>
                  <a:lnTo>
                    <a:pt x="114" y="194"/>
                  </a:lnTo>
                  <a:lnTo>
                    <a:pt x="114" y="194"/>
                  </a:lnTo>
                  <a:close/>
                  <a:moveTo>
                    <a:pt x="360" y="166"/>
                  </a:moveTo>
                  <a:lnTo>
                    <a:pt x="360" y="166"/>
                  </a:lnTo>
                  <a:lnTo>
                    <a:pt x="356" y="166"/>
                  </a:lnTo>
                  <a:lnTo>
                    <a:pt x="354" y="168"/>
                  </a:lnTo>
                  <a:lnTo>
                    <a:pt x="352" y="172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96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0" y="230"/>
                  </a:lnTo>
                  <a:lnTo>
                    <a:pt x="334" y="244"/>
                  </a:lnTo>
                  <a:lnTo>
                    <a:pt x="328" y="256"/>
                  </a:lnTo>
                  <a:lnTo>
                    <a:pt x="318" y="268"/>
                  </a:lnTo>
                  <a:lnTo>
                    <a:pt x="310" y="280"/>
                  </a:lnTo>
                  <a:lnTo>
                    <a:pt x="298" y="290"/>
                  </a:lnTo>
                  <a:lnTo>
                    <a:pt x="286" y="300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60" y="314"/>
                  </a:lnTo>
                  <a:lnTo>
                    <a:pt x="246" y="320"/>
                  </a:lnTo>
                  <a:lnTo>
                    <a:pt x="232" y="324"/>
                  </a:lnTo>
                  <a:lnTo>
                    <a:pt x="218" y="328"/>
                  </a:lnTo>
                  <a:lnTo>
                    <a:pt x="202" y="328"/>
                  </a:lnTo>
                  <a:lnTo>
                    <a:pt x="188" y="328"/>
                  </a:lnTo>
                  <a:lnTo>
                    <a:pt x="172" y="326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38" y="316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16" y="306"/>
                  </a:lnTo>
                  <a:lnTo>
                    <a:pt x="112" y="308"/>
                  </a:lnTo>
                  <a:lnTo>
                    <a:pt x="110" y="308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6"/>
                  </a:lnTo>
                  <a:lnTo>
                    <a:pt x="106" y="320"/>
                  </a:lnTo>
                  <a:lnTo>
                    <a:pt x="108" y="322"/>
                  </a:lnTo>
                  <a:lnTo>
                    <a:pt x="110" y="326"/>
                  </a:lnTo>
                  <a:lnTo>
                    <a:pt x="110" y="326"/>
                  </a:lnTo>
                  <a:lnTo>
                    <a:pt x="130" y="336"/>
                  </a:lnTo>
                  <a:lnTo>
                    <a:pt x="152" y="342"/>
                  </a:lnTo>
                  <a:lnTo>
                    <a:pt x="152" y="342"/>
                  </a:lnTo>
                  <a:lnTo>
                    <a:pt x="174" y="348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64" y="336"/>
                  </a:lnTo>
                  <a:lnTo>
                    <a:pt x="284" y="326"/>
                  </a:lnTo>
                  <a:lnTo>
                    <a:pt x="284" y="326"/>
                  </a:lnTo>
                  <a:lnTo>
                    <a:pt x="298" y="316"/>
                  </a:lnTo>
                  <a:lnTo>
                    <a:pt x="312" y="306"/>
                  </a:lnTo>
                  <a:lnTo>
                    <a:pt x="324" y="294"/>
                  </a:lnTo>
                  <a:lnTo>
                    <a:pt x="334" y="280"/>
                  </a:lnTo>
                  <a:lnTo>
                    <a:pt x="344" y="266"/>
                  </a:lnTo>
                  <a:lnTo>
                    <a:pt x="352" y="252"/>
                  </a:lnTo>
                  <a:lnTo>
                    <a:pt x="360" y="236"/>
                  </a:lnTo>
                  <a:lnTo>
                    <a:pt x="364" y="220"/>
                  </a:lnTo>
                  <a:lnTo>
                    <a:pt x="364" y="220"/>
                  </a:lnTo>
                  <a:lnTo>
                    <a:pt x="368" y="198"/>
                  </a:lnTo>
                  <a:lnTo>
                    <a:pt x="370" y="176"/>
                  </a:lnTo>
                  <a:lnTo>
                    <a:pt x="370" y="176"/>
                  </a:lnTo>
                  <a:lnTo>
                    <a:pt x="370" y="172"/>
                  </a:lnTo>
                  <a:lnTo>
                    <a:pt x="368" y="168"/>
                  </a:lnTo>
                  <a:lnTo>
                    <a:pt x="364" y="166"/>
                  </a:lnTo>
                  <a:lnTo>
                    <a:pt x="360" y="166"/>
                  </a:lnTo>
                  <a:lnTo>
                    <a:pt x="36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101">
            <a:extLst>
              <a:ext uri="{FF2B5EF4-FFF2-40B4-BE49-F238E27FC236}">
                <a16:creationId xmlns:a16="http://schemas.microsoft.com/office/drawing/2014/main" id="{647BE1FB-7A71-4BFC-AFD9-07E7D58F9F29}"/>
              </a:ext>
            </a:extLst>
          </p:cNvPr>
          <p:cNvGrpSpPr/>
          <p:nvPr/>
        </p:nvGrpSpPr>
        <p:grpSpPr>
          <a:xfrm>
            <a:off x="781745" y="2315302"/>
            <a:ext cx="377876" cy="377876"/>
            <a:chOff x="5841085" y="5907019"/>
            <a:chExt cx="612000" cy="612000"/>
          </a:xfrm>
        </p:grpSpPr>
        <p:sp>
          <p:nvSpPr>
            <p:cNvPr id="28" name="Oval 273">
              <a:extLst>
                <a:ext uri="{FF2B5EF4-FFF2-40B4-BE49-F238E27FC236}">
                  <a16:creationId xmlns:a16="http://schemas.microsoft.com/office/drawing/2014/main" id="{AF706A4B-558F-4EF6-940F-4D374BC6D815}"/>
                </a:ext>
              </a:extLst>
            </p:cNvPr>
            <p:cNvSpPr/>
            <p:nvPr/>
          </p:nvSpPr>
          <p:spPr bwMode="ltGray">
            <a:xfrm>
              <a:off x="584108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931">
              <a:extLst>
                <a:ext uri="{FF2B5EF4-FFF2-40B4-BE49-F238E27FC236}">
                  <a16:creationId xmlns:a16="http://schemas.microsoft.com/office/drawing/2014/main" id="{D3DBD649-7AA4-4318-9470-4BFF7C345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6550" y="6036438"/>
              <a:ext cx="281071" cy="394953"/>
            </a:xfrm>
            <a:custGeom>
              <a:avLst/>
              <a:gdLst>
                <a:gd name="T0" fmla="*/ 124 w 232"/>
                <a:gd name="T1" fmla="*/ 4 h 326"/>
                <a:gd name="T2" fmla="*/ 120 w 232"/>
                <a:gd name="T3" fmla="*/ 2 h 326"/>
                <a:gd name="T4" fmla="*/ 112 w 232"/>
                <a:gd name="T5" fmla="*/ 2 h 326"/>
                <a:gd name="T6" fmla="*/ 14 w 232"/>
                <a:gd name="T7" fmla="*/ 154 h 326"/>
                <a:gd name="T8" fmla="*/ 8 w 232"/>
                <a:gd name="T9" fmla="*/ 168 h 326"/>
                <a:gd name="T10" fmla="*/ 0 w 232"/>
                <a:gd name="T11" fmla="*/ 196 h 326"/>
                <a:gd name="T12" fmla="*/ 0 w 232"/>
                <a:gd name="T13" fmla="*/ 210 h 326"/>
                <a:gd name="T14" fmla="*/ 0 w 232"/>
                <a:gd name="T15" fmla="*/ 218 h 326"/>
                <a:gd name="T16" fmla="*/ 0 w 232"/>
                <a:gd name="T17" fmla="*/ 220 h 326"/>
                <a:gd name="T18" fmla="*/ 12 w 232"/>
                <a:gd name="T19" fmla="*/ 262 h 326"/>
                <a:gd name="T20" fmla="*/ 38 w 232"/>
                <a:gd name="T21" fmla="*/ 296 h 326"/>
                <a:gd name="T22" fmla="*/ 74 w 232"/>
                <a:gd name="T23" fmla="*/ 318 h 326"/>
                <a:gd name="T24" fmla="*/ 116 w 232"/>
                <a:gd name="T25" fmla="*/ 326 h 326"/>
                <a:gd name="T26" fmla="*/ 138 w 232"/>
                <a:gd name="T27" fmla="*/ 324 h 326"/>
                <a:gd name="T28" fmla="*/ 178 w 232"/>
                <a:gd name="T29" fmla="*/ 308 h 326"/>
                <a:gd name="T30" fmla="*/ 208 w 232"/>
                <a:gd name="T31" fmla="*/ 280 h 326"/>
                <a:gd name="T32" fmla="*/ 228 w 232"/>
                <a:gd name="T33" fmla="*/ 242 h 326"/>
                <a:gd name="T34" fmla="*/ 232 w 232"/>
                <a:gd name="T35" fmla="*/ 220 h 326"/>
                <a:gd name="T36" fmla="*/ 232 w 232"/>
                <a:gd name="T37" fmla="*/ 218 h 326"/>
                <a:gd name="T38" fmla="*/ 232 w 232"/>
                <a:gd name="T39" fmla="*/ 210 h 326"/>
                <a:gd name="T40" fmla="*/ 228 w 232"/>
                <a:gd name="T41" fmla="*/ 182 h 326"/>
                <a:gd name="T42" fmla="*/ 218 w 232"/>
                <a:gd name="T43" fmla="*/ 154 h 326"/>
                <a:gd name="T44" fmla="*/ 116 w 232"/>
                <a:gd name="T45" fmla="*/ 294 h 326"/>
                <a:gd name="T46" fmla="*/ 96 w 232"/>
                <a:gd name="T47" fmla="*/ 292 h 326"/>
                <a:gd name="T48" fmla="*/ 64 w 232"/>
                <a:gd name="T49" fmla="*/ 278 h 326"/>
                <a:gd name="T50" fmla="*/ 44 w 232"/>
                <a:gd name="T51" fmla="*/ 256 h 326"/>
                <a:gd name="T52" fmla="*/ 34 w 232"/>
                <a:gd name="T53" fmla="*/ 228 h 326"/>
                <a:gd name="T54" fmla="*/ 34 w 232"/>
                <a:gd name="T55" fmla="*/ 214 h 326"/>
                <a:gd name="T56" fmla="*/ 36 w 232"/>
                <a:gd name="T57" fmla="*/ 208 h 326"/>
                <a:gd name="T58" fmla="*/ 44 w 232"/>
                <a:gd name="T59" fmla="*/ 204 h 326"/>
                <a:gd name="T60" fmla="*/ 48 w 232"/>
                <a:gd name="T61" fmla="*/ 204 h 326"/>
                <a:gd name="T62" fmla="*/ 52 w 232"/>
                <a:gd name="T63" fmla="*/ 210 h 326"/>
                <a:gd name="T64" fmla="*/ 54 w 232"/>
                <a:gd name="T65" fmla="*/ 214 h 326"/>
                <a:gd name="T66" fmla="*/ 56 w 232"/>
                <a:gd name="T67" fmla="*/ 236 h 326"/>
                <a:gd name="T68" fmla="*/ 68 w 232"/>
                <a:gd name="T69" fmla="*/ 254 h 326"/>
                <a:gd name="T70" fmla="*/ 86 w 232"/>
                <a:gd name="T71" fmla="*/ 268 h 326"/>
                <a:gd name="T72" fmla="*/ 116 w 232"/>
                <a:gd name="T73" fmla="*/ 274 h 326"/>
                <a:gd name="T74" fmla="*/ 118 w 232"/>
                <a:gd name="T75" fmla="*/ 274 h 326"/>
                <a:gd name="T76" fmla="*/ 124 w 232"/>
                <a:gd name="T77" fmla="*/ 280 h 326"/>
                <a:gd name="T78" fmla="*/ 126 w 232"/>
                <a:gd name="T79" fmla="*/ 284 h 326"/>
                <a:gd name="T80" fmla="*/ 122 w 232"/>
                <a:gd name="T81" fmla="*/ 290 h 326"/>
                <a:gd name="T82" fmla="*/ 116 w 232"/>
                <a:gd name="T83" fmla="*/ 29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326">
                  <a:moveTo>
                    <a:pt x="218" y="154"/>
                  </a:moveTo>
                  <a:lnTo>
                    <a:pt x="124" y="4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8" y="168"/>
                  </a:lnTo>
                  <a:lnTo>
                    <a:pt x="4" y="182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4" y="242"/>
                  </a:lnTo>
                  <a:lnTo>
                    <a:pt x="12" y="262"/>
                  </a:lnTo>
                  <a:lnTo>
                    <a:pt x="24" y="280"/>
                  </a:lnTo>
                  <a:lnTo>
                    <a:pt x="38" y="296"/>
                  </a:lnTo>
                  <a:lnTo>
                    <a:pt x="54" y="308"/>
                  </a:lnTo>
                  <a:lnTo>
                    <a:pt x="74" y="318"/>
                  </a:lnTo>
                  <a:lnTo>
                    <a:pt x="94" y="324"/>
                  </a:lnTo>
                  <a:lnTo>
                    <a:pt x="116" y="326"/>
                  </a:lnTo>
                  <a:lnTo>
                    <a:pt x="116" y="326"/>
                  </a:lnTo>
                  <a:lnTo>
                    <a:pt x="138" y="324"/>
                  </a:lnTo>
                  <a:lnTo>
                    <a:pt x="158" y="318"/>
                  </a:lnTo>
                  <a:lnTo>
                    <a:pt x="178" y="308"/>
                  </a:lnTo>
                  <a:lnTo>
                    <a:pt x="194" y="296"/>
                  </a:lnTo>
                  <a:lnTo>
                    <a:pt x="208" y="280"/>
                  </a:lnTo>
                  <a:lnTo>
                    <a:pt x="220" y="262"/>
                  </a:lnTo>
                  <a:lnTo>
                    <a:pt x="228" y="242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196"/>
                  </a:lnTo>
                  <a:lnTo>
                    <a:pt x="228" y="182"/>
                  </a:lnTo>
                  <a:lnTo>
                    <a:pt x="224" y="166"/>
                  </a:lnTo>
                  <a:lnTo>
                    <a:pt x="218" y="154"/>
                  </a:lnTo>
                  <a:lnTo>
                    <a:pt x="218" y="154"/>
                  </a:lnTo>
                  <a:close/>
                  <a:moveTo>
                    <a:pt x="116" y="294"/>
                  </a:moveTo>
                  <a:lnTo>
                    <a:pt x="116" y="294"/>
                  </a:lnTo>
                  <a:lnTo>
                    <a:pt x="96" y="292"/>
                  </a:lnTo>
                  <a:lnTo>
                    <a:pt x="78" y="286"/>
                  </a:lnTo>
                  <a:lnTo>
                    <a:pt x="64" y="278"/>
                  </a:lnTo>
                  <a:lnTo>
                    <a:pt x="54" y="268"/>
                  </a:lnTo>
                  <a:lnTo>
                    <a:pt x="44" y="256"/>
                  </a:lnTo>
                  <a:lnTo>
                    <a:pt x="38" y="242"/>
                  </a:lnTo>
                  <a:lnTo>
                    <a:pt x="34" y="228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4" y="210"/>
                  </a:lnTo>
                  <a:lnTo>
                    <a:pt x="36" y="208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50" y="208"/>
                  </a:lnTo>
                  <a:lnTo>
                    <a:pt x="52" y="210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24"/>
                  </a:lnTo>
                  <a:lnTo>
                    <a:pt x="56" y="236"/>
                  </a:lnTo>
                  <a:lnTo>
                    <a:pt x="60" y="246"/>
                  </a:lnTo>
                  <a:lnTo>
                    <a:pt x="68" y="254"/>
                  </a:lnTo>
                  <a:lnTo>
                    <a:pt x="76" y="262"/>
                  </a:lnTo>
                  <a:lnTo>
                    <a:pt x="86" y="268"/>
                  </a:lnTo>
                  <a:lnTo>
                    <a:pt x="100" y="272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8" y="274"/>
                  </a:lnTo>
                  <a:lnTo>
                    <a:pt x="122" y="276"/>
                  </a:lnTo>
                  <a:lnTo>
                    <a:pt x="124" y="280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4" y="288"/>
                  </a:lnTo>
                  <a:lnTo>
                    <a:pt x="122" y="290"/>
                  </a:lnTo>
                  <a:lnTo>
                    <a:pt x="118" y="294"/>
                  </a:lnTo>
                  <a:lnTo>
                    <a:pt x="116" y="294"/>
                  </a:lnTo>
                  <a:lnTo>
                    <a:pt x="11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07">
            <a:extLst>
              <a:ext uri="{FF2B5EF4-FFF2-40B4-BE49-F238E27FC236}">
                <a16:creationId xmlns:a16="http://schemas.microsoft.com/office/drawing/2014/main" id="{FC1DB88C-0F0A-457B-9F66-B05C07BF5DF1}"/>
              </a:ext>
            </a:extLst>
          </p:cNvPr>
          <p:cNvGrpSpPr/>
          <p:nvPr/>
        </p:nvGrpSpPr>
        <p:grpSpPr>
          <a:xfrm>
            <a:off x="4935493" y="5348445"/>
            <a:ext cx="377876" cy="377876"/>
            <a:chOff x="9322641" y="5907019"/>
            <a:chExt cx="612000" cy="612000"/>
          </a:xfrm>
        </p:grpSpPr>
        <p:sp>
          <p:nvSpPr>
            <p:cNvPr id="31" name="Oval 334">
              <a:extLst>
                <a:ext uri="{FF2B5EF4-FFF2-40B4-BE49-F238E27FC236}">
                  <a16:creationId xmlns:a16="http://schemas.microsoft.com/office/drawing/2014/main" id="{F2A88F52-3534-4139-B995-2C12C343EECF}"/>
                </a:ext>
              </a:extLst>
            </p:cNvPr>
            <p:cNvSpPr/>
            <p:nvPr/>
          </p:nvSpPr>
          <p:spPr bwMode="ltGray">
            <a:xfrm>
              <a:off x="9322641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14">
              <a:extLst>
                <a:ext uri="{FF2B5EF4-FFF2-40B4-BE49-F238E27FC236}">
                  <a16:creationId xmlns:a16="http://schemas.microsoft.com/office/drawing/2014/main" id="{18D9766A-E115-4F33-8436-F73F221C2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1821" y="6045356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6DBBCE92-1B36-4BA6-9616-C6DA3F0BB25A}"/>
              </a:ext>
            </a:extLst>
          </p:cNvPr>
          <p:cNvGrpSpPr/>
          <p:nvPr/>
        </p:nvGrpSpPr>
        <p:grpSpPr>
          <a:xfrm>
            <a:off x="4597632" y="2315302"/>
            <a:ext cx="377876" cy="377876"/>
            <a:chOff x="7573215" y="5907019"/>
            <a:chExt cx="612000" cy="612000"/>
          </a:xfrm>
        </p:grpSpPr>
        <p:sp>
          <p:nvSpPr>
            <p:cNvPr id="34" name="Oval 284">
              <a:extLst>
                <a:ext uri="{FF2B5EF4-FFF2-40B4-BE49-F238E27FC236}">
                  <a16:creationId xmlns:a16="http://schemas.microsoft.com/office/drawing/2014/main" id="{D3317996-DB7E-4551-BAE6-0D309BEDD3C5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Freeform 4952">
              <a:extLst>
                <a:ext uri="{FF2B5EF4-FFF2-40B4-BE49-F238E27FC236}">
                  <a16:creationId xmlns:a16="http://schemas.microsoft.com/office/drawing/2014/main" id="{34326E2E-7818-4D53-8697-1B87C2F97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02">
            <a:extLst>
              <a:ext uri="{FF2B5EF4-FFF2-40B4-BE49-F238E27FC236}">
                <a16:creationId xmlns:a16="http://schemas.microsoft.com/office/drawing/2014/main" id="{7A7C32EC-C4F9-41BE-95C6-8B6543B95FBE}"/>
              </a:ext>
            </a:extLst>
          </p:cNvPr>
          <p:cNvGrpSpPr/>
          <p:nvPr/>
        </p:nvGrpSpPr>
        <p:grpSpPr>
          <a:xfrm>
            <a:off x="869967" y="5381775"/>
            <a:ext cx="377876" cy="377876"/>
            <a:chOff x="1467520" y="2258092"/>
            <a:chExt cx="612000" cy="612000"/>
          </a:xfrm>
        </p:grpSpPr>
        <p:sp>
          <p:nvSpPr>
            <p:cNvPr id="39" name="Oval 110">
              <a:extLst>
                <a:ext uri="{FF2B5EF4-FFF2-40B4-BE49-F238E27FC236}">
                  <a16:creationId xmlns:a16="http://schemas.microsoft.com/office/drawing/2014/main" id="{21EB3EBD-BC1E-4434-A416-35FD4C900D24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4958">
              <a:extLst>
                <a:ext uri="{FF2B5EF4-FFF2-40B4-BE49-F238E27FC236}">
                  <a16:creationId xmlns:a16="http://schemas.microsoft.com/office/drawing/2014/main" id="{237B25B5-3FD4-4F39-9C7E-44A30394B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8809" y="2317369"/>
              <a:ext cx="500939" cy="488839"/>
            </a:xfrm>
            <a:custGeom>
              <a:avLst/>
              <a:gdLst>
                <a:gd name="T0" fmla="*/ 294 w 414"/>
                <a:gd name="T1" fmla="*/ 176 h 404"/>
                <a:gd name="T2" fmla="*/ 272 w 414"/>
                <a:gd name="T3" fmla="*/ 200 h 404"/>
                <a:gd name="T4" fmla="*/ 272 w 414"/>
                <a:gd name="T5" fmla="*/ 220 h 404"/>
                <a:gd name="T6" fmla="*/ 294 w 414"/>
                <a:gd name="T7" fmla="*/ 244 h 404"/>
                <a:gd name="T8" fmla="*/ 286 w 414"/>
                <a:gd name="T9" fmla="*/ 316 h 404"/>
                <a:gd name="T10" fmla="*/ 244 w 414"/>
                <a:gd name="T11" fmla="*/ 338 h 404"/>
                <a:gd name="T12" fmla="*/ 212 w 414"/>
                <a:gd name="T13" fmla="*/ 316 h 404"/>
                <a:gd name="T14" fmla="*/ 170 w 414"/>
                <a:gd name="T15" fmla="*/ 332 h 404"/>
                <a:gd name="T16" fmla="*/ 112 w 414"/>
                <a:gd name="T17" fmla="*/ 378 h 404"/>
                <a:gd name="T18" fmla="*/ 128 w 414"/>
                <a:gd name="T19" fmla="*/ 390 h 404"/>
                <a:gd name="T20" fmla="*/ 174 w 414"/>
                <a:gd name="T21" fmla="*/ 372 h 404"/>
                <a:gd name="T22" fmla="*/ 212 w 414"/>
                <a:gd name="T23" fmla="*/ 382 h 404"/>
                <a:gd name="T24" fmla="*/ 244 w 414"/>
                <a:gd name="T25" fmla="*/ 358 h 404"/>
                <a:gd name="T26" fmla="*/ 302 w 414"/>
                <a:gd name="T27" fmla="*/ 328 h 404"/>
                <a:gd name="T28" fmla="*/ 314 w 414"/>
                <a:gd name="T29" fmla="*/ 288 h 404"/>
                <a:gd name="T30" fmla="*/ 336 w 414"/>
                <a:gd name="T31" fmla="*/ 228 h 404"/>
                <a:gd name="T32" fmla="*/ 414 w 414"/>
                <a:gd name="T33" fmla="*/ 210 h 404"/>
                <a:gd name="T34" fmla="*/ 330 w 414"/>
                <a:gd name="T35" fmla="*/ 184 h 404"/>
                <a:gd name="T36" fmla="*/ 200 w 414"/>
                <a:gd name="T37" fmla="*/ 364 h 404"/>
                <a:gd name="T38" fmla="*/ 186 w 414"/>
                <a:gd name="T39" fmla="*/ 348 h 404"/>
                <a:gd name="T40" fmla="*/ 200 w 414"/>
                <a:gd name="T41" fmla="*/ 334 h 404"/>
                <a:gd name="T42" fmla="*/ 216 w 414"/>
                <a:gd name="T43" fmla="*/ 348 h 404"/>
                <a:gd name="T44" fmla="*/ 200 w 414"/>
                <a:gd name="T45" fmla="*/ 364 h 404"/>
                <a:gd name="T46" fmla="*/ 334 w 414"/>
                <a:gd name="T47" fmla="*/ 138 h 404"/>
                <a:gd name="T48" fmla="*/ 16 w 414"/>
                <a:gd name="T49" fmla="*/ 292 h 404"/>
                <a:gd name="T50" fmla="*/ 46 w 414"/>
                <a:gd name="T51" fmla="*/ 240 h 404"/>
                <a:gd name="T52" fmla="*/ 80 w 414"/>
                <a:gd name="T53" fmla="*/ 240 h 404"/>
                <a:gd name="T54" fmla="*/ 120 w 414"/>
                <a:gd name="T55" fmla="*/ 238 h 404"/>
                <a:gd name="T56" fmla="*/ 168 w 414"/>
                <a:gd name="T57" fmla="*/ 220 h 404"/>
                <a:gd name="T58" fmla="*/ 136 w 414"/>
                <a:gd name="T59" fmla="*/ 200 h 404"/>
                <a:gd name="T60" fmla="*/ 120 w 414"/>
                <a:gd name="T61" fmla="*/ 182 h 404"/>
                <a:gd name="T62" fmla="*/ 86 w 414"/>
                <a:gd name="T63" fmla="*/ 176 h 404"/>
                <a:gd name="T64" fmla="*/ 62 w 414"/>
                <a:gd name="T65" fmla="*/ 206 h 404"/>
                <a:gd name="T66" fmla="*/ 16 w 414"/>
                <a:gd name="T67" fmla="*/ 242 h 404"/>
                <a:gd name="T68" fmla="*/ 6 w 414"/>
                <a:gd name="T69" fmla="*/ 292 h 404"/>
                <a:gd name="T70" fmla="*/ 104 w 414"/>
                <a:gd name="T71" fmla="*/ 196 h 404"/>
                <a:gd name="T72" fmla="*/ 112 w 414"/>
                <a:gd name="T73" fmla="*/ 216 h 404"/>
                <a:gd name="T74" fmla="*/ 92 w 414"/>
                <a:gd name="T75" fmla="*/ 224 h 404"/>
                <a:gd name="T76" fmla="*/ 84 w 414"/>
                <a:gd name="T77" fmla="*/ 204 h 404"/>
                <a:gd name="T78" fmla="*/ 108 w 414"/>
                <a:gd name="T79" fmla="*/ 306 h 404"/>
                <a:gd name="T80" fmla="*/ 124 w 414"/>
                <a:gd name="T81" fmla="*/ 284 h 404"/>
                <a:gd name="T82" fmla="*/ 184 w 414"/>
                <a:gd name="T83" fmla="*/ 234 h 404"/>
                <a:gd name="T84" fmla="*/ 212 w 414"/>
                <a:gd name="T85" fmla="*/ 202 h 404"/>
                <a:gd name="T86" fmla="*/ 180 w 414"/>
                <a:gd name="T87" fmla="*/ 276 h 404"/>
                <a:gd name="T88" fmla="*/ 108 w 414"/>
                <a:gd name="T89" fmla="*/ 306 h 404"/>
                <a:gd name="T90" fmla="*/ 212 w 414"/>
                <a:gd name="T91" fmla="*/ 68 h 404"/>
                <a:gd name="T92" fmla="*/ 236 w 414"/>
                <a:gd name="T93" fmla="*/ 34 h 404"/>
                <a:gd name="T94" fmla="*/ 222 w 414"/>
                <a:gd name="T95" fmla="*/ 6 h 404"/>
                <a:gd name="T96" fmla="*/ 194 w 414"/>
                <a:gd name="T97" fmla="*/ 0 h 404"/>
                <a:gd name="T98" fmla="*/ 168 w 414"/>
                <a:gd name="T99" fmla="*/ 22 h 404"/>
                <a:gd name="T100" fmla="*/ 174 w 414"/>
                <a:gd name="T101" fmla="*/ 56 h 404"/>
                <a:gd name="T102" fmla="*/ 202 w 414"/>
                <a:gd name="T103" fmla="*/ 20 h 404"/>
                <a:gd name="T104" fmla="*/ 216 w 414"/>
                <a:gd name="T105" fmla="*/ 34 h 404"/>
                <a:gd name="T106" fmla="*/ 202 w 414"/>
                <a:gd name="T107" fmla="*/ 50 h 404"/>
                <a:gd name="T108" fmla="*/ 186 w 414"/>
                <a:gd name="T109" fmla="*/ 34 h 404"/>
                <a:gd name="T110" fmla="*/ 202 w 414"/>
                <a:gd name="T111" fmla="*/ 20 h 404"/>
                <a:gd name="T112" fmla="*/ 2 w 414"/>
                <a:gd name="T113" fmla="*/ 13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04">
                  <a:moveTo>
                    <a:pt x="314" y="176"/>
                  </a:moveTo>
                  <a:lnTo>
                    <a:pt x="314" y="30"/>
                  </a:lnTo>
                  <a:lnTo>
                    <a:pt x="314" y="30"/>
                  </a:lnTo>
                  <a:lnTo>
                    <a:pt x="294" y="20"/>
                  </a:lnTo>
                  <a:lnTo>
                    <a:pt x="294" y="176"/>
                  </a:lnTo>
                  <a:lnTo>
                    <a:pt x="294" y="176"/>
                  </a:lnTo>
                  <a:lnTo>
                    <a:pt x="286" y="180"/>
                  </a:lnTo>
                  <a:lnTo>
                    <a:pt x="280" y="184"/>
                  </a:lnTo>
                  <a:lnTo>
                    <a:pt x="274" y="192"/>
                  </a:lnTo>
                  <a:lnTo>
                    <a:pt x="272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20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74" y="228"/>
                  </a:lnTo>
                  <a:lnTo>
                    <a:pt x="280" y="234"/>
                  </a:lnTo>
                  <a:lnTo>
                    <a:pt x="286" y="240"/>
                  </a:lnTo>
                  <a:lnTo>
                    <a:pt x="294" y="244"/>
                  </a:lnTo>
                  <a:lnTo>
                    <a:pt x="294" y="288"/>
                  </a:lnTo>
                  <a:lnTo>
                    <a:pt x="294" y="288"/>
                  </a:lnTo>
                  <a:lnTo>
                    <a:pt x="294" y="298"/>
                  </a:lnTo>
                  <a:lnTo>
                    <a:pt x="290" y="308"/>
                  </a:lnTo>
                  <a:lnTo>
                    <a:pt x="286" y="316"/>
                  </a:lnTo>
                  <a:lnTo>
                    <a:pt x="280" y="324"/>
                  </a:lnTo>
                  <a:lnTo>
                    <a:pt x="272" y="330"/>
                  </a:lnTo>
                  <a:lnTo>
                    <a:pt x="264" y="334"/>
                  </a:lnTo>
                  <a:lnTo>
                    <a:pt x="254" y="338"/>
                  </a:lnTo>
                  <a:lnTo>
                    <a:pt x="244" y="338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0" y="328"/>
                  </a:lnTo>
                  <a:lnTo>
                    <a:pt x="222" y="320"/>
                  </a:lnTo>
                  <a:lnTo>
                    <a:pt x="212" y="316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188" y="316"/>
                  </a:lnTo>
                  <a:lnTo>
                    <a:pt x="178" y="322"/>
                  </a:lnTo>
                  <a:lnTo>
                    <a:pt x="170" y="332"/>
                  </a:lnTo>
                  <a:lnTo>
                    <a:pt x="166" y="342"/>
                  </a:lnTo>
                  <a:lnTo>
                    <a:pt x="166" y="342"/>
                  </a:lnTo>
                  <a:lnTo>
                    <a:pt x="146" y="350"/>
                  </a:lnTo>
                  <a:lnTo>
                    <a:pt x="128" y="362"/>
                  </a:lnTo>
                  <a:lnTo>
                    <a:pt x="112" y="378"/>
                  </a:lnTo>
                  <a:lnTo>
                    <a:pt x="100" y="396"/>
                  </a:lnTo>
                  <a:lnTo>
                    <a:pt x="100" y="396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28" y="390"/>
                  </a:lnTo>
                  <a:lnTo>
                    <a:pt x="140" y="378"/>
                  </a:lnTo>
                  <a:lnTo>
                    <a:pt x="152" y="370"/>
                  </a:lnTo>
                  <a:lnTo>
                    <a:pt x="168" y="362"/>
                  </a:lnTo>
                  <a:lnTo>
                    <a:pt x="168" y="362"/>
                  </a:lnTo>
                  <a:lnTo>
                    <a:pt x="174" y="372"/>
                  </a:lnTo>
                  <a:lnTo>
                    <a:pt x="182" y="378"/>
                  </a:lnTo>
                  <a:lnTo>
                    <a:pt x="190" y="382"/>
                  </a:lnTo>
                  <a:lnTo>
                    <a:pt x="200" y="384"/>
                  </a:lnTo>
                  <a:lnTo>
                    <a:pt x="200" y="384"/>
                  </a:lnTo>
                  <a:lnTo>
                    <a:pt x="212" y="382"/>
                  </a:lnTo>
                  <a:lnTo>
                    <a:pt x="222" y="378"/>
                  </a:lnTo>
                  <a:lnTo>
                    <a:pt x="230" y="370"/>
                  </a:lnTo>
                  <a:lnTo>
                    <a:pt x="234" y="358"/>
                  </a:lnTo>
                  <a:lnTo>
                    <a:pt x="244" y="358"/>
                  </a:lnTo>
                  <a:lnTo>
                    <a:pt x="244" y="358"/>
                  </a:lnTo>
                  <a:lnTo>
                    <a:pt x="258" y="358"/>
                  </a:lnTo>
                  <a:lnTo>
                    <a:pt x="272" y="354"/>
                  </a:lnTo>
                  <a:lnTo>
                    <a:pt x="284" y="346"/>
                  </a:lnTo>
                  <a:lnTo>
                    <a:pt x="294" y="338"/>
                  </a:lnTo>
                  <a:lnTo>
                    <a:pt x="302" y="328"/>
                  </a:lnTo>
                  <a:lnTo>
                    <a:pt x="310" y="316"/>
                  </a:lnTo>
                  <a:lnTo>
                    <a:pt x="314" y="302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24" y="240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38" y="220"/>
                  </a:lnTo>
                  <a:lnTo>
                    <a:pt x="414" y="220"/>
                  </a:lnTo>
                  <a:lnTo>
                    <a:pt x="414" y="220"/>
                  </a:lnTo>
                  <a:lnTo>
                    <a:pt x="414" y="210"/>
                  </a:lnTo>
                  <a:lnTo>
                    <a:pt x="414" y="210"/>
                  </a:lnTo>
                  <a:lnTo>
                    <a:pt x="414" y="200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6" y="192"/>
                  </a:lnTo>
                  <a:lnTo>
                    <a:pt x="330" y="184"/>
                  </a:lnTo>
                  <a:lnTo>
                    <a:pt x="324" y="180"/>
                  </a:lnTo>
                  <a:lnTo>
                    <a:pt x="314" y="176"/>
                  </a:lnTo>
                  <a:lnTo>
                    <a:pt x="314" y="176"/>
                  </a:lnTo>
                  <a:close/>
                  <a:moveTo>
                    <a:pt x="200" y="364"/>
                  </a:moveTo>
                  <a:lnTo>
                    <a:pt x="200" y="364"/>
                  </a:lnTo>
                  <a:lnTo>
                    <a:pt x="194" y="364"/>
                  </a:lnTo>
                  <a:lnTo>
                    <a:pt x="190" y="360"/>
                  </a:lnTo>
                  <a:lnTo>
                    <a:pt x="186" y="354"/>
                  </a:lnTo>
                  <a:lnTo>
                    <a:pt x="186" y="348"/>
                  </a:lnTo>
                  <a:lnTo>
                    <a:pt x="186" y="348"/>
                  </a:lnTo>
                  <a:lnTo>
                    <a:pt x="186" y="342"/>
                  </a:lnTo>
                  <a:lnTo>
                    <a:pt x="190" y="338"/>
                  </a:lnTo>
                  <a:lnTo>
                    <a:pt x="194" y="334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206" y="334"/>
                  </a:lnTo>
                  <a:lnTo>
                    <a:pt x="212" y="338"/>
                  </a:lnTo>
                  <a:lnTo>
                    <a:pt x="216" y="342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54"/>
                  </a:lnTo>
                  <a:lnTo>
                    <a:pt x="212" y="360"/>
                  </a:lnTo>
                  <a:lnTo>
                    <a:pt x="206" y="364"/>
                  </a:lnTo>
                  <a:lnTo>
                    <a:pt x="200" y="364"/>
                  </a:lnTo>
                  <a:lnTo>
                    <a:pt x="200" y="364"/>
                  </a:lnTo>
                  <a:close/>
                  <a:moveTo>
                    <a:pt x="334" y="118"/>
                  </a:moveTo>
                  <a:lnTo>
                    <a:pt x="394" y="118"/>
                  </a:lnTo>
                  <a:lnTo>
                    <a:pt x="394" y="118"/>
                  </a:lnTo>
                  <a:lnTo>
                    <a:pt x="402" y="138"/>
                  </a:lnTo>
                  <a:lnTo>
                    <a:pt x="334" y="138"/>
                  </a:lnTo>
                  <a:lnTo>
                    <a:pt x="334" y="118"/>
                  </a:lnTo>
                  <a:close/>
                  <a:moveTo>
                    <a:pt x="16" y="310"/>
                  </a:moveTo>
                  <a:lnTo>
                    <a:pt x="16" y="304"/>
                  </a:lnTo>
                  <a:lnTo>
                    <a:pt x="16" y="304"/>
                  </a:lnTo>
                  <a:lnTo>
                    <a:pt x="16" y="292"/>
                  </a:lnTo>
                  <a:lnTo>
                    <a:pt x="20" y="278"/>
                  </a:lnTo>
                  <a:lnTo>
                    <a:pt x="24" y="268"/>
                  </a:lnTo>
                  <a:lnTo>
                    <a:pt x="30" y="256"/>
                  </a:lnTo>
                  <a:lnTo>
                    <a:pt x="38" y="248"/>
                  </a:lnTo>
                  <a:lnTo>
                    <a:pt x="46" y="240"/>
                  </a:lnTo>
                  <a:lnTo>
                    <a:pt x="56" y="232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72" y="234"/>
                  </a:lnTo>
                  <a:lnTo>
                    <a:pt x="80" y="240"/>
                  </a:lnTo>
                  <a:lnTo>
                    <a:pt x="88" y="244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10" y="244"/>
                  </a:lnTo>
                  <a:lnTo>
                    <a:pt x="120" y="238"/>
                  </a:lnTo>
                  <a:lnTo>
                    <a:pt x="128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68" y="220"/>
                  </a:lnTo>
                  <a:lnTo>
                    <a:pt x="168" y="220"/>
                  </a:lnTo>
                  <a:lnTo>
                    <a:pt x="170" y="212"/>
                  </a:lnTo>
                  <a:lnTo>
                    <a:pt x="172" y="202"/>
                  </a:lnTo>
                  <a:lnTo>
                    <a:pt x="172" y="200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0"/>
                  </a:lnTo>
                  <a:lnTo>
                    <a:pt x="120" y="182"/>
                  </a:lnTo>
                  <a:lnTo>
                    <a:pt x="110" y="176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74" y="184"/>
                  </a:lnTo>
                  <a:lnTo>
                    <a:pt x="66" y="194"/>
                  </a:lnTo>
                  <a:lnTo>
                    <a:pt x="64" y="200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52" y="212"/>
                  </a:lnTo>
                  <a:lnTo>
                    <a:pt x="42" y="218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2"/>
                  </a:lnTo>
                  <a:lnTo>
                    <a:pt x="10" y="252"/>
                  </a:lnTo>
                  <a:lnTo>
                    <a:pt x="4" y="262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6" y="292"/>
                  </a:lnTo>
                  <a:lnTo>
                    <a:pt x="16" y="310"/>
                  </a:lnTo>
                  <a:lnTo>
                    <a:pt x="16" y="310"/>
                  </a:lnTo>
                  <a:close/>
                  <a:moveTo>
                    <a:pt x="98" y="194"/>
                  </a:moveTo>
                  <a:lnTo>
                    <a:pt x="98" y="194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2" y="204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0" y="220"/>
                  </a:lnTo>
                  <a:lnTo>
                    <a:pt x="104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2" y="224"/>
                  </a:lnTo>
                  <a:lnTo>
                    <a:pt x="88" y="220"/>
                  </a:lnTo>
                  <a:lnTo>
                    <a:pt x="84" y="216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4" y="204"/>
                  </a:lnTo>
                  <a:lnTo>
                    <a:pt x="88" y="198"/>
                  </a:lnTo>
                  <a:lnTo>
                    <a:pt x="92" y="196"/>
                  </a:lnTo>
                  <a:lnTo>
                    <a:pt x="98" y="194"/>
                  </a:lnTo>
                  <a:lnTo>
                    <a:pt x="98" y="194"/>
                  </a:lnTo>
                  <a:close/>
                  <a:moveTo>
                    <a:pt x="108" y="306"/>
                  </a:moveTo>
                  <a:lnTo>
                    <a:pt x="36" y="306"/>
                  </a:lnTo>
                  <a:lnTo>
                    <a:pt x="36" y="286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24" y="284"/>
                  </a:lnTo>
                  <a:lnTo>
                    <a:pt x="140" y="280"/>
                  </a:lnTo>
                  <a:lnTo>
                    <a:pt x="154" y="272"/>
                  </a:lnTo>
                  <a:lnTo>
                    <a:pt x="166" y="262"/>
                  </a:lnTo>
                  <a:lnTo>
                    <a:pt x="178" y="250"/>
                  </a:lnTo>
                  <a:lnTo>
                    <a:pt x="184" y="234"/>
                  </a:lnTo>
                  <a:lnTo>
                    <a:pt x="190" y="220"/>
                  </a:lnTo>
                  <a:lnTo>
                    <a:pt x="192" y="202"/>
                  </a:lnTo>
                  <a:lnTo>
                    <a:pt x="192" y="158"/>
                  </a:lnTo>
                  <a:lnTo>
                    <a:pt x="212" y="158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10" y="224"/>
                  </a:lnTo>
                  <a:lnTo>
                    <a:pt x="204" y="242"/>
                  </a:lnTo>
                  <a:lnTo>
                    <a:pt x="194" y="260"/>
                  </a:lnTo>
                  <a:lnTo>
                    <a:pt x="180" y="276"/>
                  </a:lnTo>
                  <a:lnTo>
                    <a:pt x="166" y="288"/>
                  </a:lnTo>
                  <a:lnTo>
                    <a:pt x="148" y="298"/>
                  </a:lnTo>
                  <a:lnTo>
                    <a:pt x="128" y="304"/>
                  </a:lnTo>
                  <a:lnTo>
                    <a:pt x="108" y="306"/>
                  </a:lnTo>
                  <a:lnTo>
                    <a:pt x="108" y="306"/>
                  </a:lnTo>
                  <a:close/>
                  <a:moveTo>
                    <a:pt x="192" y="68"/>
                  </a:moveTo>
                  <a:lnTo>
                    <a:pt x="192" y="98"/>
                  </a:lnTo>
                  <a:lnTo>
                    <a:pt x="212" y="9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2" y="64"/>
                  </a:lnTo>
                  <a:lnTo>
                    <a:pt x="230" y="56"/>
                  </a:lnTo>
                  <a:lnTo>
                    <a:pt x="236" y="46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0" y="16"/>
                  </a:lnTo>
                  <a:lnTo>
                    <a:pt x="226" y="10"/>
                  </a:lnTo>
                  <a:lnTo>
                    <a:pt x="222" y="6"/>
                  </a:lnTo>
                  <a:lnTo>
                    <a:pt x="216" y="2"/>
                  </a:lnTo>
                  <a:lnTo>
                    <a:pt x="208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2" y="6"/>
                  </a:lnTo>
                  <a:lnTo>
                    <a:pt x="176" y="10"/>
                  </a:lnTo>
                  <a:lnTo>
                    <a:pt x="172" y="16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8" y="46"/>
                  </a:lnTo>
                  <a:lnTo>
                    <a:pt x="174" y="56"/>
                  </a:lnTo>
                  <a:lnTo>
                    <a:pt x="182" y="64"/>
                  </a:lnTo>
                  <a:lnTo>
                    <a:pt x="192" y="68"/>
                  </a:lnTo>
                  <a:lnTo>
                    <a:pt x="192" y="68"/>
                  </a:lnTo>
                  <a:close/>
                  <a:moveTo>
                    <a:pt x="202" y="20"/>
                  </a:moveTo>
                  <a:lnTo>
                    <a:pt x="202" y="20"/>
                  </a:lnTo>
                  <a:lnTo>
                    <a:pt x="208" y="20"/>
                  </a:lnTo>
                  <a:lnTo>
                    <a:pt x="212" y="24"/>
                  </a:lnTo>
                  <a:lnTo>
                    <a:pt x="216" y="28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40"/>
                  </a:lnTo>
                  <a:lnTo>
                    <a:pt x="212" y="46"/>
                  </a:lnTo>
                  <a:lnTo>
                    <a:pt x="208" y="50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196" y="50"/>
                  </a:lnTo>
                  <a:lnTo>
                    <a:pt x="190" y="46"/>
                  </a:lnTo>
                  <a:lnTo>
                    <a:pt x="188" y="40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88" y="28"/>
                  </a:lnTo>
                  <a:lnTo>
                    <a:pt x="190" y="24"/>
                  </a:lnTo>
                  <a:lnTo>
                    <a:pt x="196" y="20"/>
                  </a:lnTo>
                  <a:lnTo>
                    <a:pt x="202" y="20"/>
                  </a:lnTo>
                  <a:lnTo>
                    <a:pt x="202" y="20"/>
                  </a:lnTo>
                  <a:close/>
                  <a:moveTo>
                    <a:pt x="10" y="118"/>
                  </a:moveTo>
                  <a:lnTo>
                    <a:pt x="274" y="118"/>
                  </a:lnTo>
                  <a:lnTo>
                    <a:pt x="274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10" y="118"/>
                  </a:lnTo>
                  <a:lnTo>
                    <a:pt x="10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Rectangle 38">
            <a:extLst>
              <a:ext uri="{FF2B5EF4-FFF2-40B4-BE49-F238E27FC236}">
                <a16:creationId xmlns:a16="http://schemas.microsoft.com/office/drawing/2014/main" id="{E3D6FC6F-A249-4228-89E7-7F1E9D6EB3FE}"/>
              </a:ext>
            </a:extLst>
          </p:cNvPr>
          <p:cNvSpPr/>
          <p:nvPr/>
        </p:nvSpPr>
        <p:spPr>
          <a:xfrm>
            <a:off x="1229856" y="2348632"/>
            <a:ext cx="2084844" cy="334210"/>
          </a:xfrm>
          <a:custGeom>
            <a:avLst/>
            <a:gdLst>
              <a:gd name="connsiteX0" fmla="*/ 0 w 2084844"/>
              <a:gd name="connsiteY0" fmla="*/ 0 h 334210"/>
              <a:gd name="connsiteX1" fmla="*/ 674100 w 2084844"/>
              <a:gd name="connsiteY1" fmla="*/ 0 h 334210"/>
              <a:gd name="connsiteX2" fmla="*/ 1389896 w 2084844"/>
              <a:gd name="connsiteY2" fmla="*/ 0 h 334210"/>
              <a:gd name="connsiteX3" fmla="*/ 2084844 w 2084844"/>
              <a:gd name="connsiteY3" fmla="*/ 0 h 334210"/>
              <a:gd name="connsiteX4" fmla="*/ 2084844 w 2084844"/>
              <a:gd name="connsiteY4" fmla="*/ 334210 h 334210"/>
              <a:gd name="connsiteX5" fmla="*/ 1369048 w 2084844"/>
              <a:gd name="connsiteY5" fmla="*/ 334210 h 334210"/>
              <a:gd name="connsiteX6" fmla="*/ 653251 w 2084844"/>
              <a:gd name="connsiteY6" fmla="*/ 334210 h 334210"/>
              <a:gd name="connsiteX7" fmla="*/ 0 w 2084844"/>
              <a:gd name="connsiteY7" fmla="*/ 334210 h 334210"/>
              <a:gd name="connsiteX8" fmla="*/ 0 w 2084844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44" h="334210" extrusionOk="0">
                <a:moveTo>
                  <a:pt x="0" y="0"/>
                </a:moveTo>
                <a:cubicBezTo>
                  <a:pt x="269247" y="-4463"/>
                  <a:pt x="463150" y="-30371"/>
                  <a:pt x="674100" y="0"/>
                </a:cubicBezTo>
                <a:cubicBezTo>
                  <a:pt x="885050" y="30371"/>
                  <a:pt x="1055563" y="-16538"/>
                  <a:pt x="1389896" y="0"/>
                </a:cubicBezTo>
                <a:cubicBezTo>
                  <a:pt x="1724229" y="16538"/>
                  <a:pt x="1778499" y="-14688"/>
                  <a:pt x="2084844" y="0"/>
                </a:cubicBezTo>
                <a:cubicBezTo>
                  <a:pt x="2070988" y="74211"/>
                  <a:pt x="2075697" y="208865"/>
                  <a:pt x="2084844" y="334210"/>
                </a:cubicBezTo>
                <a:cubicBezTo>
                  <a:pt x="1734262" y="313865"/>
                  <a:pt x="1558646" y="341506"/>
                  <a:pt x="1369048" y="334210"/>
                </a:cubicBezTo>
                <a:cubicBezTo>
                  <a:pt x="1179450" y="326914"/>
                  <a:pt x="833480" y="322214"/>
                  <a:pt x="653251" y="334210"/>
                </a:cubicBezTo>
                <a:cubicBezTo>
                  <a:pt x="473022" y="346206"/>
                  <a:pt x="236776" y="339095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Acumulación de Emergía/Hidrógeno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7317BAA9-4B0A-44C2-A0F3-14B2CEC0B1C0}"/>
              </a:ext>
            </a:extLst>
          </p:cNvPr>
          <p:cNvSpPr/>
          <p:nvPr/>
        </p:nvSpPr>
        <p:spPr>
          <a:xfrm>
            <a:off x="5036707" y="2348632"/>
            <a:ext cx="2238365" cy="334210"/>
          </a:xfrm>
          <a:custGeom>
            <a:avLst/>
            <a:gdLst>
              <a:gd name="connsiteX0" fmla="*/ 0 w 2238365"/>
              <a:gd name="connsiteY0" fmla="*/ 0 h 334210"/>
              <a:gd name="connsiteX1" fmla="*/ 537208 w 2238365"/>
              <a:gd name="connsiteY1" fmla="*/ 0 h 334210"/>
              <a:gd name="connsiteX2" fmla="*/ 1119183 w 2238365"/>
              <a:gd name="connsiteY2" fmla="*/ 0 h 334210"/>
              <a:gd name="connsiteX3" fmla="*/ 1611623 w 2238365"/>
              <a:gd name="connsiteY3" fmla="*/ 0 h 334210"/>
              <a:gd name="connsiteX4" fmla="*/ 2238365 w 2238365"/>
              <a:gd name="connsiteY4" fmla="*/ 0 h 334210"/>
              <a:gd name="connsiteX5" fmla="*/ 2238365 w 2238365"/>
              <a:gd name="connsiteY5" fmla="*/ 334210 h 334210"/>
              <a:gd name="connsiteX6" fmla="*/ 1723541 w 2238365"/>
              <a:gd name="connsiteY6" fmla="*/ 334210 h 334210"/>
              <a:gd name="connsiteX7" fmla="*/ 1163950 w 2238365"/>
              <a:gd name="connsiteY7" fmla="*/ 334210 h 334210"/>
              <a:gd name="connsiteX8" fmla="*/ 626742 w 2238365"/>
              <a:gd name="connsiteY8" fmla="*/ 334210 h 334210"/>
              <a:gd name="connsiteX9" fmla="*/ 0 w 2238365"/>
              <a:gd name="connsiteY9" fmla="*/ 334210 h 334210"/>
              <a:gd name="connsiteX10" fmla="*/ 0 w 2238365"/>
              <a:gd name="connsiteY10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365" h="334210" extrusionOk="0">
                <a:moveTo>
                  <a:pt x="0" y="0"/>
                </a:moveTo>
                <a:cubicBezTo>
                  <a:pt x="184758" y="16093"/>
                  <a:pt x="268615" y="-6203"/>
                  <a:pt x="537208" y="0"/>
                </a:cubicBezTo>
                <a:cubicBezTo>
                  <a:pt x="805801" y="6203"/>
                  <a:pt x="888078" y="8610"/>
                  <a:pt x="1119183" y="0"/>
                </a:cubicBezTo>
                <a:cubicBezTo>
                  <a:pt x="1350289" y="-8610"/>
                  <a:pt x="1495104" y="4269"/>
                  <a:pt x="1611623" y="0"/>
                </a:cubicBezTo>
                <a:cubicBezTo>
                  <a:pt x="1728142" y="-4269"/>
                  <a:pt x="2043261" y="-3358"/>
                  <a:pt x="2238365" y="0"/>
                </a:cubicBezTo>
                <a:cubicBezTo>
                  <a:pt x="2224251" y="129454"/>
                  <a:pt x="2243111" y="185919"/>
                  <a:pt x="2238365" y="334210"/>
                </a:cubicBezTo>
                <a:cubicBezTo>
                  <a:pt x="1995487" y="353360"/>
                  <a:pt x="1855649" y="340591"/>
                  <a:pt x="1723541" y="334210"/>
                </a:cubicBezTo>
                <a:cubicBezTo>
                  <a:pt x="1591433" y="327829"/>
                  <a:pt x="1378430" y="313470"/>
                  <a:pt x="1163950" y="334210"/>
                </a:cubicBezTo>
                <a:cubicBezTo>
                  <a:pt x="949470" y="354950"/>
                  <a:pt x="750244" y="329663"/>
                  <a:pt x="626742" y="334210"/>
                </a:cubicBezTo>
                <a:cubicBezTo>
                  <a:pt x="503240" y="338757"/>
                  <a:pt x="268825" y="348048"/>
                  <a:pt x="0" y="334210"/>
                </a:cubicBezTo>
                <a:cubicBezTo>
                  <a:pt x="-16612" y="255045"/>
                  <a:pt x="11709" y="14676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Vehículo eléctrico y conectado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61BD0B26-2252-4440-A440-8D7B3AC9FEF4}"/>
              </a:ext>
            </a:extLst>
          </p:cNvPr>
          <p:cNvSpPr/>
          <p:nvPr/>
        </p:nvSpPr>
        <p:spPr>
          <a:xfrm>
            <a:off x="5318963" y="5381775"/>
            <a:ext cx="1912517" cy="334210"/>
          </a:xfrm>
          <a:custGeom>
            <a:avLst/>
            <a:gdLst>
              <a:gd name="connsiteX0" fmla="*/ 0 w 1912517"/>
              <a:gd name="connsiteY0" fmla="*/ 0 h 334210"/>
              <a:gd name="connsiteX1" fmla="*/ 618380 w 1912517"/>
              <a:gd name="connsiteY1" fmla="*/ 0 h 334210"/>
              <a:gd name="connsiteX2" fmla="*/ 1275011 w 1912517"/>
              <a:gd name="connsiteY2" fmla="*/ 0 h 334210"/>
              <a:gd name="connsiteX3" fmla="*/ 1912517 w 1912517"/>
              <a:gd name="connsiteY3" fmla="*/ 0 h 334210"/>
              <a:gd name="connsiteX4" fmla="*/ 1912517 w 1912517"/>
              <a:gd name="connsiteY4" fmla="*/ 334210 h 334210"/>
              <a:gd name="connsiteX5" fmla="*/ 1255886 w 1912517"/>
              <a:gd name="connsiteY5" fmla="*/ 334210 h 334210"/>
              <a:gd name="connsiteX6" fmla="*/ 599255 w 1912517"/>
              <a:gd name="connsiteY6" fmla="*/ 334210 h 334210"/>
              <a:gd name="connsiteX7" fmla="*/ 0 w 1912517"/>
              <a:gd name="connsiteY7" fmla="*/ 334210 h 334210"/>
              <a:gd name="connsiteX8" fmla="*/ 0 w 1912517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517" h="334210" extrusionOk="0">
                <a:moveTo>
                  <a:pt x="0" y="0"/>
                </a:moveTo>
                <a:cubicBezTo>
                  <a:pt x="137741" y="28479"/>
                  <a:pt x="474628" y="7275"/>
                  <a:pt x="618380" y="0"/>
                </a:cubicBezTo>
                <a:cubicBezTo>
                  <a:pt x="762132" y="-7275"/>
                  <a:pt x="1118413" y="-23505"/>
                  <a:pt x="1275011" y="0"/>
                </a:cubicBezTo>
                <a:cubicBezTo>
                  <a:pt x="1431609" y="23505"/>
                  <a:pt x="1714012" y="15414"/>
                  <a:pt x="1912517" y="0"/>
                </a:cubicBezTo>
                <a:cubicBezTo>
                  <a:pt x="1898661" y="74211"/>
                  <a:pt x="1903370" y="208865"/>
                  <a:pt x="1912517" y="334210"/>
                </a:cubicBezTo>
                <a:cubicBezTo>
                  <a:pt x="1750955" y="348225"/>
                  <a:pt x="1393767" y="342371"/>
                  <a:pt x="1255886" y="334210"/>
                </a:cubicBezTo>
                <a:cubicBezTo>
                  <a:pt x="1118005" y="326049"/>
                  <a:pt x="917427" y="325286"/>
                  <a:pt x="599255" y="334210"/>
                </a:cubicBezTo>
                <a:cubicBezTo>
                  <a:pt x="281083" y="343134"/>
                  <a:pt x="206765" y="305952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Economía Social</a:t>
            </a: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DE8DEE2B-A0D2-47E5-8D9C-6F6461429052}"/>
              </a:ext>
            </a:extLst>
          </p:cNvPr>
          <p:cNvSpPr/>
          <p:nvPr/>
        </p:nvSpPr>
        <p:spPr>
          <a:xfrm>
            <a:off x="9269262" y="2348632"/>
            <a:ext cx="1329753" cy="334210"/>
          </a:xfrm>
          <a:custGeom>
            <a:avLst/>
            <a:gdLst>
              <a:gd name="connsiteX0" fmla="*/ 0 w 1329753"/>
              <a:gd name="connsiteY0" fmla="*/ 0 h 334210"/>
              <a:gd name="connsiteX1" fmla="*/ 651579 w 1329753"/>
              <a:gd name="connsiteY1" fmla="*/ 0 h 334210"/>
              <a:gd name="connsiteX2" fmla="*/ 1329753 w 1329753"/>
              <a:gd name="connsiteY2" fmla="*/ 0 h 334210"/>
              <a:gd name="connsiteX3" fmla="*/ 1329753 w 1329753"/>
              <a:gd name="connsiteY3" fmla="*/ 334210 h 334210"/>
              <a:gd name="connsiteX4" fmla="*/ 678174 w 1329753"/>
              <a:gd name="connsiteY4" fmla="*/ 334210 h 334210"/>
              <a:gd name="connsiteX5" fmla="*/ 0 w 1329753"/>
              <a:gd name="connsiteY5" fmla="*/ 334210 h 334210"/>
              <a:gd name="connsiteX6" fmla="*/ 0 w 1329753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753" h="334210" extrusionOk="0">
                <a:moveTo>
                  <a:pt x="0" y="0"/>
                </a:moveTo>
                <a:cubicBezTo>
                  <a:pt x="269086" y="29275"/>
                  <a:pt x="447729" y="-31031"/>
                  <a:pt x="651579" y="0"/>
                </a:cubicBezTo>
                <a:cubicBezTo>
                  <a:pt x="855429" y="31031"/>
                  <a:pt x="1193264" y="-440"/>
                  <a:pt x="1329753" y="0"/>
                </a:cubicBezTo>
                <a:cubicBezTo>
                  <a:pt x="1314547" y="143626"/>
                  <a:pt x="1329108" y="262906"/>
                  <a:pt x="1329753" y="334210"/>
                </a:cubicBezTo>
                <a:cubicBezTo>
                  <a:pt x="1032643" y="306557"/>
                  <a:pt x="956046" y="305852"/>
                  <a:pt x="678174" y="334210"/>
                </a:cubicBezTo>
                <a:cubicBezTo>
                  <a:pt x="400302" y="362568"/>
                  <a:pt x="242326" y="363336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Aeroespacial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A64D0FB6-5050-4881-9AA9-9E73E2D9C784}"/>
              </a:ext>
            </a:extLst>
          </p:cNvPr>
          <p:cNvSpPr/>
          <p:nvPr/>
        </p:nvSpPr>
        <p:spPr>
          <a:xfrm>
            <a:off x="1310584" y="5415105"/>
            <a:ext cx="2683347" cy="329305"/>
          </a:xfrm>
          <a:custGeom>
            <a:avLst/>
            <a:gdLst>
              <a:gd name="connsiteX0" fmla="*/ 0 w 2683347"/>
              <a:gd name="connsiteY0" fmla="*/ 0 h 329305"/>
              <a:gd name="connsiteX1" fmla="*/ 644003 w 2683347"/>
              <a:gd name="connsiteY1" fmla="*/ 0 h 329305"/>
              <a:gd name="connsiteX2" fmla="*/ 1341674 w 2683347"/>
              <a:gd name="connsiteY2" fmla="*/ 0 h 329305"/>
              <a:gd name="connsiteX3" fmla="*/ 1932010 w 2683347"/>
              <a:gd name="connsiteY3" fmla="*/ 0 h 329305"/>
              <a:gd name="connsiteX4" fmla="*/ 2683347 w 2683347"/>
              <a:gd name="connsiteY4" fmla="*/ 0 h 329305"/>
              <a:gd name="connsiteX5" fmla="*/ 2683347 w 2683347"/>
              <a:gd name="connsiteY5" fmla="*/ 329305 h 329305"/>
              <a:gd name="connsiteX6" fmla="*/ 2066177 w 2683347"/>
              <a:gd name="connsiteY6" fmla="*/ 329305 h 329305"/>
              <a:gd name="connsiteX7" fmla="*/ 1395340 w 2683347"/>
              <a:gd name="connsiteY7" fmla="*/ 329305 h 329305"/>
              <a:gd name="connsiteX8" fmla="*/ 751337 w 2683347"/>
              <a:gd name="connsiteY8" fmla="*/ 329305 h 329305"/>
              <a:gd name="connsiteX9" fmla="*/ 0 w 2683347"/>
              <a:gd name="connsiteY9" fmla="*/ 329305 h 329305"/>
              <a:gd name="connsiteX10" fmla="*/ 0 w 2683347"/>
              <a:gd name="connsiteY10" fmla="*/ 0 h 3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3347" h="329305" extrusionOk="0">
                <a:moveTo>
                  <a:pt x="0" y="0"/>
                </a:moveTo>
                <a:cubicBezTo>
                  <a:pt x="130424" y="9386"/>
                  <a:pt x="467795" y="30200"/>
                  <a:pt x="644003" y="0"/>
                </a:cubicBezTo>
                <a:cubicBezTo>
                  <a:pt x="820211" y="-30200"/>
                  <a:pt x="1064995" y="6625"/>
                  <a:pt x="1341674" y="0"/>
                </a:cubicBezTo>
                <a:cubicBezTo>
                  <a:pt x="1618353" y="-6625"/>
                  <a:pt x="1781682" y="4391"/>
                  <a:pt x="1932010" y="0"/>
                </a:cubicBezTo>
                <a:cubicBezTo>
                  <a:pt x="2082338" y="-4391"/>
                  <a:pt x="2415487" y="18900"/>
                  <a:pt x="2683347" y="0"/>
                </a:cubicBezTo>
                <a:cubicBezTo>
                  <a:pt x="2667054" y="143925"/>
                  <a:pt x="2694984" y="206661"/>
                  <a:pt x="2683347" y="329305"/>
                </a:cubicBezTo>
                <a:cubicBezTo>
                  <a:pt x="2490168" y="339328"/>
                  <a:pt x="2300340" y="307673"/>
                  <a:pt x="2066177" y="329305"/>
                </a:cubicBezTo>
                <a:cubicBezTo>
                  <a:pt x="1832014" y="350938"/>
                  <a:pt x="1563815" y="310829"/>
                  <a:pt x="1395340" y="329305"/>
                </a:cubicBezTo>
                <a:cubicBezTo>
                  <a:pt x="1226865" y="347781"/>
                  <a:pt x="1070837" y="360223"/>
                  <a:pt x="751337" y="329305"/>
                </a:cubicBezTo>
                <a:cubicBezTo>
                  <a:pt x="431837" y="298387"/>
                  <a:pt x="340502" y="333682"/>
                  <a:pt x="0" y="329305"/>
                </a:cubicBezTo>
                <a:cubicBezTo>
                  <a:pt x="6702" y="252202"/>
                  <a:pt x="-4714" y="1511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Español: nueva economía de la lengua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717206" y="-2007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RELACIÓN DE </a:t>
            </a:r>
            <a:r>
              <a:rPr lang="es-ES" sz="2667" spc="-12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PERTEs</a:t>
            </a: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pendientes de Convocatorias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8">
            <a:extLst>
              <a:ext uri="{FF2B5EF4-FFF2-40B4-BE49-F238E27FC236}">
                <a16:creationId xmlns:a16="http://schemas.microsoft.com/office/drawing/2014/main" id="{14DA75E1-5F1D-4DAF-B6EB-018C79DB92DD}"/>
              </a:ext>
            </a:extLst>
          </p:cNvPr>
          <p:cNvSpPr/>
          <p:nvPr/>
        </p:nvSpPr>
        <p:spPr>
          <a:xfrm>
            <a:off x="1363783" y="3766414"/>
            <a:ext cx="1868944" cy="334210"/>
          </a:xfrm>
          <a:custGeom>
            <a:avLst/>
            <a:gdLst>
              <a:gd name="connsiteX0" fmla="*/ 0 w 1868944"/>
              <a:gd name="connsiteY0" fmla="*/ 0 h 334210"/>
              <a:gd name="connsiteX1" fmla="*/ 604292 w 1868944"/>
              <a:gd name="connsiteY1" fmla="*/ 0 h 334210"/>
              <a:gd name="connsiteX2" fmla="*/ 1245963 w 1868944"/>
              <a:gd name="connsiteY2" fmla="*/ 0 h 334210"/>
              <a:gd name="connsiteX3" fmla="*/ 1868944 w 1868944"/>
              <a:gd name="connsiteY3" fmla="*/ 0 h 334210"/>
              <a:gd name="connsiteX4" fmla="*/ 1868944 w 1868944"/>
              <a:gd name="connsiteY4" fmla="*/ 334210 h 334210"/>
              <a:gd name="connsiteX5" fmla="*/ 1227273 w 1868944"/>
              <a:gd name="connsiteY5" fmla="*/ 334210 h 334210"/>
              <a:gd name="connsiteX6" fmla="*/ 585602 w 1868944"/>
              <a:gd name="connsiteY6" fmla="*/ 334210 h 334210"/>
              <a:gd name="connsiteX7" fmla="*/ 0 w 1868944"/>
              <a:gd name="connsiteY7" fmla="*/ 334210 h 334210"/>
              <a:gd name="connsiteX8" fmla="*/ 0 w 1868944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944" h="334210" extrusionOk="0">
                <a:moveTo>
                  <a:pt x="0" y="0"/>
                </a:moveTo>
                <a:cubicBezTo>
                  <a:pt x="220094" y="-25362"/>
                  <a:pt x="456232" y="12913"/>
                  <a:pt x="604292" y="0"/>
                </a:cubicBezTo>
                <a:cubicBezTo>
                  <a:pt x="752352" y="-12913"/>
                  <a:pt x="1037269" y="-24612"/>
                  <a:pt x="1245963" y="0"/>
                </a:cubicBezTo>
                <a:cubicBezTo>
                  <a:pt x="1454657" y="24612"/>
                  <a:pt x="1694282" y="23270"/>
                  <a:pt x="1868944" y="0"/>
                </a:cubicBezTo>
                <a:cubicBezTo>
                  <a:pt x="1855088" y="74211"/>
                  <a:pt x="1859797" y="208865"/>
                  <a:pt x="1868944" y="334210"/>
                </a:cubicBezTo>
                <a:cubicBezTo>
                  <a:pt x="1591688" y="336269"/>
                  <a:pt x="1519147" y="364804"/>
                  <a:pt x="1227273" y="334210"/>
                </a:cubicBezTo>
                <a:cubicBezTo>
                  <a:pt x="935399" y="303616"/>
                  <a:pt x="769336" y="347261"/>
                  <a:pt x="585602" y="334210"/>
                </a:cubicBezTo>
                <a:cubicBezTo>
                  <a:pt x="401868" y="321159"/>
                  <a:pt x="143245" y="318942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Agroalimentario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AD05E1CE-9023-438B-B622-348FF722C9A4}"/>
              </a:ext>
            </a:extLst>
          </p:cNvPr>
          <p:cNvSpPr/>
          <p:nvPr/>
        </p:nvSpPr>
        <p:spPr>
          <a:xfrm>
            <a:off x="9567443" y="5420010"/>
            <a:ext cx="1306792" cy="329305"/>
          </a:xfrm>
          <a:custGeom>
            <a:avLst/>
            <a:gdLst>
              <a:gd name="connsiteX0" fmla="*/ 0 w 1306792"/>
              <a:gd name="connsiteY0" fmla="*/ 0 h 329305"/>
              <a:gd name="connsiteX1" fmla="*/ 640328 w 1306792"/>
              <a:gd name="connsiteY1" fmla="*/ 0 h 329305"/>
              <a:gd name="connsiteX2" fmla="*/ 1306792 w 1306792"/>
              <a:gd name="connsiteY2" fmla="*/ 0 h 329305"/>
              <a:gd name="connsiteX3" fmla="*/ 1306792 w 1306792"/>
              <a:gd name="connsiteY3" fmla="*/ 329305 h 329305"/>
              <a:gd name="connsiteX4" fmla="*/ 666464 w 1306792"/>
              <a:gd name="connsiteY4" fmla="*/ 329305 h 329305"/>
              <a:gd name="connsiteX5" fmla="*/ 0 w 1306792"/>
              <a:gd name="connsiteY5" fmla="*/ 329305 h 329305"/>
              <a:gd name="connsiteX6" fmla="*/ 0 w 1306792"/>
              <a:gd name="connsiteY6" fmla="*/ 0 h 3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792" h="329305" extrusionOk="0">
                <a:moveTo>
                  <a:pt x="0" y="0"/>
                </a:moveTo>
                <a:cubicBezTo>
                  <a:pt x="186495" y="25336"/>
                  <a:pt x="367551" y="-13235"/>
                  <a:pt x="640328" y="0"/>
                </a:cubicBezTo>
                <a:cubicBezTo>
                  <a:pt x="913105" y="13235"/>
                  <a:pt x="1069306" y="-22156"/>
                  <a:pt x="1306792" y="0"/>
                </a:cubicBezTo>
                <a:cubicBezTo>
                  <a:pt x="1296624" y="98515"/>
                  <a:pt x="1297034" y="233117"/>
                  <a:pt x="1306792" y="329305"/>
                </a:cubicBezTo>
                <a:cubicBezTo>
                  <a:pt x="1166355" y="332784"/>
                  <a:pt x="935420" y="306486"/>
                  <a:pt x="666464" y="329305"/>
                </a:cubicBezTo>
                <a:cubicBezTo>
                  <a:pt x="397508" y="352124"/>
                  <a:pt x="212107" y="359693"/>
                  <a:pt x="0" y="329305"/>
                </a:cubicBezTo>
                <a:cubicBezTo>
                  <a:pt x="-1072" y="243547"/>
                  <a:pt x="9262" y="11817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Salud de vanguardia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1A0D21A8-FF36-470B-9F94-F978FFB9E6B0}"/>
              </a:ext>
            </a:extLst>
          </p:cNvPr>
          <p:cNvSpPr/>
          <p:nvPr/>
        </p:nvSpPr>
        <p:spPr>
          <a:xfrm>
            <a:off x="5177239" y="3808765"/>
            <a:ext cx="1696349" cy="334210"/>
          </a:xfrm>
          <a:custGeom>
            <a:avLst/>
            <a:gdLst>
              <a:gd name="connsiteX0" fmla="*/ 0 w 1696349"/>
              <a:gd name="connsiteY0" fmla="*/ 0 h 334210"/>
              <a:gd name="connsiteX1" fmla="*/ 548486 w 1696349"/>
              <a:gd name="connsiteY1" fmla="*/ 0 h 334210"/>
              <a:gd name="connsiteX2" fmla="*/ 1130899 w 1696349"/>
              <a:gd name="connsiteY2" fmla="*/ 0 h 334210"/>
              <a:gd name="connsiteX3" fmla="*/ 1696349 w 1696349"/>
              <a:gd name="connsiteY3" fmla="*/ 0 h 334210"/>
              <a:gd name="connsiteX4" fmla="*/ 1696349 w 1696349"/>
              <a:gd name="connsiteY4" fmla="*/ 334210 h 334210"/>
              <a:gd name="connsiteX5" fmla="*/ 1113936 w 1696349"/>
              <a:gd name="connsiteY5" fmla="*/ 334210 h 334210"/>
              <a:gd name="connsiteX6" fmla="*/ 531523 w 1696349"/>
              <a:gd name="connsiteY6" fmla="*/ 334210 h 334210"/>
              <a:gd name="connsiteX7" fmla="*/ 0 w 1696349"/>
              <a:gd name="connsiteY7" fmla="*/ 334210 h 334210"/>
              <a:gd name="connsiteX8" fmla="*/ 0 w 1696349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349" h="334210" extrusionOk="0">
                <a:moveTo>
                  <a:pt x="0" y="0"/>
                </a:moveTo>
                <a:cubicBezTo>
                  <a:pt x="150226" y="-14508"/>
                  <a:pt x="307142" y="6064"/>
                  <a:pt x="548486" y="0"/>
                </a:cubicBezTo>
                <a:cubicBezTo>
                  <a:pt x="789830" y="-6064"/>
                  <a:pt x="890568" y="-15147"/>
                  <a:pt x="1130899" y="0"/>
                </a:cubicBezTo>
                <a:cubicBezTo>
                  <a:pt x="1371230" y="15147"/>
                  <a:pt x="1484228" y="-14713"/>
                  <a:pt x="1696349" y="0"/>
                </a:cubicBezTo>
                <a:cubicBezTo>
                  <a:pt x="1682493" y="74211"/>
                  <a:pt x="1687202" y="208865"/>
                  <a:pt x="1696349" y="334210"/>
                </a:cubicBezTo>
                <a:cubicBezTo>
                  <a:pt x="1485697" y="313519"/>
                  <a:pt x="1286020" y="349989"/>
                  <a:pt x="1113936" y="334210"/>
                </a:cubicBezTo>
                <a:cubicBezTo>
                  <a:pt x="941852" y="318431"/>
                  <a:pt x="785504" y="347975"/>
                  <a:pt x="531523" y="334210"/>
                </a:cubicBezTo>
                <a:cubicBezTo>
                  <a:pt x="277542" y="320445"/>
                  <a:pt x="149576" y="337516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Economía Circular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7CA742E1-6E17-4ACB-BF3F-34B1C06DA6A6}"/>
              </a:ext>
            </a:extLst>
          </p:cNvPr>
          <p:cNvSpPr/>
          <p:nvPr/>
        </p:nvSpPr>
        <p:spPr>
          <a:xfrm>
            <a:off x="9471874" y="3801621"/>
            <a:ext cx="1306793" cy="334210"/>
          </a:xfrm>
          <a:custGeom>
            <a:avLst/>
            <a:gdLst>
              <a:gd name="connsiteX0" fmla="*/ 0 w 1306793"/>
              <a:gd name="connsiteY0" fmla="*/ 0 h 334210"/>
              <a:gd name="connsiteX1" fmla="*/ 640329 w 1306793"/>
              <a:gd name="connsiteY1" fmla="*/ 0 h 334210"/>
              <a:gd name="connsiteX2" fmla="*/ 1306793 w 1306793"/>
              <a:gd name="connsiteY2" fmla="*/ 0 h 334210"/>
              <a:gd name="connsiteX3" fmla="*/ 1306793 w 1306793"/>
              <a:gd name="connsiteY3" fmla="*/ 334210 h 334210"/>
              <a:gd name="connsiteX4" fmla="*/ 666464 w 1306793"/>
              <a:gd name="connsiteY4" fmla="*/ 334210 h 334210"/>
              <a:gd name="connsiteX5" fmla="*/ 0 w 1306793"/>
              <a:gd name="connsiteY5" fmla="*/ 334210 h 334210"/>
              <a:gd name="connsiteX6" fmla="*/ 0 w 1306793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793" h="334210" extrusionOk="0">
                <a:moveTo>
                  <a:pt x="0" y="0"/>
                </a:moveTo>
                <a:cubicBezTo>
                  <a:pt x="185061" y="21143"/>
                  <a:pt x="361164" y="-18848"/>
                  <a:pt x="640329" y="0"/>
                </a:cubicBezTo>
                <a:cubicBezTo>
                  <a:pt x="919494" y="18848"/>
                  <a:pt x="1069307" y="-22156"/>
                  <a:pt x="1306793" y="0"/>
                </a:cubicBezTo>
                <a:cubicBezTo>
                  <a:pt x="1291587" y="143626"/>
                  <a:pt x="1306148" y="262906"/>
                  <a:pt x="1306793" y="334210"/>
                </a:cubicBezTo>
                <a:cubicBezTo>
                  <a:pt x="1167194" y="342400"/>
                  <a:pt x="940425" y="312560"/>
                  <a:pt x="666464" y="334210"/>
                </a:cubicBezTo>
                <a:cubicBezTo>
                  <a:pt x="392503" y="355860"/>
                  <a:pt x="212107" y="364598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Naval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FD75B1-F63D-4803-A01F-87CEB0AAE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06" y="3652949"/>
            <a:ext cx="438150" cy="447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54C7AA-D8B0-48F6-8518-84786C8DB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363" y="3738860"/>
            <a:ext cx="485775" cy="400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D8EEB2-EB26-4803-BA76-83E75C9E7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0250" y="5362638"/>
            <a:ext cx="428625" cy="361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28235E-780F-4795-AB55-62A964B70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7514" y="3632698"/>
            <a:ext cx="895061" cy="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50A63F-4431-490C-AD56-12823CD9B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180" y="0"/>
            <a:ext cx="730918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0C17DD-0233-4C2A-A877-5753954171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2364" y="2501892"/>
            <a:ext cx="6093746" cy="4356108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C507C891-DE46-4F8D-8DC2-6F51886DA0DE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(Automóvil)</a:t>
            </a:r>
          </a:p>
        </p:txBody>
      </p:sp>
    </p:spTree>
    <p:extLst>
      <p:ext uri="{BB962C8B-B14F-4D97-AF65-F5344CB8AC3E}">
        <p14:creationId xmlns:p14="http://schemas.microsoft.com/office/powerpoint/2010/main" val="169696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Características de un PERTE (Automóvil)</a:t>
            </a: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EECA9C-3EE7-4C5E-A523-952F77884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83566" y="644691"/>
            <a:ext cx="13383187" cy="62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4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2D3A3BAE-51DA-42C2-BE91-EB1EECA24F5F}"/>
              </a:ext>
            </a:extLst>
          </p:cNvPr>
          <p:cNvSpPr txBox="1"/>
          <p:nvPr/>
        </p:nvSpPr>
        <p:spPr>
          <a:xfrm>
            <a:off x="501994" y="964031"/>
            <a:ext cx="11450657" cy="63094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>
                <a:cs typeface="Arial"/>
              </a:rPr>
              <a:t>Los procesos de concesión de ayuda pública </a:t>
            </a:r>
            <a:r>
              <a:rPr lang="es-ES" sz="3200" dirty="0">
                <a:cs typeface="Arial"/>
              </a:rPr>
              <a:t>incorporarán el mayor número posible de los siguientes criterios </a:t>
            </a:r>
            <a:r>
              <a:rPr lang="es-ES" sz="2000" dirty="0">
                <a:cs typeface="Arial"/>
              </a:rPr>
              <a:t>para la selección de los proyectos:</a:t>
            </a:r>
          </a:p>
          <a:p>
            <a:pPr>
              <a:spcAft>
                <a:spcPts val="600"/>
              </a:spcAft>
            </a:pPr>
            <a:endParaRPr lang="es-ES" sz="32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Contribución a la modernización del sector.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Inversión privada movilizada.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Contenido de I+D+i.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Participación de pymes.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Creación o mantenimiento de empleo en España.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Cohesión social y territorial.</a:t>
            </a:r>
          </a:p>
          <a:p>
            <a:pPr>
              <a:spcAft>
                <a:spcPts val="600"/>
              </a:spcAft>
            </a:pPr>
            <a:r>
              <a:rPr lang="es-ES" sz="3200" dirty="0">
                <a:cs typeface="Arial"/>
              </a:rPr>
              <a:t>● Igualdad de género.</a:t>
            </a:r>
          </a:p>
          <a:p>
            <a:pPr>
              <a:spcAft>
                <a:spcPts val="600"/>
              </a:spcAft>
            </a:pPr>
            <a:endParaRPr lang="es-ES" sz="2000" dirty="0">
              <a:cs typeface="Arial"/>
            </a:endParaRPr>
          </a:p>
          <a:p>
            <a:pPr>
              <a:spcAft>
                <a:spcPts val="600"/>
              </a:spcAft>
            </a:pPr>
            <a:endParaRPr lang="es-ES" sz="2000" dirty="0">
              <a:cs typeface="Arial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1054547" y="-228385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400" spc="-12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REQUISITOS PARA PARTICIPAR EN LAS LÍNEAS DE AYUDA PERTE</a:t>
            </a:r>
            <a:endParaRPr lang="es-ES" sz="2400" spc="-1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9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6710E2-17FE-448B-8054-C567A0C01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8625" y="1353544"/>
            <a:ext cx="7731829" cy="5222214"/>
          </a:xfrm>
          <a:prstGeom prst="rect">
            <a:avLst/>
          </a:prstGeom>
        </p:spPr>
      </p:pic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Diapositiva de think-cell" r:id="rId7" imgW="396" imgH="396" progId="TCLayout.ActiveDocument.1">
                  <p:embed/>
                </p:oleObj>
              </mc:Choice>
              <mc:Fallback>
                <p:oleObj name="Diapositiva de think-cell" r:id="rId7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22F364-53D2-41F0-B1A8-6552716E3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4126" y="-45624"/>
            <a:ext cx="5637874" cy="6949248"/>
          </a:xfrm>
          <a:prstGeom prst="rect">
            <a:avLst/>
          </a:prstGeom>
        </p:spPr>
      </p:pic>
      <p:sp>
        <p:nvSpPr>
          <p:cNvPr id="17" name="1 Título">
            <a:extLst>
              <a:ext uri="{FF2B5EF4-FFF2-40B4-BE49-F238E27FC236}">
                <a16:creationId xmlns:a16="http://schemas.microsoft.com/office/drawing/2014/main" id="{60B7E7AA-1B5E-472B-9FD8-90E1BF9667F3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(Salud de Vanguardia)</a:t>
            </a:r>
          </a:p>
        </p:txBody>
      </p:sp>
    </p:spTree>
    <p:extLst>
      <p:ext uri="{BB962C8B-B14F-4D97-AF65-F5344CB8AC3E}">
        <p14:creationId xmlns:p14="http://schemas.microsoft.com/office/powerpoint/2010/main" val="118249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7A1ECB16-A058-406F-A7A9-45D4016BAD7C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energía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F7B68F-1A1C-4861-967C-3A5424613F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070" y="0"/>
            <a:ext cx="746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Título">
            <a:extLst>
              <a:ext uri="{FF2B5EF4-FFF2-40B4-BE49-F238E27FC236}">
                <a16:creationId xmlns:a16="http://schemas.microsoft.com/office/drawing/2014/main" id="{45228A94-7F9D-4A1F-8401-5DE104E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26" y="-160685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</a:p>
        </p:txBody>
      </p:sp>
      <p:cxnSp>
        <p:nvCxnSpPr>
          <p:cNvPr id="36" name="5 Conector recto">
            <a:extLst>
              <a:ext uri="{FF2B5EF4-FFF2-40B4-BE49-F238E27FC236}">
                <a16:creationId xmlns:a16="http://schemas.microsoft.com/office/drawing/2014/main" id="{32711210-DDE0-4A1E-A847-239186E6F757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B2566EE-FA82-4EB9-B479-E3EC4631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DA9F1-4523-4753-BC87-0D1454FA6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9" y="1177367"/>
            <a:ext cx="5710096" cy="45032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129E95-1607-441D-B788-5FC2FB87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997" y="2609247"/>
            <a:ext cx="5948254" cy="42487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7B3D31-2118-4E60-A77B-8ADF3D835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3988" y="-1"/>
            <a:ext cx="2028011" cy="26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7A1ECB16-A058-406F-A7A9-45D4016BAD7C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energía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B4AA65-F0F1-47B6-8D31-1B7C194A7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170" y="-100844"/>
            <a:ext cx="6210793" cy="69588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512815-7DFA-45CA-A042-22AD863E1C86}"/>
              </a:ext>
            </a:extLst>
          </p:cNvPr>
          <p:cNvSpPr/>
          <p:nvPr/>
        </p:nvSpPr>
        <p:spPr>
          <a:xfrm>
            <a:off x="626816" y="1114575"/>
            <a:ext cx="4807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Con carácter general, estas inversiones se articularán mediante convocatorias de concurrencia competitiva, que permita la selección de los mejores proyectos en torno a los siguientes criterios comunes:</a:t>
            </a:r>
          </a:p>
        </p:txBody>
      </p:sp>
    </p:spTree>
    <p:extLst>
      <p:ext uri="{BB962C8B-B14F-4D97-AF65-F5344CB8AC3E}">
        <p14:creationId xmlns:p14="http://schemas.microsoft.com/office/powerpoint/2010/main" val="322174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535" y="50824"/>
            <a:ext cx="10594457" cy="822960"/>
          </a:xfrm>
        </p:spPr>
        <p:txBody>
          <a:bodyPr anchor="t">
            <a:no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MARCO FINANCIERO PLURIANUAL 2021 - 2027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14" descr="Unión Europea Regulación general de protección de datos Organización de  empresas, Visa., diverso, Servicio, logo png | PNGWing">
            <a:extLst>
              <a:ext uri="{FF2B5EF4-FFF2-40B4-BE49-F238E27FC236}">
                <a16:creationId xmlns:a16="http://schemas.microsoft.com/office/drawing/2014/main" id="{8996FEAC-0F46-4EB5-900B-D5D5BEAD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75" y="839181"/>
            <a:ext cx="592262" cy="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72347272-F11B-43AB-8635-88E86DD76C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040C57-3B4F-4E7B-9F74-A514E920C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8" y="628650"/>
            <a:ext cx="8353425" cy="560070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D0E52CF-CFA1-4ABF-9D7A-9DA85CEDB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672712"/>
              </p:ext>
            </p:extLst>
          </p:nvPr>
        </p:nvGraphicFramePr>
        <p:xfrm>
          <a:off x="8067130" y="355483"/>
          <a:ext cx="5375601" cy="659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87935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9104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67" spc="-1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endParaRPr lang="es-ES" sz="1867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440" y="1295520"/>
            <a:ext cx="7771200" cy="7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5333" spc="-1">
                <a:solidFill>
                  <a:srgbClr val="FFFFFF"/>
                </a:solidFill>
                <a:latin typeface="Calibri"/>
              </a:rPr>
              <a:t>                        ¡GRACIAS!</a:t>
            </a:r>
            <a:endParaRPr lang="es-ES" sz="5333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102656" y="4208324"/>
            <a:ext cx="4232684" cy="2308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@juanangepoyatos</a:t>
            </a: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Poyatos_jua@gva.es</a:t>
            </a:r>
          </a:p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76AB46-7289-4707-8B16-4E2B52E76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997" y="906114"/>
            <a:ext cx="9348604" cy="54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555A26-9499-4573-9787-BE3A2F976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675" y="1543050"/>
            <a:ext cx="9519658" cy="40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14" descr="Unión Europea Regulación general de protección de datos Organización de  empresas, Visa., diverso, Servicio, logo png | PNGWing">
            <a:extLst>
              <a:ext uri="{FF2B5EF4-FFF2-40B4-BE49-F238E27FC236}">
                <a16:creationId xmlns:a16="http://schemas.microsoft.com/office/drawing/2014/main" id="{8996FEAC-0F46-4EB5-900B-D5D5BEAD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75" y="839181"/>
            <a:ext cx="592262" cy="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4C16C5-ADE2-4B15-8E3C-757807611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45" y="727457"/>
            <a:ext cx="10037923" cy="6130543"/>
          </a:xfrm>
          <a:prstGeom prst="rect">
            <a:avLst/>
          </a:prstGeom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8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9238610" y="2724920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1 Rectángulo redondeado"/>
          <p:cNvSpPr/>
          <p:nvPr/>
        </p:nvSpPr>
        <p:spPr>
          <a:xfrm>
            <a:off x="1146107" y="2898792"/>
            <a:ext cx="1536171" cy="14126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2 Rectángulo redondeado"/>
          <p:cNvSpPr/>
          <p:nvPr/>
        </p:nvSpPr>
        <p:spPr>
          <a:xfrm>
            <a:off x="9241253" y="160327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007435" y="3075419"/>
            <a:ext cx="1668016" cy="10593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3632" y="3888880"/>
            <a:ext cx="1380067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09" y="4578292"/>
            <a:ext cx="1469320" cy="97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52333" y="2262614"/>
            <a:ext cx="1263223" cy="9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9111829" y="1616173"/>
            <a:ext cx="1728192" cy="70498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Entidades Locales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9076718" y="273846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directa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238610" y="3685027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9076718" y="3698568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Empresas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3" y="3467172"/>
            <a:ext cx="34501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49" y="2489017"/>
            <a:ext cx="218423" cy="4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698" y="1409005"/>
            <a:ext cx="316836" cy="3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99"/>
          <a:stretch/>
        </p:blipFill>
        <p:spPr bwMode="auto">
          <a:xfrm>
            <a:off x="6521274" y="1498288"/>
            <a:ext cx="357716" cy="6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1 Título"/>
          <p:cNvSpPr txBox="1">
            <a:spLocks/>
          </p:cNvSpPr>
          <p:nvPr/>
        </p:nvSpPr>
        <p:spPr>
          <a:xfrm>
            <a:off x="6813181" y="1623397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425668" y="1728641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6" name="45 Flecha derecha"/>
          <p:cNvSpPr/>
          <p:nvPr/>
        </p:nvSpPr>
        <p:spPr>
          <a:xfrm>
            <a:off x="5425668" y="2646699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03" y="2653132"/>
            <a:ext cx="709655" cy="5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1 Título"/>
          <p:cNvSpPr txBox="1">
            <a:spLocks/>
          </p:cNvSpPr>
          <p:nvPr/>
        </p:nvSpPr>
        <p:spPr>
          <a:xfrm>
            <a:off x="6672065" y="2734689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40599" y="1916004"/>
            <a:ext cx="1020349" cy="7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9031" y="3172610"/>
            <a:ext cx="1028496" cy="7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3530" y="2549842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51 Flecha derecha"/>
          <p:cNvSpPr/>
          <p:nvPr/>
        </p:nvSpPr>
        <p:spPr>
          <a:xfrm>
            <a:off x="5435225" y="4947198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6211985" y="48924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</a:rPr>
              <a:t>80.000 M</a:t>
            </a: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817214" y="486538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>
            <a:off x="7586796" y="4878929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FFEE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16" y="4556255"/>
            <a:ext cx="464609" cy="4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4 Rectángulo redondeado">
            <a:extLst>
              <a:ext uri="{FF2B5EF4-FFF2-40B4-BE49-F238E27FC236}">
                <a16:creationId xmlns:a16="http://schemas.microsoft.com/office/drawing/2014/main" id="{5BBA1B7E-6C4C-4FCD-B0BA-164741D826D1}"/>
              </a:ext>
            </a:extLst>
          </p:cNvPr>
          <p:cNvSpPr/>
          <p:nvPr/>
        </p:nvSpPr>
        <p:spPr>
          <a:xfrm>
            <a:off x="7894213" y="6138286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40" name="Picture 13">
            <a:extLst>
              <a:ext uri="{FF2B5EF4-FFF2-40B4-BE49-F238E27FC236}">
                <a16:creationId xmlns:a16="http://schemas.microsoft.com/office/drawing/2014/main" id="{C303B2A3-7DDD-4767-ADB0-28A99276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66" y="5381584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1 Título">
            <a:extLst>
              <a:ext uri="{FF2B5EF4-FFF2-40B4-BE49-F238E27FC236}">
                <a16:creationId xmlns:a16="http://schemas.microsoft.com/office/drawing/2014/main" id="{6441C3B3-FFB2-4EED-83F4-0ECCD026FCC9}"/>
              </a:ext>
            </a:extLst>
          </p:cNvPr>
          <p:cNvSpPr txBox="1">
            <a:spLocks/>
          </p:cNvSpPr>
          <p:nvPr/>
        </p:nvSpPr>
        <p:spPr>
          <a:xfrm>
            <a:off x="7691538" y="61309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Alianzas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Mapa Excel de Europa - Análisis y Decisión">
            <a:extLst>
              <a:ext uri="{FF2B5EF4-FFF2-40B4-BE49-F238E27FC236}">
                <a16:creationId xmlns:a16="http://schemas.microsoft.com/office/drawing/2014/main" id="{8D46A818-65B2-4B9C-A482-54A3CEA1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6" y="6057104"/>
            <a:ext cx="613371" cy="6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GOBERNANZA DEL FONDO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E90A53B8-2044-449D-9022-259AD49E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4724" y="1425975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1 Título">
            <a:extLst>
              <a:ext uri="{FF2B5EF4-FFF2-40B4-BE49-F238E27FC236}">
                <a16:creationId xmlns:a16="http://schemas.microsoft.com/office/drawing/2014/main" id="{C7A36C40-6632-4575-A0E1-55AB0E61E28B}"/>
              </a:ext>
            </a:extLst>
          </p:cNvPr>
          <p:cNvSpPr txBox="1">
            <a:spLocks/>
          </p:cNvSpPr>
          <p:nvPr/>
        </p:nvSpPr>
        <p:spPr>
          <a:xfrm>
            <a:off x="10516668" y="1618645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CC01B4C-0DC3-4990-BCB4-9DC84EF442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1191" y="1587104"/>
            <a:ext cx="1574894" cy="14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244789" y="1508787"/>
            <a:ext cx="4128459" cy="12541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9" name="28 Rectángulo redondeado"/>
          <p:cNvSpPr/>
          <p:nvPr/>
        </p:nvSpPr>
        <p:spPr>
          <a:xfrm>
            <a:off x="4059151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0" name="29 Rectángulo redondeado"/>
          <p:cNvSpPr/>
          <p:nvPr/>
        </p:nvSpPr>
        <p:spPr>
          <a:xfrm>
            <a:off x="7272251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2 Rectángulo redondeado"/>
          <p:cNvSpPr/>
          <p:nvPr/>
        </p:nvSpPr>
        <p:spPr>
          <a:xfrm>
            <a:off x="719403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36811" y="1564348"/>
            <a:ext cx="358822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Oficina Valenciana para la Recuperación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815414" y="3822171"/>
            <a:ext cx="18750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Grandes proyectos TRACTORES GVA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94" y="2135849"/>
            <a:ext cx="402617" cy="7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4059151" y="3822171"/>
            <a:ext cx="210816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Apoyo a Empresas</a:t>
            </a:r>
          </a:p>
          <a:p>
            <a:pPr>
              <a:buClr>
                <a:schemeClr val="tx1"/>
              </a:buClr>
            </a:pPr>
            <a:endParaRPr lang="es-E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7288106" y="3882314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Apoyo a entidades locales 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2" y="2852937"/>
            <a:ext cx="2954867" cy="97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93" y="2852937"/>
            <a:ext cx="1380067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49" y="2863954"/>
            <a:ext cx="1365249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1 Título">
            <a:extLst>
              <a:ext uri="{FF2B5EF4-FFF2-40B4-BE49-F238E27FC236}">
                <a16:creationId xmlns:a16="http://schemas.microsoft.com/office/drawing/2014/main" id="{45228A94-7F9D-4A1F-8401-5DE104E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8" y="-21027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ROL DE LA OFICINA VALENCIANA PARA LA RECUPERACIÓN</a:t>
            </a:r>
          </a:p>
        </p:txBody>
      </p:sp>
      <p:cxnSp>
        <p:nvCxnSpPr>
          <p:cNvPr id="36" name="5 Conector recto">
            <a:extLst>
              <a:ext uri="{FF2B5EF4-FFF2-40B4-BE49-F238E27FC236}">
                <a16:creationId xmlns:a16="http://schemas.microsoft.com/office/drawing/2014/main" id="{32711210-DDE0-4A1E-A847-239186E6F757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B2566EE-FA82-4EB9-B479-E3EC4631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29 Rectángulo redondeado">
            <a:extLst>
              <a:ext uri="{FF2B5EF4-FFF2-40B4-BE49-F238E27FC236}">
                <a16:creationId xmlns:a16="http://schemas.microsoft.com/office/drawing/2014/main" id="{D9E04DF6-0BE5-46B5-84D2-DCA44AC05838}"/>
              </a:ext>
            </a:extLst>
          </p:cNvPr>
          <p:cNvSpPr/>
          <p:nvPr/>
        </p:nvSpPr>
        <p:spPr>
          <a:xfrm>
            <a:off x="5106044" y="556604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1" name="1 Título">
            <a:extLst>
              <a:ext uri="{FF2B5EF4-FFF2-40B4-BE49-F238E27FC236}">
                <a16:creationId xmlns:a16="http://schemas.microsoft.com/office/drawing/2014/main" id="{2A3F2D3E-9DF5-47F4-A223-7F76FB6A36D3}"/>
              </a:ext>
            </a:extLst>
          </p:cNvPr>
          <p:cNvSpPr txBox="1">
            <a:spLocks/>
          </p:cNvSpPr>
          <p:nvPr/>
        </p:nvSpPr>
        <p:spPr>
          <a:xfrm>
            <a:off x="4746743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29 Rectángulo redondeado">
            <a:extLst>
              <a:ext uri="{FF2B5EF4-FFF2-40B4-BE49-F238E27FC236}">
                <a16:creationId xmlns:a16="http://schemas.microsoft.com/office/drawing/2014/main" id="{447798E1-48FD-47CB-B046-5ECF30EB1B7A}"/>
              </a:ext>
            </a:extLst>
          </p:cNvPr>
          <p:cNvSpPr/>
          <p:nvPr/>
        </p:nvSpPr>
        <p:spPr>
          <a:xfrm>
            <a:off x="6957305" y="561222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B15BDB9A-22BC-4D8F-81F3-079F7C5C0B48}"/>
              </a:ext>
            </a:extLst>
          </p:cNvPr>
          <p:cNvSpPr txBox="1">
            <a:spLocks/>
          </p:cNvSpPr>
          <p:nvPr/>
        </p:nvSpPr>
        <p:spPr>
          <a:xfrm>
            <a:off x="6607244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29 Rectángulo redondeado">
            <a:extLst>
              <a:ext uri="{FF2B5EF4-FFF2-40B4-BE49-F238E27FC236}">
                <a16:creationId xmlns:a16="http://schemas.microsoft.com/office/drawing/2014/main" id="{EFD4C5A7-13EB-4C04-969E-BE4BC921B073}"/>
              </a:ext>
            </a:extLst>
          </p:cNvPr>
          <p:cNvSpPr/>
          <p:nvPr/>
        </p:nvSpPr>
        <p:spPr>
          <a:xfrm>
            <a:off x="8808566" y="561222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3" name="1 Título">
            <a:extLst>
              <a:ext uri="{FF2B5EF4-FFF2-40B4-BE49-F238E27FC236}">
                <a16:creationId xmlns:a16="http://schemas.microsoft.com/office/drawing/2014/main" id="{A3E366FD-8CE5-484F-B7DF-0B5BC2673316}"/>
              </a:ext>
            </a:extLst>
          </p:cNvPr>
          <p:cNvSpPr txBox="1">
            <a:spLocks/>
          </p:cNvSpPr>
          <p:nvPr/>
        </p:nvSpPr>
        <p:spPr>
          <a:xfrm>
            <a:off x="8467740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Interlocución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29 Rectángulo redondeado">
            <a:extLst>
              <a:ext uri="{FF2B5EF4-FFF2-40B4-BE49-F238E27FC236}">
                <a16:creationId xmlns:a16="http://schemas.microsoft.com/office/drawing/2014/main" id="{D8FE47F4-51F4-4898-9D8E-4FDBED4DD865}"/>
              </a:ext>
            </a:extLst>
          </p:cNvPr>
          <p:cNvSpPr/>
          <p:nvPr/>
        </p:nvSpPr>
        <p:spPr>
          <a:xfrm>
            <a:off x="10585166" y="556604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8" name="1 Título">
            <a:extLst>
              <a:ext uri="{FF2B5EF4-FFF2-40B4-BE49-F238E27FC236}">
                <a16:creationId xmlns:a16="http://schemas.microsoft.com/office/drawing/2014/main" id="{AE6AE13C-0A09-49DF-A515-B26A4115B8F0}"/>
              </a:ext>
            </a:extLst>
          </p:cNvPr>
          <p:cNvSpPr txBox="1">
            <a:spLocks/>
          </p:cNvSpPr>
          <p:nvPr/>
        </p:nvSpPr>
        <p:spPr>
          <a:xfrm>
            <a:off x="10291293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Proyectos conjuntos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3F0D95A7-6037-4D6F-A5DB-33C1893F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58" y="4876645"/>
            <a:ext cx="1885040" cy="6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ECE1ABA9-0FF7-43D4-B73A-F40CFE62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41" y="4899356"/>
            <a:ext cx="928338" cy="6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13CEB747-3522-4879-8FD9-AF03C3B4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62" y="4907404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F046CCC3-93C4-4EF3-B695-1A98894E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77" y="4899356"/>
            <a:ext cx="1850544" cy="6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2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FFFFFF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70704B-CE94-48CC-AF30-84932A1262A7}" type="slidenum">
              <a:rPr lang="es-ES_tradnl" sz="700">
                <a:solidFill>
                  <a:srgbClr val="000000"/>
                </a:solidFill>
                <a:latin typeface="Arial"/>
              </a:rPr>
              <a:pPr defTabSz="914377">
                <a:defRPr/>
              </a:pPr>
              <a:t>8</a:t>
            </a:fld>
            <a:endParaRPr lang="es-ES_tradnl" sz="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48">
            <a:extLst>
              <a:ext uri="{FF2B5EF4-FFF2-40B4-BE49-F238E27FC236}">
                <a16:creationId xmlns:a16="http://schemas.microsoft.com/office/drawing/2014/main" id="{8BC0018B-0C13-4488-81EE-4F6128B7EC27}"/>
              </a:ext>
            </a:extLst>
          </p:cNvPr>
          <p:cNvSpPr/>
          <p:nvPr/>
        </p:nvSpPr>
        <p:spPr>
          <a:xfrm>
            <a:off x="348220" y="2931246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 Competitividad y Sostenibilidad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9741E56F-E616-4D99-9764-431BC2CA0C59}"/>
              </a:ext>
            </a:extLst>
          </p:cNvPr>
          <p:cNvSpPr/>
          <p:nvPr/>
        </p:nvSpPr>
        <p:spPr>
          <a:xfrm>
            <a:off x="317740" y="1124950"/>
            <a:ext cx="3627120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Hidrógeno</a:t>
            </a:r>
          </a:p>
        </p:txBody>
      </p:sp>
      <p:sp>
        <p:nvSpPr>
          <p:cNvPr id="73" name="Rectangle 46">
            <a:extLst>
              <a:ext uri="{FF2B5EF4-FFF2-40B4-BE49-F238E27FC236}">
                <a16:creationId xmlns:a16="http://schemas.microsoft.com/office/drawing/2014/main" id="{85AA1C56-A6C4-4F12-827B-A7DBC2E5A7A4}"/>
              </a:ext>
            </a:extLst>
          </p:cNvPr>
          <p:cNvSpPr/>
          <p:nvPr/>
        </p:nvSpPr>
        <p:spPr>
          <a:xfrm>
            <a:off x="317740" y="1998779"/>
            <a:ext cx="362712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demográfico y Lucha contra la despoblación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53">
            <a:extLst>
              <a:ext uri="{FF2B5EF4-FFF2-40B4-BE49-F238E27FC236}">
                <a16:creationId xmlns:a16="http://schemas.microsoft.com/office/drawing/2014/main" id="{A207DA8A-CFA3-4E73-ADC1-E2114BAE07E9}"/>
              </a:ext>
            </a:extLst>
          </p:cNvPr>
          <p:cNvSpPr/>
          <p:nvPr/>
        </p:nvSpPr>
        <p:spPr>
          <a:xfrm>
            <a:off x="4483340" y="1028967"/>
            <a:ext cx="2123440" cy="35957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458756" name="Picture 4" descr="Ministerio para la Transición Ecológica y el Reto Demográfico | LinkedIn">
            <a:extLst>
              <a:ext uri="{FF2B5EF4-FFF2-40B4-BE49-F238E27FC236}">
                <a16:creationId xmlns:a16="http://schemas.microsoft.com/office/drawing/2014/main" id="{045FBAC6-1D7A-44D4-B3F4-84C62EB36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38905"/>
          <a:stretch/>
        </p:blipFill>
        <p:spPr bwMode="auto">
          <a:xfrm>
            <a:off x="417416" y="1347117"/>
            <a:ext cx="1138435" cy="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Ministerio para la Transición Ecológica y el Reto Demográfico | LinkedIn">
            <a:extLst>
              <a:ext uri="{FF2B5EF4-FFF2-40B4-BE49-F238E27FC236}">
                <a16:creationId xmlns:a16="http://schemas.microsoft.com/office/drawing/2014/main" id="{DC46019C-99AB-439D-AAF5-5D43547C4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38905"/>
          <a:stretch/>
        </p:blipFill>
        <p:spPr bwMode="auto">
          <a:xfrm>
            <a:off x="417416" y="2207932"/>
            <a:ext cx="1138435" cy="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8541B-A19E-44C2-9515-3C35F5EB27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16" y="3154086"/>
            <a:ext cx="975360" cy="274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B293D2-7924-4077-94D7-D673005984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6909" y="1183589"/>
            <a:ext cx="2503053" cy="5029720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0D32B9A0-EAA1-48CE-AFF6-B39CC72A64BB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ESPAÑA PUEDE: MDI</a:t>
            </a:r>
          </a:p>
        </p:txBody>
      </p:sp>
      <p:cxnSp>
        <p:nvCxnSpPr>
          <p:cNvPr id="21" name="9 Conector recto">
            <a:extLst>
              <a:ext uri="{FF2B5EF4-FFF2-40B4-BE49-F238E27FC236}">
                <a16:creationId xmlns:a16="http://schemas.microsoft.com/office/drawing/2014/main" id="{B71508D7-01B0-496F-881D-6D54ADA48CCB}"/>
              </a:ext>
            </a:extLst>
          </p:cNvPr>
          <p:cNvCxnSpPr/>
          <p:nvPr/>
        </p:nvCxnSpPr>
        <p:spPr>
          <a:xfrm>
            <a:off x="6672064" y="644691"/>
            <a:ext cx="5280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326BE46E-07FD-459A-AB47-C00898E4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48">
            <a:extLst>
              <a:ext uri="{FF2B5EF4-FFF2-40B4-BE49-F238E27FC236}">
                <a16:creationId xmlns:a16="http://schemas.microsoft.com/office/drawing/2014/main" id="{BBA9D397-8262-4712-947A-EC2EC4886B09}"/>
              </a:ext>
            </a:extLst>
          </p:cNvPr>
          <p:cNvSpPr/>
          <p:nvPr/>
        </p:nvSpPr>
        <p:spPr>
          <a:xfrm>
            <a:off x="348220" y="3913488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 y ciberseguridad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0A4E066-5A42-4EAD-89B2-A476637F3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16" y="4136328"/>
            <a:ext cx="975360" cy="274320"/>
          </a:xfrm>
          <a:prstGeom prst="rect">
            <a:avLst/>
          </a:prstGeom>
        </p:spPr>
      </p:pic>
      <p:sp>
        <p:nvSpPr>
          <p:cNvPr id="24" name="Rectangle 48">
            <a:extLst>
              <a:ext uri="{FF2B5EF4-FFF2-40B4-BE49-F238E27FC236}">
                <a16:creationId xmlns:a16="http://schemas.microsoft.com/office/drawing/2014/main" id="{BE91E61F-5134-4982-90E4-BFB5107DAADB}"/>
              </a:ext>
            </a:extLst>
          </p:cNvPr>
          <p:cNvSpPr/>
          <p:nvPr/>
        </p:nvSpPr>
        <p:spPr>
          <a:xfrm>
            <a:off x="4483340" y="2056885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Circular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48BF716-3E20-4401-9607-94FF2E4E8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2279725"/>
            <a:ext cx="975360" cy="274320"/>
          </a:xfrm>
          <a:prstGeom prst="rect">
            <a:avLst/>
          </a:prstGeom>
        </p:spPr>
      </p:pic>
      <p:sp>
        <p:nvSpPr>
          <p:cNvPr id="28" name="Rectangle 48">
            <a:extLst>
              <a:ext uri="{FF2B5EF4-FFF2-40B4-BE49-F238E27FC236}">
                <a16:creationId xmlns:a16="http://schemas.microsoft.com/office/drawing/2014/main" id="{90ECC86D-E01C-4D9B-9358-0D1AD33733CE}"/>
              </a:ext>
            </a:extLst>
          </p:cNvPr>
          <p:cNvSpPr/>
          <p:nvPr/>
        </p:nvSpPr>
        <p:spPr>
          <a:xfrm>
            <a:off x="4483340" y="1114045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Eléctrica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0D1A2CC-A6E1-452A-B6BB-CCC17F6E9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1336885"/>
            <a:ext cx="975360" cy="274320"/>
          </a:xfrm>
          <a:prstGeom prst="rect">
            <a:avLst/>
          </a:prstGeom>
        </p:spPr>
      </p:pic>
      <p:sp>
        <p:nvSpPr>
          <p:cNvPr id="30" name="Rectangle 48">
            <a:extLst>
              <a:ext uri="{FF2B5EF4-FFF2-40B4-BE49-F238E27FC236}">
                <a16:creationId xmlns:a16="http://schemas.microsoft.com/office/drawing/2014/main" id="{536032C4-0EBA-4A1B-A519-5AB5DC15604E}"/>
              </a:ext>
            </a:extLst>
          </p:cNvPr>
          <p:cNvSpPr/>
          <p:nvPr/>
        </p:nvSpPr>
        <p:spPr>
          <a:xfrm>
            <a:off x="4483340" y="3889562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BE0B685-9BC5-432E-B545-3456E0562B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4110523"/>
            <a:ext cx="975360" cy="274320"/>
          </a:xfrm>
          <a:prstGeom prst="rect">
            <a:avLst/>
          </a:prstGeom>
        </p:spPr>
      </p:pic>
      <p:sp>
        <p:nvSpPr>
          <p:cNvPr id="32" name="Rectangle 48">
            <a:extLst>
              <a:ext uri="{FF2B5EF4-FFF2-40B4-BE49-F238E27FC236}">
                <a16:creationId xmlns:a16="http://schemas.microsoft.com/office/drawing/2014/main" id="{31384745-BEFE-4A1F-A9D9-BDFF7C4F1277}"/>
              </a:ext>
            </a:extLst>
          </p:cNvPr>
          <p:cNvSpPr/>
          <p:nvPr/>
        </p:nvSpPr>
        <p:spPr>
          <a:xfrm>
            <a:off x="4483340" y="2931246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Transporte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35DA595-1ADA-4E20-8C90-70BD1CC12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3152207"/>
            <a:ext cx="975360" cy="274320"/>
          </a:xfrm>
          <a:prstGeom prst="rect">
            <a:avLst/>
          </a:prstGeom>
        </p:spPr>
      </p:pic>
      <p:sp>
        <p:nvSpPr>
          <p:cNvPr id="35" name="Rectangle 48">
            <a:extLst>
              <a:ext uri="{FF2B5EF4-FFF2-40B4-BE49-F238E27FC236}">
                <a16:creationId xmlns:a16="http://schemas.microsoft.com/office/drawing/2014/main" id="{115F74F4-9F2A-435B-8D9A-AE7375DA8D86}"/>
              </a:ext>
            </a:extLst>
          </p:cNvPr>
          <p:cNvSpPr/>
          <p:nvPr/>
        </p:nvSpPr>
        <p:spPr>
          <a:xfrm>
            <a:off x="348220" y="5019783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grandes ayuntamientos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7710737-5907-4323-894B-09A252337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124" y="5242623"/>
            <a:ext cx="975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AF3941-4F8B-4520-88B7-A8E3BB42F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94" y="0"/>
            <a:ext cx="6911235" cy="73437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5EE26C-B96F-4832-9568-A76B010CE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4119" y="2921875"/>
            <a:ext cx="8075536" cy="41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7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heme/theme1.xml><?xml version="1.0" encoding="utf-8"?>
<a:theme xmlns:a="http://schemas.openxmlformats.org/drawingml/2006/main" name="Metropolitan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6085</TotalTime>
  <Words>376</Words>
  <Application>Microsoft Office PowerPoint</Application>
  <PresentationFormat>Panorámica</PresentationFormat>
  <Paragraphs>125</Paragraphs>
  <Slides>22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Bradley Hand ITC</vt:lpstr>
      <vt:lpstr>Calibri</vt:lpstr>
      <vt:lpstr>Calibri Light</vt:lpstr>
      <vt:lpstr>Georgia</vt:lpstr>
      <vt:lpstr>Lucida Sans</vt:lpstr>
      <vt:lpstr>Roboto</vt:lpstr>
      <vt:lpstr>Metropolitana</vt:lpstr>
      <vt:lpstr>Diapositiva de think-cell</vt:lpstr>
      <vt:lpstr>Worksheet</vt:lpstr>
      <vt:lpstr>Presentación de PowerPoint</vt:lpstr>
      <vt:lpstr>ESPAÑA PUEDE</vt:lpstr>
      <vt:lpstr>Presentación de PowerPoint</vt:lpstr>
      <vt:lpstr>Presentación de PowerPoint</vt:lpstr>
      <vt:lpstr>Presentación de PowerPoint</vt:lpstr>
      <vt:lpstr>GOBERNANZA DEL FONDO</vt:lpstr>
      <vt:lpstr>ROL DE LA OFICINA VALENCIANA PARA LA RECUPERACIÓN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FINANCIERO PLURIANUAL 2021 - 2027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Valenciana de Evaluación</dc:title>
  <dc:creator>Pedro Martinez Aparicio</dc:creator>
  <cp:lastModifiedBy>POYATOS LEÓN, JUAN ÁNGEL</cp:lastModifiedBy>
  <cp:revision>569</cp:revision>
  <cp:lastPrinted>2020-10-01T10:50:09Z</cp:lastPrinted>
  <dcterms:created xsi:type="dcterms:W3CDTF">2016-12-21T07:48:34Z</dcterms:created>
  <dcterms:modified xsi:type="dcterms:W3CDTF">2022-01-24T11:27:05Z</dcterms:modified>
</cp:coreProperties>
</file>