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308" r:id="rId9"/>
    <p:sldId id="309" r:id="rId10"/>
    <p:sldId id="310" r:id="rId11"/>
    <p:sldId id="311" r:id="rId12"/>
    <p:sldId id="312" r:id="rId13"/>
    <p:sldId id="301" r:id="rId14"/>
    <p:sldId id="313" r:id="rId15"/>
    <p:sldId id="306" r:id="rId16"/>
    <p:sldId id="307" r:id="rId17"/>
  </p:sldIdLst>
  <p:sldSz cx="9144000" cy="5715000" type="screen16x10"/>
  <p:notesSz cx="7099300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F51A79-1ACB-460A-A34A-DB0FDD057135}">
  <a:tblStyle styleId="{7BF51A79-1ACB-460A-A34A-DB0FDD057135}" styleName="Table_0">
    <a:wholeTbl>
      <a:tcTxStyle b="off" i="off">
        <a:font>
          <a:latin typeface="Lato Light"/>
          <a:ea typeface="Lato Light"/>
          <a:cs typeface="Lato Light"/>
        </a:font>
        <a:srgbClr val="7F7F7F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65"/>
    <p:restoredTop sz="94628"/>
  </p:normalViewPr>
  <p:slideViewPr>
    <p:cSldViewPr snapToGrid="0" snapToObjects="1">
      <p:cViewPr varScale="1">
        <p:scale>
          <a:sx n="129" d="100"/>
          <a:sy n="129" d="100"/>
        </p:scale>
        <p:origin x="12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b7fc6a7fa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8862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g6b7fc6a7fa_0_68:notes"/>
          <p:cNvSpPr txBox="1">
            <a:spLocks noGrp="1"/>
          </p:cNvSpPr>
          <p:nvPr>
            <p:ph type="body" idx="1"/>
          </p:nvPr>
        </p:nvSpPr>
        <p:spPr>
          <a:xfrm>
            <a:off x="709932" y="4861447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1008" tIns="101008" rIns="101008" bIns="101008" anchor="t" anchorCtr="0">
            <a:noAutofit/>
          </a:bodyPr>
          <a:lstStyle/>
          <a:p>
            <a:pPr marL="0" indent="0">
              <a:buSzPts val="10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906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4394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2967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e6618a6766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ge6618a6766_0_97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e6618a6766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ge6618a6766_0_97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6026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4" name="Google Shape;634;p21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6b7fc6a7f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2" name="Google Shape;642;g6b7fc6a7fa_0_8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3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e6618a6766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e6618a6766_0_70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77d4880a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g777d4880a2_0_7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6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630ee4b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g8630ee4b8f_0_0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2008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768350"/>
            <a:ext cx="6137275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33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311700" y="4700639"/>
            <a:ext cx="59988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29028"/>
            <a:ext cx="8520600" cy="2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311700" y="3502472"/>
            <a:ext cx="8520600" cy="14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 1">
  <p:cSld name="CUSTOM">
    <p:bg>
      <p:bgPr>
        <a:solidFill>
          <a:srgbClr val="333F48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302869" y="277813"/>
            <a:ext cx="4893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50" tIns="40825" rIns="81650" bIns="408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>
                <a:solidFill>
                  <a:srgbClr val="7F7F7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457200" y="659748"/>
            <a:ext cx="82296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0825" tIns="40825" rIns="40825" bIns="4082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457200" y="1333500"/>
            <a:ext cx="8229600" cy="39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81625" rIns="81625" bIns="8162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SzPts val="1200"/>
              <a:buNone/>
              <a:defRPr/>
            </a:lvl5pPr>
            <a:lvl6pPr marL="2743200" lvl="5" indent="-330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7F7F7F"/>
              </a:buClr>
              <a:buSzPts val="1600"/>
              <a:buChar char="■"/>
              <a:defRPr/>
            </a:lvl6pPr>
            <a:lvl7pPr marL="3200400" lvl="6" indent="-330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7F7F7F"/>
              </a:buClr>
              <a:buSzPts val="1600"/>
              <a:buChar char="●"/>
              <a:defRPr/>
            </a:lvl7pPr>
            <a:lvl8pPr marL="3657600" lvl="7" indent="-330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7F7F7F"/>
              </a:buClr>
              <a:buSzPts val="1600"/>
              <a:buChar char="○"/>
              <a:defRPr/>
            </a:lvl8pPr>
            <a:lvl9pPr marL="4114800" lvl="8" indent="-3302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7F7F7F"/>
              </a:buClr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23400" y="820647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708925" y="1149625"/>
            <a:ext cx="7883700" cy="41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ctrTitle"/>
          </p:nvPr>
        </p:nvSpPr>
        <p:spPr>
          <a:xfrm>
            <a:off x="311708" y="827306"/>
            <a:ext cx="8520600" cy="22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311700" y="3149028"/>
            <a:ext cx="8520600" cy="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389833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623400" y="820647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3999900" cy="3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2"/>
          </p:nvPr>
        </p:nvSpPr>
        <p:spPr>
          <a:xfrm>
            <a:off x="4832400" y="1280528"/>
            <a:ext cx="3999900" cy="3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623400" y="820647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11700" y="617333"/>
            <a:ext cx="28080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body" idx="1"/>
          </p:nvPr>
        </p:nvSpPr>
        <p:spPr>
          <a:xfrm>
            <a:off x="311700" y="1544000"/>
            <a:ext cx="2808000" cy="3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490250" y="500167"/>
            <a:ext cx="6367800" cy="45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/>
          <p:nvPr/>
        </p:nvSpPr>
        <p:spPr>
          <a:xfrm>
            <a:off x="4572000" y="-139"/>
            <a:ext cx="4572000" cy="571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265500" y="1370194"/>
            <a:ext cx="40452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subTitle" idx="1"/>
          </p:nvPr>
        </p:nvSpPr>
        <p:spPr>
          <a:xfrm>
            <a:off x="265500" y="3114528"/>
            <a:ext cx="4045200" cy="13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4939500" y="804528"/>
            <a:ext cx="3837000" cy="41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20647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8925" y="1149625"/>
            <a:ext cx="7883700" cy="41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5342150" y="5054875"/>
            <a:ext cx="35550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marR="0" lvl="0" indent="0" algn="r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F0B64A"/>
              </a:buClr>
              <a:buSzPts val="2000"/>
              <a:buFont typeface="Open Sans"/>
              <a:buNone/>
            </a:pPr>
            <a:endParaRPr sz="1000">
              <a:solidFill>
                <a:srgbClr val="FFB61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r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F0B64A"/>
              </a:buClr>
              <a:buSzPts val="2000"/>
              <a:buFont typeface="Open Sans"/>
              <a:buNone/>
            </a:pPr>
            <a:endParaRPr sz="1000">
              <a:solidFill>
                <a:srgbClr val="FFB61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r" rtl="0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>
                <a:srgbClr val="F0B64A"/>
              </a:buClr>
              <a:buSzPts val="2000"/>
              <a:buFont typeface="Open Sans"/>
              <a:buNone/>
            </a:pPr>
            <a:r>
              <a:rPr lang="es" sz="1000" b="0" i="0" u="none" strike="noStrike" cap="none">
                <a:solidFill>
                  <a:srgbClr val="FFB612"/>
                </a:solidFill>
                <a:latin typeface="Lato"/>
                <a:ea typeface="Lato"/>
                <a:cs typeface="Lato"/>
                <a:sym typeface="Lato"/>
              </a:rPr>
              <a:t>YOUR PROTECTION SPECIALIS</a:t>
            </a:r>
            <a:r>
              <a:rPr lang="es" sz="1000">
                <a:solidFill>
                  <a:srgbClr val="FFB612"/>
                </a:solidFill>
                <a:latin typeface="Lato"/>
                <a:ea typeface="Lato"/>
                <a:cs typeface="Lato"/>
                <a:sym typeface="Lato"/>
              </a:rPr>
              <a:t>TS</a:t>
            </a:r>
            <a:endParaRPr sz="1000">
              <a:solidFill>
                <a:srgbClr val="FFB61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51550" y="0"/>
            <a:ext cx="1845486" cy="96394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00">
          <p15:clr>
            <a:srgbClr val="F06B4A"/>
          </p15:clr>
        </p15:guide>
        <p15:guide id="2" pos="5564">
          <p15:clr>
            <a:srgbClr val="F06B4A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3.png"/><Relationship Id="rId3" Type="http://schemas.openxmlformats.org/officeDocument/2006/relationships/hyperlink" Target="mailto:info@innovamaquinaria.com" TargetMode="External"/><Relationship Id="rId7" Type="http://schemas.openxmlformats.org/officeDocument/2006/relationships/hyperlink" Target="https://www.innovamaquinaria.com/" TargetMode="External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hyperlink" Target="https://www.youtube.com/user/INNOVAmaquinaria" TargetMode="External"/><Relationship Id="rId5" Type="http://schemas.openxmlformats.org/officeDocument/2006/relationships/hyperlink" Target="https://www.linkedin.com/company/innovamaquinaria/" TargetMode="External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hyperlink" Target="https://twitter.com/EthernabyInnova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39.png"/><Relationship Id="rId3" Type="http://schemas.openxmlformats.org/officeDocument/2006/relationships/image" Target="../media/image18.jpg"/><Relationship Id="rId21" Type="http://schemas.openxmlformats.org/officeDocument/2006/relationships/image" Target="../media/image35.png"/><Relationship Id="rId34" Type="http://schemas.openxmlformats.org/officeDocument/2006/relationships/image" Target="../media/image47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16.png"/><Relationship Id="rId32" Type="http://schemas.openxmlformats.org/officeDocument/2006/relationships/image" Target="../media/image45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7.pn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10" Type="http://schemas.openxmlformats.org/officeDocument/2006/relationships/image" Target="../media/image25.png"/><Relationship Id="rId19" Type="http://schemas.openxmlformats.org/officeDocument/2006/relationships/image" Target="../media/image17.png"/><Relationship Id="rId31" Type="http://schemas.openxmlformats.org/officeDocument/2006/relationships/image" Target="../media/image44.png"/><Relationship Id="rId4" Type="http://schemas.openxmlformats.org/officeDocument/2006/relationships/image" Target="../media/image19.png"/><Relationship Id="rId9" Type="http://schemas.openxmlformats.org/officeDocument/2006/relationships/image" Target="../media/image24.jpg"/><Relationship Id="rId14" Type="http://schemas.openxmlformats.org/officeDocument/2006/relationships/image" Target="../media/image29.png"/><Relationship Id="rId22" Type="http://schemas.openxmlformats.org/officeDocument/2006/relationships/image" Target="../media/image36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1650" y="-421200"/>
            <a:ext cx="9204296" cy="6136197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84925" y="4287200"/>
            <a:ext cx="9144000" cy="672300"/>
          </a:xfrm>
          <a:prstGeom prst="rect">
            <a:avLst/>
          </a:prstGeom>
          <a:noFill/>
          <a:ln>
            <a:noFill/>
          </a:ln>
          <a:effectLst>
            <a:outerShdw dist="38100" dir="3300000" algn="bl" rotWithShape="0">
              <a:srgbClr val="000000">
                <a:alpha val="5899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" sz="25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TU PARTNER EN SISTEMAS DE EMBALAJE DE FINAL DE LÍNEA</a:t>
            </a:r>
            <a:endParaRPr sz="250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62" name="Google Shape;6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8000" y="1149063"/>
            <a:ext cx="5661852" cy="2959674"/>
          </a:xfrm>
          <a:prstGeom prst="rect">
            <a:avLst/>
          </a:prstGeom>
          <a:noFill/>
          <a:ln>
            <a:noFill/>
          </a:ln>
          <a:effectLst>
            <a:outerShdw blurRad="57150" dist="85725" dir="3660000" algn="bl" rotWithShape="0">
              <a:srgbClr val="000000">
                <a:alpha val="82000"/>
              </a:srgbClr>
            </a:outerShdw>
          </a:effectLst>
        </p:spPr>
      </p:pic>
      <p:sp>
        <p:nvSpPr>
          <p:cNvPr id="63" name="Google Shape;63;p15"/>
          <p:cNvSpPr txBox="1"/>
          <p:nvPr/>
        </p:nvSpPr>
        <p:spPr>
          <a:xfrm>
            <a:off x="2980825" y="707850"/>
            <a:ext cx="3555300" cy="1683600"/>
          </a:xfrm>
          <a:prstGeom prst="rect">
            <a:avLst/>
          </a:prstGeom>
          <a:noFill/>
          <a:ln>
            <a:noFill/>
          </a:ln>
          <a:effectLst>
            <a:outerShdw blurRad="57150" dist="47625" dir="3300000" algn="bl" rotWithShape="0">
              <a:srgbClr val="000000">
                <a:alpha val="56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</a:pPr>
            <a:r>
              <a:rPr lang="es" sz="3600">
                <a:solidFill>
                  <a:srgbClr val="FFFFFF"/>
                </a:solidFill>
                <a:latin typeface="Impact" panose="020B0806030902050204" pitchFamily="34" charset="0"/>
                <a:ea typeface="Over the Rainbow"/>
                <a:cs typeface="Over the Rainbow"/>
                <a:sym typeface="Over the Rainbow"/>
              </a:rPr>
              <a:t>Descubre</a:t>
            </a:r>
            <a:endParaRPr sz="500">
              <a:solidFill>
                <a:srgbClr val="FFFFFF"/>
              </a:solidFill>
              <a:latin typeface="Impact" panose="020B0806030902050204" pitchFamily="34" charset="0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/>
          <p:nvPr/>
        </p:nvSpPr>
        <p:spPr>
          <a:xfrm>
            <a:off x="0" y="1299650"/>
            <a:ext cx="9144000" cy="3347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2220000" algn="bl" rotWithShape="0">
              <a:srgbClr val="434343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6" title="01"/>
          <p:cNvSpPr txBox="1">
            <a:spLocks noGrp="1"/>
          </p:cNvSpPr>
          <p:nvPr>
            <p:ph type="body" idx="1"/>
          </p:nvPr>
        </p:nvSpPr>
        <p:spPr>
          <a:xfrm>
            <a:off x="1031750" y="1328399"/>
            <a:ext cx="6080100" cy="3198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700" dirty="0">
                <a:solidFill>
                  <a:srgbClr val="FFB612"/>
                </a:solidFill>
                <a:latin typeface="Lato" panose="020F0502020204030203" pitchFamily="34" charset="77"/>
                <a:ea typeface="Over the Rainbow"/>
                <a:cs typeface="Over the Rainbow"/>
                <a:sym typeface="Over the Rainbow"/>
              </a:rPr>
              <a:t>INNOVA-CV PRODUCTO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dirty="0">
              <a:solidFill>
                <a:srgbClr val="FFB612"/>
              </a:solidFill>
              <a:latin typeface="Lato" panose="020F0502020204030203" pitchFamily="34" charset="77"/>
              <a:ea typeface="Over the Rainbow"/>
              <a:cs typeface="Over the Rainbow"/>
              <a:sym typeface="Over the Rainbow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rgbClr val="FFB612"/>
              </a:solidFill>
              <a:latin typeface="Over the Rainbow"/>
              <a:ea typeface="Over the Rainbow"/>
              <a:cs typeface="Over the Rainbow"/>
              <a:sym typeface="Over the Rainbow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>
                <a:latin typeface="Impact"/>
                <a:ea typeface="Impact"/>
                <a:cs typeface="Impact"/>
                <a:sym typeface="Impact"/>
              </a:rPr>
              <a:t>-DESARROLLO DE NUEVOS PRODUCTOS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>
                <a:latin typeface="Impact"/>
                <a:ea typeface="Impact"/>
                <a:cs typeface="Impact"/>
                <a:sym typeface="Impact"/>
              </a:rPr>
              <a:t>-NUEVAS VERSIONES DE PRODUCTOS EXISTENTES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856156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/>
          <p:nvPr/>
        </p:nvSpPr>
        <p:spPr>
          <a:xfrm>
            <a:off x="0" y="1299650"/>
            <a:ext cx="9144000" cy="3347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2220000" algn="bl" rotWithShape="0">
              <a:srgbClr val="434343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6" title="01"/>
          <p:cNvSpPr txBox="1">
            <a:spLocks noGrp="1"/>
          </p:cNvSpPr>
          <p:nvPr>
            <p:ph type="body" idx="1"/>
          </p:nvPr>
        </p:nvSpPr>
        <p:spPr>
          <a:xfrm>
            <a:off x="1031750" y="1328399"/>
            <a:ext cx="6080100" cy="3198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700" dirty="0">
                <a:solidFill>
                  <a:srgbClr val="FFB612"/>
                </a:solidFill>
                <a:latin typeface="Lato" panose="020F0502020204030203" pitchFamily="34" charset="77"/>
                <a:ea typeface="Over the Rainbow"/>
                <a:cs typeface="Over the Rainbow"/>
                <a:sym typeface="Over the Rainbow"/>
              </a:rPr>
              <a:t>INNOVA-CV PROCESOS</a:t>
            </a:r>
            <a:endParaRPr sz="2700" dirty="0">
              <a:solidFill>
                <a:srgbClr val="FFB612"/>
              </a:solidFill>
              <a:latin typeface="Lato" panose="020F0502020204030203" pitchFamily="34" charset="77"/>
              <a:ea typeface="Over the Rainbow"/>
              <a:cs typeface="Over the Rainbow"/>
              <a:sym typeface="Over the Rainbow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rgbClr val="FFB612"/>
              </a:solidFill>
              <a:latin typeface="Over the Rainbow"/>
              <a:ea typeface="Over the Rainbow"/>
              <a:cs typeface="Over the Rainbow"/>
              <a:sym typeface="Over the Rainbow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>
                <a:latin typeface="Impact"/>
                <a:ea typeface="Impact"/>
                <a:cs typeface="Impact"/>
                <a:sym typeface="Impact"/>
              </a:rPr>
              <a:t>-REDISEÑO O MEJORA DE PROCESOS</a:t>
            </a:r>
            <a:br>
              <a:rPr lang="es" sz="1900" dirty="0">
                <a:latin typeface="Impact"/>
                <a:ea typeface="Impact"/>
                <a:cs typeface="Impact"/>
                <a:sym typeface="Impact"/>
              </a:rPr>
            </a:br>
            <a:r>
              <a:rPr lang="es" sz="1900" dirty="0">
                <a:latin typeface="Impact"/>
                <a:ea typeface="Impact"/>
                <a:cs typeface="Impact"/>
                <a:sym typeface="Impact"/>
              </a:rPr>
              <a:t>-OPTIMIZACIÓN DE TAREAS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>
                <a:latin typeface="Impact"/>
                <a:ea typeface="Impact"/>
                <a:cs typeface="Impact"/>
                <a:sym typeface="Impact"/>
              </a:rPr>
              <a:t>-OPTIMIZACIÓN DE INSTALACIONES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>
                <a:latin typeface="Impact"/>
                <a:ea typeface="Impact"/>
                <a:cs typeface="Impact"/>
                <a:sym typeface="Impact"/>
              </a:rPr>
              <a:t>-ELIMINACIÓN DEL DESPERDICIO</a:t>
            </a:r>
            <a:endParaRPr sz="1900" dirty="0"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551357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/>
          <p:nvPr/>
        </p:nvSpPr>
        <p:spPr>
          <a:xfrm>
            <a:off x="0" y="1299650"/>
            <a:ext cx="9144000" cy="3347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2220000" algn="bl" rotWithShape="0">
              <a:srgbClr val="434343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6" title="01"/>
          <p:cNvSpPr txBox="1">
            <a:spLocks noGrp="1"/>
          </p:cNvSpPr>
          <p:nvPr>
            <p:ph type="body" idx="1"/>
          </p:nvPr>
        </p:nvSpPr>
        <p:spPr>
          <a:xfrm>
            <a:off x="1031750" y="1328399"/>
            <a:ext cx="6699762" cy="331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700" dirty="0">
                <a:solidFill>
                  <a:srgbClr val="FFB612"/>
                </a:solidFill>
                <a:latin typeface="Lato" panose="020F0502020204030203" pitchFamily="34" charset="77"/>
                <a:ea typeface="Over the Rainbow"/>
                <a:cs typeface="Over the Rainbow"/>
                <a:sym typeface="Over the Rainbow"/>
              </a:rPr>
              <a:t>DIGITALIZA-CV</a:t>
            </a:r>
            <a:endParaRPr sz="2700" dirty="0">
              <a:solidFill>
                <a:srgbClr val="FFB612"/>
              </a:solidFill>
              <a:latin typeface="Lato" panose="020F0502020204030203" pitchFamily="34" charset="77"/>
              <a:ea typeface="Over the Rainbow"/>
              <a:cs typeface="Over the Rainbow"/>
              <a:sym typeface="Over the Rainbow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rgbClr val="FFB612"/>
              </a:solidFill>
              <a:latin typeface="Over the Rainbow"/>
              <a:ea typeface="Over the Rainbow"/>
              <a:cs typeface="Over the Rainbow"/>
              <a:sym typeface="Over the Rainbow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>
                <a:latin typeface="Impact"/>
                <a:ea typeface="Impact"/>
                <a:cs typeface="Impact"/>
                <a:sym typeface="Impact"/>
              </a:rPr>
              <a:t>-PROYECTOS DE DIGITALIZACIÓN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>
                <a:latin typeface="Impact"/>
                <a:ea typeface="Impact"/>
                <a:cs typeface="Impact"/>
                <a:sym typeface="Impact"/>
              </a:rPr>
              <a:t>-AUTOMATIZACIÓN DE TAREAS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>
                <a:latin typeface="Impact"/>
                <a:ea typeface="Impact"/>
                <a:cs typeface="Impact"/>
                <a:sym typeface="Impact"/>
              </a:rPr>
              <a:t>-INCORPORACIÓN/ACTUALIZACIÓN DE SOFTWARE (erp, crm, etc.)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900" dirty="0">
                <a:latin typeface="Impact"/>
                <a:ea typeface="Impact"/>
                <a:cs typeface="Impact"/>
                <a:sym typeface="Impact"/>
              </a:rPr>
              <a:t>-ETC.</a:t>
            </a:r>
            <a:endParaRPr sz="1900" dirty="0"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574733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0"/>
          <p:cNvSpPr txBox="1"/>
          <p:nvPr/>
        </p:nvSpPr>
        <p:spPr>
          <a:xfrm>
            <a:off x="0" y="2313000"/>
            <a:ext cx="9144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solidFill>
                  <a:srgbClr val="FFAB40"/>
                </a:solidFill>
                <a:latin typeface="Impact"/>
                <a:ea typeface="Impact"/>
                <a:cs typeface="Impact"/>
                <a:sym typeface="Impact"/>
              </a:rPr>
              <a:t>  </a:t>
            </a:r>
            <a:endParaRPr sz="3600" dirty="0">
              <a:solidFill>
                <a:srgbClr val="FFAB40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solidFill>
                  <a:srgbClr val="434343"/>
                </a:solidFill>
                <a:latin typeface="Impact"/>
                <a:ea typeface="Impact"/>
                <a:cs typeface="Impact"/>
                <a:sym typeface="Impact"/>
              </a:rPr>
              <a:t>IDEA PRINCIPAL</a:t>
            </a:r>
            <a:endParaRPr sz="3600" dirty="0">
              <a:solidFill>
                <a:srgbClr val="43434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0"/>
          <p:cNvSpPr txBox="1"/>
          <p:nvPr/>
        </p:nvSpPr>
        <p:spPr>
          <a:xfrm>
            <a:off x="0" y="2313000"/>
            <a:ext cx="9144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solidFill>
                  <a:srgbClr val="FFAB40"/>
                </a:solidFill>
                <a:latin typeface="Impact"/>
                <a:ea typeface="Impact"/>
                <a:cs typeface="Impact"/>
                <a:sym typeface="Impact"/>
              </a:rPr>
              <a:t>  </a:t>
            </a:r>
            <a:endParaRPr sz="3600" dirty="0">
              <a:solidFill>
                <a:srgbClr val="FFAB40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434343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6084AF7-7F6D-43FF-84D3-E3FEDCE3B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87" y="959075"/>
            <a:ext cx="7538225" cy="429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0037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65"/>
          <p:cNvPicPr preferRelativeResize="0"/>
          <p:nvPr/>
        </p:nvPicPr>
        <p:blipFill rotWithShape="1">
          <a:blip r:embed="rId3">
            <a:alphaModFix/>
          </a:blip>
          <a:srcRect l="4898" r="4898"/>
          <a:stretch/>
        </p:blipFill>
        <p:spPr>
          <a:xfrm>
            <a:off x="0" y="0"/>
            <a:ext cx="9143998" cy="5715003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65"/>
          <p:cNvSpPr txBox="1">
            <a:spLocks noGrp="1"/>
          </p:cNvSpPr>
          <p:nvPr>
            <p:ph type="title"/>
          </p:nvPr>
        </p:nvSpPr>
        <p:spPr>
          <a:xfrm>
            <a:off x="0" y="1769327"/>
            <a:ext cx="9144000" cy="1918010"/>
          </a:xfrm>
          <a:prstGeom prst="rect">
            <a:avLst/>
          </a:prstGeom>
          <a:noFill/>
          <a:ln>
            <a:noFill/>
          </a:ln>
          <a:effectLst>
            <a:outerShdw blurRad="57150" dist="57150" dir="5400000" algn="bl" rotWithShape="0">
              <a:srgbClr val="000000">
                <a:alpha val="84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4400" dirty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" sz="34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¡</a:t>
            </a:r>
            <a:r>
              <a:rPr lang="es-ES" sz="34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HAY UNA AYUDA QUE TE PUEDE FACILITAR QUE LA MATERIALICES</a:t>
            </a:r>
            <a:r>
              <a:rPr lang="es" sz="3400" b="1" dirty="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!</a:t>
            </a:r>
            <a:endParaRPr sz="3400" b="1" dirty="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8" name="Google Shape;638;p65"/>
          <p:cNvSpPr txBox="1"/>
          <p:nvPr/>
        </p:nvSpPr>
        <p:spPr>
          <a:xfrm>
            <a:off x="0" y="425475"/>
            <a:ext cx="9144000" cy="1156200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434343">
                <a:alpha val="79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solidFill>
                  <a:schemeClr val="dk1"/>
                </a:solidFill>
                <a:latin typeface="Lato Hairline" panose="020F0202020204030203" pitchFamily="34" charset="77"/>
                <a:ea typeface="Lato"/>
                <a:cs typeface="Lato"/>
                <a:sym typeface="Lato"/>
              </a:rPr>
              <a:t>¿Tienes una idea?</a:t>
            </a:r>
            <a:br>
              <a:rPr lang="es" sz="3600" dirty="0">
                <a:solidFill>
                  <a:schemeClr val="dk1"/>
                </a:solidFill>
                <a:latin typeface="Lato Hairline" panose="020F0202020204030203" pitchFamily="34" charset="77"/>
                <a:ea typeface="Lato"/>
                <a:cs typeface="Lato"/>
                <a:sym typeface="Lato"/>
              </a:rPr>
            </a:br>
            <a:endParaRPr sz="700" dirty="0">
              <a:latin typeface="Lato Hairline" panose="020F0202020204030203" pitchFamily="34" charset="77"/>
            </a:endParaRPr>
          </a:p>
        </p:txBody>
      </p:sp>
      <p:pic>
        <p:nvPicPr>
          <p:cNvPr id="639" name="Google Shape;639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92848" y="3444174"/>
            <a:ext cx="3158299" cy="1650975"/>
          </a:xfrm>
          <a:prstGeom prst="rect">
            <a:avLst/>
          </a:prstGeom>
          <a:noFill/>
          <a:ln>
            <a:noFill/>
          </a:ln>
          <a:effectLst>
            <a:outerShdw blurRad="57150" dist="85725" dir="3660000" algn="bl" rotWithShape="0">
              <a:srgbClr val="000000">
                <a:alpha val="82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6"/>
          <p:cNvSpPr txBox="1">
            <a:spLocks noGrp="1"/>
          </p:cNvSpPr>
          <p:nvPr>
            <p:ph type="body" idx="1"/>
          </p:nvPr>
        </p:nvSpPr>
        <p:spPr>
          <a:xfrm>
            <a:off x="311700" y="4700639"/>
            <a:ext cx="5998800" cy="6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645" name="Google Shape;645;p66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333F4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6" name="Google Shape;646;p6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8225" y="3161515"/>
            <a:ext cx="364524" cy="36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66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30977" y="3158408"/>
            <a:ext cx="318254" cy="318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66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85497" y="3161515"/>
            <a:ext cx="319704" cy="319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66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20284" y="3158408"/>
            <a:ext cx="344496" cy="34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66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320222" y="3158408"/>
            <a:ext cx="385688" cy="38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6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530300" y="1500625"/>
            <a:ext cx="3780201" cy="1976025"/>
          </a:xfrm>
          <a:prstGeom prst="rect">
            <a:avLst/>
          </a:prstGeom>
          <a:noFill/>
          <a:ln>
            <a:noFill/>
          </a:ln>
          <a:effectLst>
            <a:outerShdw blurRad="57150" dist="85725" dir="3660000" algn="bl" rotWithShape="0">
              <a:srgbClr val="000000">
                <a:alpha val="82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/>
          <p:nvPr/>
        </p:nvSpPr>
        <p:spPr>
          <a:xfrm>
            <a:off x="0" y="1299650"/>
            <a:ext cx="9144000" cy="3347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2220000" algn="bl" rotWithShape="0">
              <a:srgbClr val="434343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6" title="01"/>
          <p:cNvSpPr txBox="1">
            <a:spLocks noGrp="1"/>
          </p:cNvSpPr>
          <p:nvPr>
            <p:ph type="body" idx="1"/>
          </p:nvPr>
        </p:nvSpPr>
        <p:spPr>
          <a:xfrm>
            <a:off x="1031750" y="1328400"/>
            <a:ext cx="6080100" cy="29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700" dirty="0">
                <a:solidFill>
                  <a:srgbClr val="FFB612"/>
                </a:solidFill>
                <a:latin typeface="Lato" panose="020F0502020204030203" pitchFamily="34" charset="77"/>
                <a:ea typeface="Over the Rainbow"/>
                <a:cs typeface="Over the Rainbow"/>
                <a:sym typeface="Over the Rainbow"/>
              </a:rPr>
              <a:t>Descubre..</a:t>
            </a:r>
            <a:endParaRPr sz="2700" dirty="0">
              <a:solidFill>
                <a:srgbClr val="FFB612"/>
              </a:solidFill>
              <a:latin typeface="Lato" panose="020F0502020204030203" pitchFamily="34" charset="77"/>
              <a:ea typeface="Over the Rainbow"/>
              <a:cs typeface="Over the Rainbow"/>
              <a:sym typeface="Over the Rainbow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rgbClr val="FFB612"/>
              </a:solidFill>
              <a:latin typeface="Over the Rainbow"/>
              <a:ea typeface="Over the Rainbow"/>
              <a:cs typeface="Over the Rainbow"/>
              <a:sym typeface="Over the Rainbow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>
                <a:latin typeface="Impact"/>
                <a:ea typeface="Impact"/>
                <a:cs typeface="Impact"/>
                <a:sym typeface="Impact"/>
              </a:rPr>
              <a:t>01. DESCUBRE INNOVA GROUP</a:t>
            </a:r>
            <a:br>
              <a:rPr lang="es" sz="1900" dirty="0">
                <a:latin typeface="Impact"/>
                <a:ea typeface="Impact"/>
                <a:cs typeface="Impact"/>
                <a:sym typeface="Impact"/>
              </a:rPr>
            </a:br>
            <a:r>
              <a:rPr lang="es" sz="1900" dirty="0">
                <a:latin typeface="Impact"/>
                <a:ea typeface="Impact"/>
                <a:cs typeface="Impact"/>
                <a:sym typeface="Impact"/>
              </a:rPr>
              <a:t>02. AYUDAS</a:t>
            </a:r>
            <a:endParaRPr sz="1900" dirty="0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>
                <a:latin typeface="Impact"/>
                <a:ea typeface="Impact"/>
                <a:cs typeface="Impact"/>
                <a:sym typeface="Impact"/>
              </a:rPr>
              <a:t>03. IDEA PRINCIPAL </a:t>
            </a:r>
            <a:endParaRPr sz="1900" dirty="0"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/>
        </p:nvSpPr>
        <p:spPr>
          <a:xfrm>
            <a:off x="0" y="2585250"/>
            <a:ext cx="9144000" cy="5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solidFill>
                  <a:srgbClr val="FFAB40"/>
                </a:solidFill>
                <a:latin typeface="Impact"/>
                <a:ea typeface="Impact"/>
                <a:cs typeface="Impact"/>
                <a:sym typeface="Impact"/>
              </a:rPr>
              <a:t>DESCUBRE    </a:t>
            </a:r>
            <a:endParaRPr sz="3600" dirty="0">
              <a:solidFill>
                <a:srgbClr val="FFAB40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dirty="0">
                <a:solidFill>
                  <a:srgbClr val="434343"/>
                </a:solidFill>
                <a:latin typeface="Impact"/>
                <a:ea typeface="Impact"/>
                <a:cs typeface="Impact"/>
                <a:sym typeface="Impact"/>
              </a:rPr>
              <a:t>INNOVA GROUP</a:t>
            </a:r>
            <a:endParaRPr sz="3600" b="0" i="0" u="none" strike="noStrike" cap="none" dirty="0">
              <a:solidFill>
                <a:srgbClr val="FFAB4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/>
          <p:cNvPicPr preferRelativeResize="0"/>
          <p:nvPr/>
        </p:nvPicPr>
        <p:blipFill rotWithShape="1">
          <a:blip r:embed="rId3">
            <a:alphaModFix amt="80000"/>
          </a:blip>
          <a:srcRect/>
          <a:stretch/>
        </p:blipFill>
        <p:spPr>
          <a:xfrm>
            <a:off x="0" y="2028626"/>
            <a:ext cx="9144000" cy="2137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9"/>
          <p:cNvPicPr preferRelativeResize="0"/>
          <p:nvPr/>
        </p:nvPicPr>
        <p:blipFill rotWithShape="1">
          <a:blip r:embed="rId4">
            <a:alphaModFix/>
          </a:blip>
          <a:srcRect l="16645" r="15910"/>
          <a:stretch/>
        </p:blipFill>
        <p:spPr>
          <a:xfrm>
            <a:off x="3593650" y="427350"/>
            <a:ext cx="2267107" cy="1755748"/>
          </a:xfrm>
          <a:prstGeom prst="rect">
            <a:avLst/>
          </a:prstGeom>
          <a:noFill/>
          <a:ln>
            <a:noFill/>
          </a:ln>
          <a:effectLst>
            <a:outerShdw blurRad="57150" dist="47625" dir="5400000" algn="bl" rotWithShape="0">
              <a:srgbClr val="434343">
                <a:alpha val="63000"/>
              </a:srgbClr>
            </a:outerShdw>
          </a:effectLst>
        </p:spPr>
      </p:pic>
      <p:sp>
        <p:nvSpPr>
          <p:cNvPr id="88" name="Google Shape;88;p19"/>
          <p:cNvSpPr txBox="1">
            <a:spLocks noGrp="1"/>
          </p:cNvSpPr>
          <p:nvPr>
            <p:ph type="body" idx="1"/>
          </p:nvPr>
        </p:nvSpPr>
        <p:spPr>
          <a:xfrm>
            <a:off x="621550" y="4166250"/>
            <a:ext cx="8211300" cy="10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s" sz="1800">
                <a:solidFill>
                  <a:srgbClr val="333F48"/>
                </a:solidFill>
              </a:rPr>
              <a:t>Diseñamos y fabricamos </a:t>
            </a:r>
            <a:r>
              <a:rPr lang="es" sz="1800" b="1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  <a:t>soluciones de embalaje</a:t>
            </a:r>
            <a:r>
              <a:rPr lang="es" sz="1800">
                <a:solidFill>
                  <a:srgbClr val="333F48"/>
                </a:solidFill>
              </a:rPr>
              <a:t> </a:t>
            </a:r>
            <a:br>
              <a:rPr lang="es" sz="1800">
                <a:solidFill>
                  <a:srgbClr val="333F48"/>
                </a:solidFill>
              </a:rPr>
            </a:br>
            <a:r>
              <a:rPr lang="es" sz="1800">
                <a:solidFill>
                  <a:srgbClr val="333F48"/>
                </a:solidFill>
              </a:rPr>
              <a:t>para el final de línea </a:t>
            </a:r>
            <a:endParaRPr sz="1800">
              <a:solidFill>
                <a:srgbClr val="333F48"/>
              </a:solidFill>
            </a:endParaRPr>
          </a:p>
        </p:txBody>
      </p:sp>
      <p:pic>
        <p:nvPicPr>
          <p:cNvPr id="90" name="Google Shape;90;p19"/>
          <p:cNvPicPr preferRelativeResize="0"/>
          <p:nvPr/>
        </p:nvPicPr>
        <p:blipFill rotWithShape="1">
          <a:blip r:embed="rId5">
            <a:alphaModFix/>
          </a:blip>
          <a:srcRect l="11155" t="21516" r="11210" b="22247"/>
          <a:stretch/>
        </p:blipFill>
        <p:spPr>
          <a:xfrm>
            <a:off x="6108273" y="3487913"/>
            <a:ext cx="2626051" cy="5793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1" name="Google Shape;9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875" y="3472292"/>
            <a:ext cx="1845644" cy="6939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0" name="Google Shape;89;p19">
            <a:extLst>
              <a:ext uri="{FF2B5EF4-FFF2-40B4-BE49-F238E27FC236}">
                <a16:creationId xmlns:a16="http://schemas.microsoft.com/office/drawing/2014/main" id="{E76B2E53-CB02-1A4C-99C9-B1DAD20CAC7C}"/>
              </a:ext>
            </a:extLst>
          </p:cNvPr>
          <p:cNvSpPr txBox="1">
            <a:spLocks/>
          </p:cNvSpPr>
          <p:nvPr/>
        </p:nvSpPr>
        <p:spPr>
          <a:xfrm>
            <a:off x="0" y="135758"/>
            <a:ext cx="9144000" cy="40307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es-ES" sz="2000" dirty="0">
                <a:solidFill>
                  <a:schemeClr val="bg1">
                    <a:lumMod val="65000"/>
                  </a:schemeClr>
                </a:solidFill>
                <a:latin typeface="Impact"/>
                <a:sym typeface="Over the Rainbow"/>
              </a:rPr>
              <a:t>DESCUBRE INNOVA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/>
          <p:nvPr/>
        </p:nvSpPr>
        <p:spPr>
          <a:xfrm>
            <a:off x="0" y="1803750"/>
            <a:ext cx="9144000" cy="25836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2220000" algn="bl" rotWithShape="0">
              <a:srgbClr val="434343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1"/>
          </p:nvPr>
        </p:nvSpPr>
        <p:spPr>
          <a:xfrm>
            <a:off x="556251" y="1028025"/>
            <a:ext cx="80259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s" sz="1800" dirty="0">
                <a:solidFill>
                  <a:srgbClr val="333F48"/>
                </a:solidFill>
              </a:rPr>
              <a:t>UN GRUPO CON UNA AMPLIA GAMA DE SOLUCIONES DE EMBALAJE</a:t>
            </a:r>
            <a:endParaRPr sz="1800" dirty="0">
              <a:solidFill>
                <a:srgbClr val="333F48"/>
              </a:solidFill>
            </a:endParaRPr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>
            <a:off x="454600" y="4492350"/>
            <a:ext cx="83181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s" sz="1800">
                <a:solidFill>
                  <a:srgbClr val="333F48"/>
                </a:solidFill>
              </a:rPr>
              <a:t>Ofrecemos diversos sistemas de embalaje </a:t>
            </a:r>
            <a:r>
              <a:rPr lang="es" sz="1800" b="1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  <a:t>automáticos y semiautomáticos </a:t>
            </a:r>
            <a:endParaRPr sz="1800">
              <a:solidFill>
                <a:srgbClr val="333F48"/>
              </a:solidFill>
            </a:endParaRPr>
          </a:p>
        </p:txBody>
      </p:sp>
      <p:pic>
        <p:nvPicPr>
          <p:cNvPr id="99" name="Google Shape;9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6951" y="1640230"/>
            <a:ext cx="1814555" cy="1823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6875" y="2120702"/>
            <a:ext cx="1253699" cy="132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8426" y="1730177"/>
            <a:ext cx="1552125" cy="19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2931300" y="1750918"/>
            <a:ext cx="1552125" cy="194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6553" y="2460600"/>
            <a:ext cx="531522" cy="81942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228362" y="3378713"/>
            <a:ext cx="18144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s" sz="1000" b="1">
                <a:solidFill>
                  <a:srgbClr val="007FC6"/>
                </a:solidFill>
                <a:latin typeface="Lato"/>
                <a:ea typeface="Lato"/>
                <a:cs typeface="Lato"/>
                <a:sym typeface="Lato"/>
              </a:rPr>
              <a:t>ENVOLVEDORA </a:t>
            </a:r>
            <a:br>
              <a:rPr lang="es" sz="1000" b="1">
                <a:solidFill>
                  <a:srgbClr val="007FC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s" sz="1000" b="1">
                <a:solidFill>
                  <a:srgbClr val="007FC6"/>
                </a:solidFill>
                <a:latin typeface="Lato"/>
                <a:ea typeface="Lato"/>
                <a:cs typeface="Lato"/>
                <a:sym typeface="Lato"/>
              </a:rPr>
              <a:t>SEMIAUTOMÁTICA</a:t>
            </a:r>
            <a:endParaRPr sz="1000" b="1">
              <a:solidFill>
                <a:srgbClr val="007FC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1776663" y="3378713"/>
            <a:ext cx="9903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s" sz="1000" b="1">
                <a:solidFill>
                  <a:srgbClr val="007FC6"/>
                </a:solidFill>
                <a:latin typeface="Lato"/>
                <a:ea typeface="Lato"/>
                <a:cs typeface="Lato"/>
                <a:sym typeface="Lato"/>
              </a:rPr>
              <a:t>FLEJADORA</a:t>
            </a:r>
            <a:br>
              <a:rPr lang="es" sz="1000" b="1">
                <a:solidFill>
                  <a:srgbClr val="007FC6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s" sz="1000" b="1">
                <a:solidFill>
                  <a:srgbClr val="007FC6"/>
                </a:solidFill>
                <a:latin typeface="Lato"/>
                <a:ea typeface="Lato"/>
                <a:cs typeface="Lato"/>
                <a:sym typeface="Lato"/>
              </a:rPr>
              <a:t>DE CAJAS</a:t>
            </a:r>
            <a:endParaRPr sz="1000" b="1">
              <a:solidFill>
                <a:srgbClr val="007FC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3269113" y="3378713"/>
            <a:ext cx="9903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s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FLEJADORA</a:t>
            </a:r>
            <a:br>
              <a:rPr lang="es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s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VERTICAL</a:t>
            </a:r>
            <a:endParaRPr sz="1000" b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1"/>
          </p:nvPr>
        </p:nvSpPr>
        <p:spPr>
          <a:xfrm>
            <a:off x="4569201" y="3378713"/>
            <a:ext cx="11619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s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FLEJADORA</a:t>
            </a:r>
            <a:br>
              <a:rPr lang="es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s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HORIZONTAL</a:t>
            </a:r>
            <a:endParaRPr sz="1000" b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5810844" y="3378713"/>
            <a:ext cx="11619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s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ENVOLVEDORA</a:t>
            </a:r>
            <a:br>
              <a:rPr lang="es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s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AUTOMÁTICA</a:t>
            </a:r>
            <a:endParaRPr sz="1000" b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7080151" y="3378713"/>
            <a:ext cx="13287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s" sz="1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ENFUNDADORA STRETCH HOOD</a:t>
            </a:r>
            <a:endParaRPr sz="1000" b="1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49375" y="3892777"/>
            <a:ext cx="1008706" cy="3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9">
            <a:alphaModFix/>
          </a:blip>
          <a:srcRect t="22607" b="22825"/>
          <a:stretch/>
        </p:blipFill>
        <p:spPr>
          <a:xfrm>
            <a:off x="792000" y="3924727"/>
            <a:ext cx="1897675" cy="31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09525" y="2333091"/>
            <a:ext cx="1449825" cy="10873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89;p19">
            <a:extLst>
              <a:ext uri="{FF2B5EF4-FFF2-40B4-BE49-F238E27FC236}">
                <a16:creationId xmlns:a16="http://schemas.microsoft.com/office/drawing/2014/main" id="{55721D18-A993-EC41-AB30-AD00346FF0DD}"/>
              </a:ext>
            </a:extLst>
          </p:cNvPr>
          <p:cNvSpPr txBox="1">
            <a:spLocks/>
          </p:cNvSpPr>
          <p:nvPr/>
        </p:nvSpPr>
        <p:spPr>
          <a:xfrm>
            <a:off x="0" y="135758"/>
            <a:ext cx="9144000" cy="40307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es-ES" sz="2000" dirty="0">
                <a:solidFill>
                  <a:schemeClr val="bg1">
                    <a:lumMod val="65000"/>
                  </a:schemeClr>
                </a:solidFill>
                <a:latin typeface="Impact"/>
                <a:sym typeface="Over the Rainbow"/>
              </a:rPr>
              <a:t>DESCUBRE INNOVA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/>
        </p:nvSpPr>
        <p:spPr>
          <a:xfrm>
            <a:off x="0" y="744664"/>
            <a:ext cx="91440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800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  <a:t>FABRICANTES ESPAÑOLES CON PRESENCIA INTERNACIONAL</a:t>
            </a:r>
            <a:endParaRPr sz="1800">
              <a:solidFill>
                <a:srgbClr val="333F4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9" name="Google Shape;119;p21"/>
          <p:cNvSpPr txBox="1"/>
          <p:nvPr/>
        </p:nvSpPr>
        <p:spPr>
          <a:xfrm>
            <a:off x="0" y="4801516"/>
            <a:ext cx="91440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800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  <a:t>y soporte a través de oficinas locales y distribuidores</a:t>
            </a:r>
            <a:endParaRPr sz="18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1" name="Google Shape;12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2363" y="1292525"/>
            <a:ext cx="7227662" cy="35476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 txBox="1"/>
          <p:nvPr/>
        </p:nvSpPr>
        <p:spPr>
          <a:xfrm>
            <a:off x="1208842" y="3201283"/>
            <a:ext cx="10767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595959"/>
              </a:buClr>
              <a:buSzPts val="1800"/>
              <a:buFont typeface="Lato"/>
              <a:buNone/>
            </a:pPr>
            <a:r>
              <a:rPr lang="es" sz="1000" b="1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  <a:t>Delegación</a:t>
            </a:r>
            <a:br>
              <a:rPr lang="es" sz="1000" b="1" i="0" u="none" strike="noStrike" cap="none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s" sz="1000" b="1" i="0" u="none" strike="noStrike" cap="none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  <a:t>Innova México</a:t>
            </a:r>
            <a:endParaRPr b="1"/>
          </a:p>
        </p:txBody>
      </p:sp>
      <p:cxnSp>
        <p:nvCxnSpPr>
          <p:cNvPr id="123" name="Google Shape;123;p21"/>
          <p:cNvCxnSpPr/>
          <p:nvPr/>
        </p:nvCxnSpPr>
        <p:spPr>
          <a:xfrm rot="10800000" flipH="1">
            <a:off x="2040120" y="3164154"/>
            <a:ext cx="474900" cy="2394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4" name="Google Shape;124;p21"/>
          <p:cNvSpPr txBox="1"/>
          <p:nvPr/>
        </p:nvSpPr>
        <p:spPr>
          <a:xfrm>
            <a:off x="3796676" y="3931240"/>
            <a:ext cx="10767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595959"/>
              </a:buClr>
              <a:buSzPts val="1800"/>
              <a:buFont typeface="Lato"/>
              <a:buNone/>
            </a:pPr>
            <a:r>
              <a:rPr lang="es" sz="1000" b="1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  <a:t>Partner </a:t>
            </a:r>
            <a:br>
              <a:rPr lang="es" sz="1000" b="1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s" sz="1000" b="1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  <a:t>Brasil</a:t>
            </a:r>
            <a:endParaRPr b="1"/>
          </a:p>
        </p:txBody>
      </p:sp>
      <p:cxnSp>
        <p:nvCxnSpPr>
          <p:cNvPr id="125" name="Google Shape;125;p21"/>
          <p:cNvCxnSpPr/>
          <p:nvPr/>
        </p:nvCxnSpPr>
        <p:spPr>
          <a:xfrm>
            <a:off x="3676217" y="3986774"/>
            <a:ext cx="528600" cy="114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6" name="Google Shape;126;p21"/>
          <p:cNvSpPr txBox="1"/>
          <p:nvPr/>
        </p:nvSpPr>
        <p:spPr>
          <a:xfrm>
            <a:off x="1830526" y="3826283"/>
            <a:ext cx="10767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595959"/>
              </a:buClr>
              <a:buSzPts val="1800"/>
              <a:buFont typeface="Lato"/>
              <a:buNone/>
            </a:pPr>
            <a:r>
              <a:rPr lang="es" sz="1000" b="1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  <a:t>Partners</a:t>
            </a:r>
            <a:br>
              <a:rPr lang="es" sz="1000" b="1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s" sz="1000" b="1" i="0" u="none" strike="noStrike" cap="none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  <a:t>LATAM</a:t>
            </a:r>
            <a:endParaRPr b="1"/>
          </a:p>
        </p:txBody>
      </p:sp>
      <p:cxnSp>
        <p:nvCxnSpPr>
          <p:cNvPr id="127" name="Google Shape;127;p21"/>
          <p:cNvCxnSpPr/>
          <p:nvPr/>
        </p:nvCxnSpPr>
        <p:spPr>
          <a:xfrm rot="10800000" flipH="1">
            <a:off x="2777070" y="3520576"/>
            <a:ext cx="348300" cy="4662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8" name="Google Shape;128;p21"/>
          <p:cNvSpPr txBox="1"/>
          <p:nvPr/>
        </p:nvSpPr>
        <p:spPr>
          <a:xfrm>
            <a:off x="4237901" y="1492475"/>
            <a:ext cx="10767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595959"/>
              </a:buClr>
              <a:buSzPts val="1800"/>
              <a:buFont typeface="Lato"/>
              <a:buNone/>
            </a:pPr>
            <a:r>
              <a:rPr lang="es" sz="1000" b="1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  <a:t>Partners</a:t>
            </a:r>
            <a:br>
              <a:rPr lang="es" sz="1000" b="1" i="0" u="none" strike="noStrike" cap="none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s" sz="1000" b="1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  <a:t>EU/MENA</a:t>
            </a:r>
            <a:endParaRPr b="1"/>
          </a:p>
        </p:txBody>
      </p:sp>
      <p:cxnSp>
        <p:nvCxnSpPr>
          <p:cNvPr id="129" name="Google Shape;129;p21"/>
          <p:cNvCxnSpPr>
            <a:stCxn id="128" idx="2"/>
          </p:cNvCxnSpPr>
          <p:nvPr/>
        </p:nvCxnSpPr>
        <p:spPr>
          <a:xfrm>
            <a:off x="4776251" y="1972775"/>
            <a:ext cx="230100" cy="6384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0" name="Google Shape;130;p21"/>
          <p:cNvSpPr txBox="1"/>
          <p:nvPr/>
        </p:nvSpPr>
        <p:spPr>
          <a:xfrm>
            <a:off x="3489696" y="1990255"/>
            <a:ext cx="10767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595959"/>
              </a:buClr>
              <a:buSzPts val="1800"/>
              <a:buFont typeface="Lato"/>
              <a:buNone/>
            </a:pPr>
            <a:r>
              <a:rPr lang="es" sz="1100" b="1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  <a:t>HQ</a:t>
            </a:r>
            <a:br>
              <a:rPr lang="es" sz="1100" b="1" i="0" u="none" strike="noStrike" cap="none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s" sz="1100" b="1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  <a:t>Spain</a:t>
            </a:r>
            <a:endParaRPr sz="1500" b="1"/>
          </a:p>
        </p:txBody>
      </p:sp>
      <p:cxnSp>
        <p:nvCxnSpPr>
          <p:cNvPr id="131" name="Google Shape;131;p21"/>
          <p:cNvCxnSpPr>
            <a:endCxn id="130" idx="2"/>
          </p:cNvCxnSpPr>
          <p:nvPr/>
        </p:nvCxnSpPr>
        <p:spPr>
          <a:xfrm rot="10800000">
            <a:off x="4028046" y="2470555"/>
            <a:ext cx="385800" cy="1884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2" name="Google Shape;132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37885" y="3831668"/>
            <a:ext cx="194133" cy="193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 descr="https://lh6.googleusercontent.com/W34yTAKP1mU1V6eW_7OzInZvvsP2uaMGemRia1JPU54hZhbz8zh5BabE6s80RPgZTr_fl05E8hVAN_S5yRnxyUsFMeJKZktzE34240mPCRBEAqL4bDXgvl76L4Zp11ZirVyMMP9iKsw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5382" y="3069431"/>
            <a:ext cx="203473" cy="2024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21"/>
          <p:cNvCxnSpPr>
            <a:stCxn id="128" idx="2"/>
          </p:cNvCxnSpPr>
          <p:nvPr/>
        </p:nvCxnSpPr>
        <p:spPr>
          <a:xfrm flipH="1">
            <a:off x="4630151" y="1972775"/>
            <a:ext cx="146100" cy="10215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5" name="Google Shape;135;p21"/>
          <p:cNvCxnSpPr>
            <a:stCxn id="128" idx="2"/>
          </p:cNvCxnSpPr>
          <p:nvPr/>
        </p:nvCxnSpPr>
        <p:spPr>
          <a:xfrm flipH="1">
            <a:off x="4568651" y="1972775"/>
            <a:ext cx="207600" cy="5691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6" name="Google Shape;136;p21"/>
          <p:cNvSpPr txBox="1"/>
          <p:nvPr/>
        </p:nvSpPr>
        <p:spPr>
          <a:xfrm>
            <a:off x="753975" y="2496103"/>
            <a:ext cx="10767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595959"/>
              </a:buClr>
              <a:buSzPts val="1800"/>
              <a:buFont typeface="Lato"/>
              <a:buNone/>
            </a:pPr>
            <a:r>
              <a:rPr lang="es" sz="1000" b="1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  <a:t>Partner </a:t>
            </a:r>
            <a:br>
              <a:rPr lang="es" sz="1000" b="1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s" sz="1000" b="1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  <a:t>US</a:t>
            </a:r>
            <a:endParaRPr b="1"/>
          </a:p>
        </p:txBody>
      </p:sp>
      <p:cxnSp>
        <p:nvCxnSpPr>
          <p:cNvPr id="137" name="Google Shape;137;p21"/>
          <p:cNvCxnSpPr/>
          <p:nvPr/>
        </p:nvCxnSpPr>
        <p:spPr>
          <a:xfrm>
            <a:off x="1515145" y="2759374"/>
            <a:ext cx="1023600" cy="696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8" name="Google Shape;138;p21"/>
          <p:cNvSpPr txBox="1"/>
          <p:nvPr/>
        </p:nvSpPr>
        <p:spPr>
          <a:xfrm>
            <a:off x="6555128" y="2930915"/>
            <a:ext cx="10767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595959"/>
              </a:buClr>
              <a:buSzPts val="1800"/>
              <a:buFont typeface="Lato"/>
              <a:buNone/>
            </a:pPr>
            <a:r>
              <a:rPr lang="es" sz="1000" b="1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  <a:t>Partner</a:t>
            </a:r>
            <a:br>
              <a:rPr lang="es" sz="1000" b="1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s" sz="1000" b="1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  <a:t>India</a:t>
            </a:r>
            <a:endParaRPr b="1"/>
          </a:p>
        </p:txBody>
      </p:sp>
      <p:cxnSp>
        <p:nvCxnSpPr>
          <p:cNvPr id="139" name="Google Shape;139;p21"/>
          <p:cNvCxnSpPr/>
          <p:nvPr/>
        </p:nvCxnSpPr>
        <p:spPr>
          <a:xfrm>
            <a:off x="6171780" y="3125275"/>
            <a:ext cx="566700" cy="78000"/>
          </a:xfrm>
          <a:prstGeom prst="straightConnector1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" name="Google Shape;89;p19">
            <a:extLst>
              <a:ext uri="{FF2B5EF4-FFF2-40B4-BE49-F238E27FC236}">
                <a16:creationId xmlns:a16="http://schemas.microsoft.com/office/drawing/2014/main" id="{D9BBBCC8-3884-BA48-A715-C0597F204EDC}"/>
              </a:ext>
            </a:extLst>
          </p:cNvPr>
          <p:cNvSpPr txBox="1">
            <a:spLocks/>
          </p:cNvSpPr>
          <p:nvPr/>
        </p:nvSpPr>
        <p:spPr>
          <a:xfrm>
            <a:off x="0" y="135758"/>
            <a:ext cx="9144000" cy="40307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es-ES" sz="2000" dirty="0">
                <a:solidFill>
                  <a:schemeClr val="bg1">
                    <a:lumMod val="65000"/>
                  </a:schemeClr>
                </a:solidFill>
                <a:latin typeface="Impact"/>
                <a:sym typeface="Over the Rainbow"/>
              </a:rPr>
              <a:t>DESCUBRE INNOVA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/>
        </p:nvSpPr>
        <p:spPr>
          <a:xfrm>
            <a:off x="-9835" y="963414"/>
            <a:ext cx="91440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800" dirty="0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  <a:t>NUESTROS CLIENTES</a:t>
            </a:r>
            <a:endParaRPr sz="1800" dirty="0">
              <a:solidFill>
                <a:srgbClr val="333F48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" name="Google Shape;146;p22"/>
          <p:cNvSpPr txBox="1"/>
          <p:nvPr/>
        </p:nvSpPr>
        <p:spPr>
          <a:xfrm>
            <a:off x="-9825" y="4255889"/>
            <a:ext cx="91440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800">
                <a:solidFill>
                  <a:srgbClr val="333F48"/>
                </a:solidFill>
                <a:latin typeface="Lato"/>
                <a:ea typeface="Lato"/>
                <a:cs typeface="Lato"/>
                <a:sym typeface="Lato"/>
              </a:rPr>
              <a:t>Y otros clientes de diferentes sectores</a:t>
            </a:r>
            <a:endParaRPr sz="1800">
              <a:solidFill>
                <a:srgbClr val="333F48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7" name="Google Shape;147;p22" descr="Porcelanosa-Group-at-Cersaie.jpg"/>
          <p:cNvPicPr preferRelativeResize="0"/>
          <p:nvPr/>
        </p:nvPicPr>
        <p:blipFill rotWithShape="1">
          <a:blip r:embed="rId3">
            <a:alphaModFix/>
          </a:blip>
          <a:srcRect t="8172" r="20134"/>
          <a:stretch/>
        </p:blipFill>
        <p:spPr>
          <a:xfrm>
            <a:off x="0" y="1655164"/>
            <a:ext cx="3164350" cy="2389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 descr="resirene.png"/>
          <p:cNvPicPr preferRelativeResize="0"/>
          <p:nvPr/>
        </p:nvPicPr>
        <p:blipFill rotWithShape="1">
          <a:blip r:embed="rId4">
            <a:alphaModFix/>
          </a:blip>
          <a:srcRect t="2286" b="21505"/>
          <a:stretch/>
        </p:blipFill>
        <p:spPr>
          <a:xfrm>
            <a:off x="3095500" y="1655175"/>
            <a:ext cx="3038925" cy="238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/>
          <p:cNvSpPr/>
          <p:nvPr/>
        </p:nvSpPr>
        <p:spPr>
          <a:xfrm>
            <a:off x="3114350" y="1655175"/>
            <a:ext cx="3039000" cy="2389200"/>
          </a:xfrm>
          <a:prstGeom prst="rect">
            <a:avLst/>
          </a:prstGeom>
          <a:solidFill>
            <a:srgbClr val="333F48">
              <a:alpha val="7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pic>
        <p:nvPicPr>
          <p:cNvPr id="150" name="Google Shape;150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42488" y="1491826"/>
            <a:ext cx="1360600" cy="13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20152" y="1924974"/>
            <a:ext cx="1054050" cy="456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06473" y="3359876"/>
            <a:ext cx="790876" cy="50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58875" y="2116600"/>
            <a:ext cx="1581025" cy="68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2" descr="aldhara 3.jpg"/>
          <p:cNvPicPr preferRelativeResize="0"/>
          <p:nvPr/>
        </p:nvPicPr>
        <p:blipFill rotWithShape="1">
          <a:blip r:embed="rId9">
            <a:alphaModFix/>
          </a:blip>
          <a:srcRect l="54161" r="12019" b="8517"/>
          <a:stretch/>
        </p:blipFill>
        <p:spPr>
          <a:xfrm>
            <a:off x="6134425" y="1655175"/>
            <a:ext cx="3038926" cy="238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/>
          <p:nvPr/>
        </p:nvSpPr>
        <p:spPr>
          <a:xfrm>
            <a:off x="6134425" y="1655200"/>
            <a:ext cx="3039000" cy="2389200"/>
          </a:xfrm>
          <a:prstGeom prst="rect">
            <a:avLst/>
          </a:prstGeom>
          <a:solidFill>
            <a:srgbClr val="333F48">
              <a:alpha val="7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56" name="Google Shape;156;p22"/>
          <p:cNvSpPr/>
          <p:nvPr/>
        </p:nvSpPr>
        <p:spPr>
          <a:xfrm>
            <a:off x="0" y="1655175"/>
            <a:ext cx="3114300" cy="2389200"/>
          </a:xfrm>
          <a:prstGeom prst="rect">
            <a:avLst/>
          </a:prstGeom>
          <a:solidFill>
            <a:srgbClr val="333F48">
              <a:alpha val="732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74051" y="2021130"/>
            <a:ext cx="790875" cy="339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 rotWithShape="1">
          <a:blip r:embed="rId11">
            <a:alphaModFix/>
          </a:blip>
          <a:srcRect t="36512" b="28376"/>
          <a:stretch/>
        </p:blipFill>
        <p:spPr>
          <a:xfrm>
            <a:off x="321625" y="2106223"/>
            <a:ext cx="1245651" cy="21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197863" y="3106991"/>
            <a:ext cx="790875" cy="441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/>
          <p:cNvPicPr preferRelativeResize="0"/>
          <p:nvPr/>
        </p:nvPicPr>
        <p:blipFill rotWithShape="1">
          <a:blip r:embed="rId13">
            <a:alphaModFix/>
          </a:blip>
          <a:srcRect t="34811" b="43755"/>
          <a:stretch/>
        </p:blipFill>
        <p:spPr>
          <a:xfrm>
            <a:off x="1575225" y="2820966"/>
            <a:ext cx="1360600" cy="21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08400" y="3001361"/>
            <a:ext cx="1054050" cy="537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778750" y="3387151"/>
            <a:ext cx="2006211" cy="447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3" name="Google Shape;163;p22"/>
          <p:cNvGrpSpPr/>
          <p:nvPr/>
        </p:nvGrpSpPr>
        <p:grpSpPr>
          <a:xfrm>
            <a:off x="145233" y="2718004"/>
            <a:ext cx="927732" cy="505217"/>
            <a:chOff x="6952384" y="1837268"/>
            <a:chExt cx="1701948" cy="926833"/>
          </a:xfrm>
        </p:grpSpPr>
        <p:pic>
          <p:nvPicPr>
            <p:cNvPr id="164" name="Google Shape;164;p22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6952384" y="1837268"/>
              <a:ext cx="1390249" cy="9268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2" descr="https://lh6.googleusercontent.com/W34yTAKP1mU1V6eW_7OzInZvvsP2uaMGemRia1JPU54hZhbz8zh5BabE6s80RPgZTr_fl05E8hVAN_S5yRnxyUsFMeJKZktzE34240mPCRBEAqL4bDXgvl76L4Zp11ZirVyMMP9iKsw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8410310" y="2236017"/>
              <a:ext cx="244022" cy="24402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6" name="Google Shape;166;p2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127352" y="2457701"/>
            <a:ext cx="896198" cy="14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 descr="https://lh6.googleusercontent.com/W34yTAKP1mU1V6eW_7OzInZvvsP2uaMGemRia1JPU54hZhbz8zh5BabE6s80RPgZTr_fl05E8hVAN_S5yRnxyUsFMeJKZktzE34240mPCRBEAqL4bDXgvl76L4Zp11ZirVyMMP9iKsw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10800000" flipH="1">
            <a:off x="2907073" y="2786958"/>
            <a:ext cx="133016" cy="13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 descr="https://lh6.googleusercontent.com/W34yTAKP1mU1V6eW_7OzInZvvsP2uaMGemRia1JPU54hZhbz8zh5BabE6s80RPgZTr_fl05E8hVAN_S5yRnxyUsFMeJKZktzE34240mPCRBEAqL4bDXgvl76L4Zp11ZirVyMMP9iKsw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077973" y="3456962"/>
            <a:ext cx="133016" cy="1330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9" name="Google Shape;169;p22"/>
          <p:cNvGrpSpPr/>
          <p:nvPr/>
        </p:nvGrpSpPr>
        <p:grpSpPr>
          <a:xfrm>
            <a:off x="7597677" y="2640663"/>
            <a:ext cx="1035450" cy="1035450"/>
            <a:chOff x="7911277" y="2246375"/>
            <a:chExt cx="1035450" cy="1035450"/>
          </a:xfrm>
        </p:grpSpPr>
        <p:pic>
          <p:nvPicPr>
            <p:cNvPr id="170" name="Google Shape;170;p22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7911277" y="2246375"/>
              <a:ext cx="1035450" cy="1035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2" descr="https://lh6.googleusercontent.com/W34yTAKP1mU1V6eW_7OzInZvvsP2uaMGemRia1JPU54hZhbz8zh5BabE6s80RPgZTr_fl05E8hVAN_S5yRnxyUsFMeJKZktzE34240mPCRBEAqL4bDXgvl76L4Zp11ZirVyMMP9iKsw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8766348" y="2464325"/>
              <a:ext cx="133016" cy="13301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2" name="Google Shape;172;p22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047826" y="3234373"/>
            <a:ext cx="1054050" cy="7528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22"/>
          <p:cNvGrpSpPr/>
          <p:nvPr/>
        </p:nvGrpSpPr>
        <p:grpSpPr>
          <a:xfrm>
            <a:off x="6331875" y="2916577"/>
            <a:ext cx="1162439" cy="483623"/>
            <a:chOff x="6191700" y="2916577"/>
            <a:chExt cx="1162439" cy="483623"/>
          </a:xfrm>
        </p:grpSpPr>
        <p:pic>
          <p:nvPicPr>
            <p:cNvPr id="174" name="Google Shape;174;p22"/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6191700" y="2916577"/>
              <a:ext cx="1054050" cy="4836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22" descr="https://lh6.googleusercontent.com/W34yTAKP1mU1V6eW_7OzInZvvsP2uaMGemRia1JPU54hZhbz8zh5BabE6s80RPgZTr_fl05E8hVAN_S5yRnxyUsFMeJKZktzE34240mPCRBEAqL4bDXgvl76L4Zp11ZirVyMMP9iKsw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7221123" y="3048475"/>
              <a:ext cx="133016" cy="13301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6" name="Google Shape;176;p22"/>
          <p:cNvGrpSpPr/>
          <p:nvPr/>
        </p:nvGrpSpPr>
        <p:grpSpPr>
          <a:xfrm>
            <a:off x="273148" y="3290062"/>
            <a:ext cx="790854" cy="277554"/>
            <a:chOff x="86182" y="3245817"/>
            <a:chExt cx="835469" cy="330500"/>
          </a:xfrm>
        </p:grpSpPr>
        <p:pic>
          <p:nvPicPr>
            <p:cNvPr id="177" name="Google Shape;177;p22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86182" y="3245817"/>
              <a:ext cx="673245" cy="33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2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749625" y="3286837"/>
              <a:ext cx="172025" cy="172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9" name="Google Shape;179;p22"/>
          <p:cNvPicPr preferRelativeResize="0"/>
          <p:nvPr/>
        </p:nvPicPr>
        <p:blipFill rotWithShape="1">
          <a:blip r:embed="rId25">
            <a:alphaModFix/>
          </a:blip>
          <a:srcRect t="34500" b="32623"/>
          <a:stretch/>
        </p:blipFill>
        <p:spPr>
          <a:xfrm>
            <a:off x="3316900" y="2965138"/>
            <a:ext cx="1170032" cy="38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5168463" y="3014248"/>
            <a:ext cx="638044" cy="27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4514775" y="3239250"/>
            <a:ext cx="505200" cy="50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575738" y="3387151"/>
            <a:ext cx="896200" cy="89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73012" y="2374014"/>
            <a:ext cx="911100" cy="218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" name="Google Shape;184;p22"/>
          <p:cNvGrpSpPr/>
          <p:nvPr/>
        </p:nvGrpSpPr>
        <p:grpSpPr>
          <a:xfrm>
            <a:off x="8017869" y="2392360"/>
            <a:ext cx="938037" cy="243349"/>
            <a:chOff x="6479276" y="2266124"/>
            <a:chExt cx="938037" cy="243349"/>
          </a:xfrm>
        </p:grpSpPr>
        <p:pic>
          <p:nvPicPr>
            <p:cNvPr id="185" name="Google Shape;185;p22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6479276" y="2266124"/>
              <a:ext cx="790875" cy="243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22"/>
            <p:cNvPicPr preferRelativeResize="0"/>
            <p:nvPr/>
          </p:nvPicPr>
          <p:blipFill>
            <a:blip r:embed="rId31">
              <a:alphaModFix/>
            </a:blip>
            <a:stretch>
              <a:fillRect/>
            </a:stretch>
          </p:blipFill>
          <p:spPr>
            <a:xfrm>
              <a:off x="7284288" y="2303007"/>
              <a:ext cx="133025" cy="133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7" name="Google Shape;187;p22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702755" y="3615401"/>
            <a:ext cx="695819" cy="33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2"/>
          <p:cNvPicPr preferRelativeResize="0"/>
          <p:nvPr/>
        </p:nvPicPr>
        <p:blipFill rotWithShape="1">
          <a:blip r:embed="rId33">
            <a:alphaModFix/>
          </a:blip>
          <a:srcRect t="41778" b="32826"/>
          <a:stretch/>
        </p:blipFill>
        <p:spPr>
          <a:xfrm>
            <a:off x="697000" y="2501420"/>
            <a:ext cx="1360575" cy="345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2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5000725" y="2724811"/>
            <a:ext cx="1092900" cy="16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3316900" y="2503404"/>
            <a:ext cx="1170025" cy="45164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2"/>
          <p:cNvSpPr txBox="1"/>
          <p:nvPr/>
        </p:nvSpPr>
        <p:spPr>
          <a:xfrm>
            <a:off x="3467315" y="1602821"/>
            <a:ext cx="21897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800" b="1">
                <a:solidFill>
                  <a:srgbClr val="FFB612"/>
                </a:solidFill>
                <a:latin typeface="Lato"/>
                <a:ea typeface="Lato"/>
                <a:cs typeface="Lato"/>
                <a:sym typeface="Lato"/>
              </a:rPr>
              <a:t>Químico</a:t>
            </a:r>
            <a:endParaRPr sz="1800" b="1">
              <a:solidFill>
                <a:srgbClr val="FFB61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2" name="Google Shape;192;p22"/>
          <p:cNvSpPr txBox="1"/>
          <p:nvPr/>
        </p:nvSpPr>
        <p:spPr>
          <a:xfrm>
            <a:off x="547320" y="1602821"/>
            <a:ext cx="2189700" cy="4473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800" b="1">
                <a:solidFill>
                  <a:srgbClr val="FFB612"/>
                </a:solidFill>
                <a:latin typeface="Lato"/>
                <a:ea typeface="Lato"/>
                <a:cs typeface="Lato"/>
                <a:sym typeface="Lato"/>
              </a:rPr>
              <a:t>Construcción</a:t>
            </a:r>
            <a:endParaRPr sz="1800" b="1">
              <a:solidFill>
                <a:srgbClr val="FFB61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3" name="Google Shape;193;p22"/>
          <p:cNvSpPr txBox="1"/>
          <p:nvPr/>
        </p:nvSpPr>
        <p:spPr>
          <a:xfrm>
            <a:off x="6359425" y="1613575"/>
            <a:ext cx="26409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800" b="1">
                <a:solidFill>
                  <a:srgbClr val="FFB612"/>
                </a:solidFill>
                <a:latin typeface="Lato"/>
                <a:ea typeface="Lato"/>
                <a:cs typeface="Lato"/>
                <a:sym typeface="Lato"/>
              </a:rPr>
              <a:t>Agroalimentario/Otros</a:t>
            </a:r>
            <a:endParaRPr sz="1800" b="1">
              <a:solidFill>
                <a:srgbClr val="FFB61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94" name="Google Shape;194;p22"/>
          <p:cNvGrpSpPr/>
          <p:nvPr/>
        </p:nvGrpSpPr>
        <p:grpSpPr>
          <a:xfrm>
            <a:off x="6331864" y="2388049"/>
            <a:ext cx="1437625" cy="277550"/>
            <a:chOff x="6331877" y="2634399"/>
            <a:chExt cx="1437625" cy="277550"/>
          </a:xfrm>
        </p:grpSpPr>
        <p:pic>
          <p:nvPicPr>
            <p:cNvPr id="195" name="Google Shape;195;p22"/>
            <p:cNvPicPr preferRelativeResize="0"/>
            <p:nvPr/>
          </p:nvPicPr>
          <p:blipFill>
            <a:blip r:embed="rId36">
              <a:alphaModFix/>
            </a:blip>
            <a:stretch>
              <a:fillRect/>
            </a:stretch>
          </p:blipFill>
          <p:spPr>
            <a:xfrm>
              <a:off x="6331877" y="2634399"/>
              <a:ext cx="1269899" cy="277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22"/>
            <p:cNvPicPr preferRelativeResize="0"/>
            <p:nvPr/>
          </p:nvPicPr>
          <p:blipFill>
            <a:blip r:embed="rId31">
              <a:alphaModFix/>
            </a:blip>
            <a:stretch>
              <a:fillRect/>
            </a:stretch>
          </p:blipFill>
          <p:spPr>
            <a:xfrm>
              <a:off x="7636477" y="2662707"/>
              <a:ext cx="133025" cy="133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" name="Google Shape;89;p19">
            <a:extLst>
              <a:ext uri="{FF2B5EF4-FFF2-40B4-BE49-F238E27FC236}">
                <a16:creationId xmlns:a16="http://schemas.microsoft.com/office/drawing/2014/main" id="{D505806F-6515-6D41-B4B2-0DC2CCA5C989}"/>
              </a:ext>
            </a:extLst>
          </p:cNvPr>
          <p:cNvSpPr txBox="1">
            <a:spLocks/>
          </p:cNvSpPr>
          <p:nvPr/>
        </p:nvSpPr>
        <p:spPr>
          <a:xfrm>
            <a:off x="0" y="135758"/>
            <a:ext cx="9144000" cy="403074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2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es-ES" sz="2000" dirty="0">
                <a:solidFill>
                  <a:schemeClr val="bg1">
                    <a:lumMod val="65000"/>
                  </a:schemeClr>
                </a:solidFill>
                <a:latin typeface="Impact"/>
                <a:sym typeface="Over the Rainbow"/>
              </a:rPr>
              <a:t>DESCUBRE INNOVA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/>
          <p:nvPr/>
        </p:nvSpPr>
        <p:spPr>
          <a:xfrm>
            <a:off x="0" y="1299650"/>
            <a:ext cx="9144000" cy="3347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2220000" algn="bl" rotWithShape="0">
              <a:srgbClr val="434343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6" title="01"/>
          <p:cNvSpPr txBox="1">
            <a:spLocks noGrp="1"/>
          </p:cNvSpPr>
          <p:nvPr>
            <p:ph type="body" idx="1"/>
          </p:nvPr>
        </p:nvSpPr>
        <p:spPr>
          <a:xfrm>
            <a:off x="1031750" y="1328399"/>
            <a:ext cx="6080100" cy="3198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700" dirty="0">
                <a:solidFill>
                  <a:srgbClr val="FFB612"/>
                </a:solidFill>
                <a:latin typeface="Lato" panose="020F0502020204030203" pitchFamily="34" charset="77"/>
                <a:ea typeface="Over the Rainbow"/>
                <a:cs typeface="Over the Rainbow"/>
                <a:sym typeface="Over the Rainbow"/>
              </a:rPr>
              <a:t>Ayudas</a:t>
            </a:r>
            <a:endParaRPr sz="2700" dirty="0">
              <a:solidFill>
                <a:srgbClr val="FFB612"/>
              </a:solidFill>
              <a:latin typeface="Lato" panose="020F0502020204030203" pitchFamily="34" charset="77"/>
              <a:ea typeface="Over the Rainbow"/>
              <a:cs typeface="Over the Rainbow"/>
              <a:sym typeface="Over the Rainbow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rgbClr val="FFB612"/>
              </a:solidFill>
              <a:latin typeface="Over the Rainbow"/>
              <a:ea typeface="Over the Rainbow"/>
              <a:cs typeface="Over the Rainbow"/>
              <a:sym typeface="Over the Rainbow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>
                <a:latin typeface="Impact"/>
                <a:ea typeface="Impact"/>
                <a:cs typeface="Impact"/>
                <a:sym typeface="Impact"/>
              </a:rPr>
              <a:t>01. CDTI</a:t>
            </a:r>
            <a:br>
              <a:rPr lang="es" sz="1900" dirty="0">
                <a:latin typeface="Impact"/>
                <a:ea typeface="Impact"/>
                <a:cs typeface="Impact"/>
                <a:sym typeface="Impact"/>
              </a:rPr>
            </a:br>
            <a:r>
              <a:rPr lang="es" sz="1900" dirty="0">
                <a:latin typeface="Impact"/>
                <a:ea typeface="Impact"/>
                <a:cs typeface="Impact"/>
                <a:sym typeface="Impact"/>
              </a:rPr>
              <a:t>02. INNOVA-CV PRODUCTO</a:t>
            </a:r>
            <a:endParaRPr sz="1900" dirty="0"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>
                <a:latin typeface="Impact"/>
                <a:ea typeface="Impact"/>
                <a:cs typeface="Impact"/>
                <a:sym typeface="Impact"/>
              </a:rPr>
              <a:t>03. INNOVA-CV PROCESO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>
                <a:latin typeface="Impact"/>
                <a:ea typeface="Impact"/>
                <a:cs typeface="Impact"/>
                <a:sym typeface="Impact"/>
              </a:rPr>
              <a:t>04. DIGITALIZA-CV</a:t>
            </a:r>
            <a:endParaRPr sz="1900" dirty="0"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526176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/>
          <p:nvPr/>
        </p:nvSpPr>
        <p:spPr>
          <a:xfrm>
            <a:off x="0" y="1299650"/>
            <a:ext cx="9144000" cy="33477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2220000" algn="bl" rotWithShape="0">
              <a:srgbClr val="434343">
                <a:alpha val="3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6" title="01"/>
          <p:cNvSpPr txBox="1">
            <a:spLocks noGrp="1"/>
          </p:cNvSpPr>
          <p:nvPr>
            <p:ph type="body" idx="1"/>
          </p:nvPr>
        </p:nvSpPr>
        <p:spPr>
          <a:xfrm>
            <a:off x="1031750" y="1328399"/>
            <a:ext cx="6080100" cy="3198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700" dirty="0">
                <a:solidFill>
                  <a:srgbClr val="FFB612"/>
                </a:solidFill>
                <a:latin typeface="Lato" panose="020F0502020204030203" pitchFamily="34" charset="77"/>
                <a:ea typeface="Over the Rainbow"/>
                <a:cs typeface="Over the Rainbow"/>
                <a:sym typeface="Over the Rainbow"/>
              </a:rPr>
              <a:t>CDTI</a:t>
            </a:r>
            <a:endParaRPr sz="2700" dirty="0">
              <a:solidFill>
                <a:srgbClr val="FFB612"/>
              </a:solidFill>
              <a:latin typeface="Lato" panose="020F0502020204030203" pitchFamily="34" charset="77"/>
              <a:ea typeface="Over the Rainbow"/>
              <a:cs typeface="Over the Rainbow"/>
              <a:sym typeface="Over the Rainbow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rgbClr val="FFB612"/>
              </a:solidFill>
              <a:latin typeface="Over the Rainbow"/>
              <a:ea typeface="Over the Rainbow"/>
              <a:cs typeface="Over the Rainbow"/>
              <a:sym typeface="Over the Rainbow"/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>
                <a:latin typeface="Impact"/>
                <a:ea typeface="Impact"/>
                <a:cs typeface="Impact"/>
                <a:sym typeface="Impact"/>
              </a:rPr>
              <a:t>-GRANDES PROYECTOS (gran coste)</a:t>
            </a:r>
            <a:br>
              <a:rPr lang="es" sz="1900" dirty="0">
                <a:latin typeface="Impact"/>
                <a:ea typeface="Impact"/>
                <a:cs typeface="Impact"/>
                <a:sym typeface="Impact"/>
              </a:rPr>
            </a:br>
            <a:r>
              <a:rPr lang="es" sz="1900" dirty="0">
                <a:latin typeface="Impact"/>
                <a:ea typeface="Impact"/>
                <a:cs typeface="Impact"/>
                <a:sym typeface="Impact"/>
              </a:rPr>
              <a:t>-LARGA DURACIÓN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dirty="0">
                <a:latin typeface="Impact"/>
                <a:ea typeface="Impact"/>
                <a:cs typeface="Impact"/>
                <a:sym typeface="Impact"/>
              </a:rPr>
              <a:t>-INNOVACIÓN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900" dirty="0">
                <a:latin typeface="Impact"/>
                <a:ea typeface="Impact"/>
                <a:cs typeface="Impact"/>
                <a:sym typeface="Impact"/>
              </a:rPr>
              <a:t>-CASO INNOVA: PATENTE CABEZAL DE FLEJADO</a:t>
            </a:r>
            <a:endParaRPr sz="1900" dirty="0">
              <a:latin typeface="Impact"/>
              <a:ea typeface="Impact"/>
              <a:cs typeface="Impact"/>
              <a:sym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365030800"/>
      </p:ext>
    </p:extLst>
  </p:cSld>
  <p:clrMapOvr>
    <a:masterClrMapping/>
  </p:clrMapOvr>
</p:sld>
</file>

<file path=ppt/theme/theme1.xml><?xml version="1.0" encoding="utf-8"?>
<a:theme xmlns:a="http://schemas.openxmlformats.org/drawingml/2006/main" name="Patron Innov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256</Words>
  <Application>Microsoft Office PowerPoint</Application>
  <PresentationFormat>Presentación en pantalla (16:10)</PresentationFormat>
  <Paragraphs>67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Arial</vt:lpstr>
      <vt:lpstr>Impact</vt:lpstr>
      <vt:lpstr>Lato</vt:lpstr>
      <vt:lpstr>Lato Hairline</vt:lpstr>
      <vt:lpstr>Open Sans</vt:lpstr>
      <vt:lpstr>Over the Rainbow</vt:lpstr>
      <vt:lpstr>Patron Innova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¡HAY UNA AYUDA QUE TE PUEDE FACILITAR QUE LA MATERIALICES!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/>
  <cp:keywords/>
  <dc:description/>
  <cp:lastModifiedBy>Innova Maquinaria</cp:lastModifiedBy>
  <cp:revision>18</cp:revision>
  <cp:lastPrinted>2022-01-31T16:05:54Z</cp:lastPrinted>
  <dcterms:modified xsi:type="dcterms:W3CDTF">2022-01-31T16:07:59Z</dcterms:modified>
  <cp:category/>
</cp:coreProperties>
</file>